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4" r:id="rId3"/>
    <p:sldId id="258" r:id="rId4"/>
    <p:sldId id="259" r:id="rId5"/>
    <p:sldId id="260" r:id="rId6"/>
    <p:sldId id="264" r:id="rId7"/>
    <p:sldId id="265" r:id="rId8"/>
    <p:sldId id="281" r:id="rId9"/>
    <p:sldId id="285" r:id="rId10"/>
    <p:sldId id="283" r:id="rId11"/>
    <p:sldId id="270" r:id="rId12"/>
    <p:sldId id="272" r:id="rId13"/>
    <p:sldId id="273" r:id="rId14"/>
    <p:sldId id="274" r:id="rId15"/>
    <p:sldId id="275" r:id="rId16"/>
    <p:sldId id="276" r:id="rId17"/>
    <p:sldId id="263" r:id="rId18"/>
    <p:sldId id="277" r:id="rId19"/>
    <p:sldId id="278" r:id="rId20"/>
    <p:sldId id="279"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779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67200" autoAdjust="0"/>
  </p:normalViewPr>
  <p:slideViewPr>
    <p:cSldViewPr>
      <p:cViewPr>
        <p:scale>
          <a:sx n="65" d="100"/>
          <a:sy n="65" d="100"/>
        </p:scale>
        <p:origin x="-2880" y="-288"/>
      </p:cViewPr>
      <p:guideLst>
        <p:guide orient="horz" pos="432"/>
        <p:guide pos="336"/>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EBCD5B-E31D-4BC6-B698-AE540D136F16}" type="datetimeFigureOut">
              <a:rPr lang="en-US" smtClean="0"/>
              <a:t>6/15/2017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7173BF-7FFE-41C8-A05D-27089AEB4FDC}" type="slidenum">
              <a:rPr lang="en-US" smtClean="0"/>
              <a:t>‹#›</a:t>
            </a:fld>
            <a:endParaRPr lang="en-US"/>
          </a:p>
        </p:txBody>
      </p:sp>
    </p:spTree>
    <p:extLst>
      <p:ext uri="{BB962C8B-B14F-4D97-AF65-F5344CB8AC3E}">
        <p14:creationId xmlns:p14="http://schemas.microsoft.com/office/powerpoint/2010/main" val="2987708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Athletic Skill analogy </a:t>
            </a:r>
            <a:r>
              <a:rPr lang="en-US" sz="1200" kern="1200" dirty="0">
                <a:solidFill>
                  <a:schemeClr val="tx1"/>
                </a:solidFill>
                <a:effectLst/>
                <a:latin typeface="+mn-lt"/>
                <a:ea typeface="+mn-ea"/>
                <a:cs typeface="+mn-cs"/>
              </a:rPr>
              <a:t>– One way to think about these exercises is akin to what young athletes experience on their way to becoming exceptional athletes. A basketball player practices component skills such as dribbling</a:t>
            </a:r>
            <a:r>
              <a:rPr lang="en-US" sz="1200" kern="1200" baseline="0" dirty="0">
                <a:solidFill>
                  <a:schemeClr val="tx1"/>
                </a:solidFill>
                <a:effectLst/>
                <a:latin typeface="+mn-lt"/>
                <a:ea typeface="+mn-ea"/>
                <a:cs typeface="+mn-cs"/>
              </a:rPr>
              <a:t>, shooting, rebounding, and</a:t>
            </a:r>
            <a:r>
              <a:rPr lang="en-US" sz="1200" kern="1200" dirty="0">
                <a:solidFill>
                  <a:schemeClr val="tx1"/>
                </a:solidFill>
                <a:effectLst/>
                <a:latin typeface="+mn-lt"/>
                <a:ea typeface="+mn-ea"/>
                <a:cs typeface="+mn-cs"/>
              </a:rPr>
              <a:t> passing. Practicing these component skills – and doing so repeatedly and over time – is essential to becoming a skilled basketball player. </a:t>
            </a:r>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9</a:t>
            </a:fld>
            <a:endParaRPr lang="en-US"/>
          </a:p>
        </p:txBody>
      </p:sp>
    </p:spTree>
    <p:extLst>
      <p:ext uri="{BB962C8B-B14F-4D97-AF65-F5344CB8AC3E}">
        <p14:creationId xmlns:p14="http://schemas.microsoft.com/office/powerpoint/2010/main" val="2305797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same</a:t>
            </a:r>
            <a:r>
              <a:rPr lang="en-US" sz="1200" kern="1200" baseline="0" dirty="0">
                <a:solidFill>
                  <a:schemeClr val="tx1"/>
                </a:solidFill>
                <a:effectLst/>
                <a:latin typeface="+mn-lt"/>
                <a:ea typeface="+mn-ea"/>
                <a:cs typeface="+mn-cs"/>
              </a:rPr>
              <a:t> way, practicing skills such as reflecting, questioning, systems thinking, and thinking into the future (and doing so repeatedly) is essential to becoming a skilled strategic thinker.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30188" indent="-230188">
              <a:buFont typeface="Arial" panose="020B0604020202020204" pitchFamily="34" charset="0"/>
              <a:buChar char="•"/>
            </a:pPr>
            <a:r>
              <a:rPr lang="en-US" dirty="0"/>
              <a:t>Doing any of the exercises once or twice will not transform you into a strategic thinker. </a:t>
            </a:r>
          </a:p>
          <a:p>
            <a:pPr marL="230188" indent="-230188"/>
            <a:endParaRPr lang="en-US" sz="500" dirty="0"/>
          </a:p>
          <a:p>
            <a:pPr marL="230188" indent="-230188">
              <a:buFont typeface="Arial" panose="020B0604020202020204" pitchFamily="34" charset="0"/>
              <a:buChar char="•"/>
            </a:pPr>
            <a:r>
              <a:rPr lang="en-US" dirty="0"/>
              <a:t>They are analogous to the drills that athletes use to hone their skills.</a:t>
            </a:r>
          </a:p>
          <a:p>
            <a:pPr marL="230188" indent="-230188"/>
            <a:endParaRPr lang="en-US" sz="500" dirty="0"/>
          </a:p>
          <a:p>
            <a:pPr marL="230188" indent="-230188">
              <a:buFont typeface="Arial" panose="020B0604020202020204" pitchFamily="34" charset="0"/>
              <a:buChar char="•"/>
            </a:pPr>
            <a:r>
              <a:rPr lang="en-US" dirty="0"/>
              <a:t>Developing advanced strategic thinking skills means repeatedly practicing the foundational skills necessary to become a great strategic thinker.</a:t>
            </a:r>
          </a:p>
          <a:p>
            <a:pPr marL="230188" indent="-230188"/>
            <a:endParaRPr lang="en-US" sz="500" dirty="0"/>
          </a:p>
          <a:p>
            <a:pPr marL="230188" indent="-230188">
              <a:buFont typeface="Arial" panose="020B0604020202020204" pitchFamily="34" charset="0"/>
              <a:buChar char="•"/>
            </a:pPr>
            <a:r>
              <a:rPr lang="en-US" dirty="0"/>
              <a:t>The exercises can help you practice some of the (many) skills you’ll need in order to become a skilled strategic thinker.</a:t>
            </a:r>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10</a:t>
            </a:fld>
            <a:endParaRPr lang="en-US"/>
          </a:p>
        </p:txBody>
      </p:sp>
    </p:spTree>
    <p:extLst>
      <p:ext uri="{BB962C8B-B14F-4D97-AF65-F5344CB8AC3E}">
        <p14:creationId xmlns:p14="http://schemas.microsoft.com/office/powerpoint/2010/main" val="91826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Part of thinking strategically involves the ability to identify connections that might not be readily apparent. In operational settings, we often encounter data that seems like a jumble, and we need to figure out some way to make sense out of what’s there.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Before we begin, I’d like to emphasize that what we are doing today is not about learning new concepts or making sure you can define what systems thinking is, but practicing a skill that is important for strategic thinking.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exercise, by itself, is not going to transform you into an expert strategic thinker. Developing the ability to think strategically takes a considerable amount of time, relevant experiences, understanding of key concepts, and a lot of practice.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Describe connection to exercise </a:t>
            </a:r>
            <a:r>
              <a:rPr lang="en-US" sz="1200" kern="1200" dirty="0">
                <a:solidFill>
                  <a:schemeClr val="tx1"/>
                </a:solidFill>
                <a:effectLst/>
                <a:latin typeface="+mn-lt"/>
                <a:ea typeface="+mn-ea"/>
                <a:cs typeface="+mn-cs"/>
              </a:rPr>
              <a:t>– What we’re doing today is a drill to help you practice connecting the dots,</a:t>
            </a:r>
            <a:r>
              <a:rPr lang="en-US" sz="1200" kern="1200" baseline="0" dirty="0">
                <a:solidFill>
                  <a:schemeClr val="tx1"/>
                </a:solidFill>
                <a:effectLst/>
                <a:latin typeface="+mn-lt"/>
                <a:ea typeface="+mn-ea"/>
                <a:cs typeface="+mn-cs"/>
              </a:rPr>
              <a:t> that is systems thinking and synthesis </a:t>
            </a:r>
            <a:r>
              <a:rPr lang="en-US" sz="1200" kern="1200" dirty="0">
                <a:solidFill>
                  <a:schemeClr val="tx1"/>
                </a:solidFill>
                <a:effectLst/>
                <a:latin typeface="+mn-lt"/>
                <a:ea typeface="+mn-ea"/>
                <a:cs typeface="+mn-cs"/>
              </a:rPr>
              <a:t>– two (of the many) skills you’ll need to become a powerful strategic thinker.</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12</a:t>
            </a:fld>
            <a:endParaRPr lang="en-US"/>
          </a:p>
        </p:txBody>
      </p:sp>
    </p:spTree>
    <p:extLst>
      <p:ext uri="{BB962C8B-B14F-4D97-AF65-F5344CB8AC3E}">
        <p14:creationId xmlns:p14="http://schemas.microsoft.com/office/powerpoint/2010/main" val="312343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By the end of the exercise, you should be able to:</a:t>
            </a:r>
          </a:p>
          <a:p>
            <a:endParaRPr lang="en-US" sz="500" dirty="0"/>
          </a:p>
          <a:p>
            <a:pPr marL="228600" indent="-228600">
              <a:spcBef>
                <a:spcPts val="600"/>
              </a:spcBef>
              <a:buFont typeface="Arial" panose="020B0604020202020204" pitchFamily="34" charset="0"/>
              <a:buChar char="•"/>
            </a:pPr>
            <a:r>
              <a:rPr lang="en-US" b="1" dirty="0"/>
              <a:t>Appreciate the importance of recognizing connections </a:t>
            </a:r>
            <a:r>
              <a:rPr lang="en-US" dirty="0"/>
              <a:t>across seemingly unrelated factors in order to understand a complex problem or set of circumstances.</a:t>
            </a:r>
          </a:p>
          <a:p>
            <a:pPr marL="228600" indent="-228600">
              <a:spcBef>
                <a:spcPts val="600"/>
              </a:spcBef>
              <a:buFont typeface="Arial" panose="020B0604020202020204" pitchFamily="34" charset="0"/>
              <a:buChar char="•"/>
            </a:pPr>
            <a:r>
              <a:rPr lang="en-US" dirty="0"/>
              <a:t>Recognize that factors that might seem unrelated on a superficial level, </a:t>
            </a:r>
            <a:r>
              <a:rPr lang="en-US" b="1" dirty="0"/>
              <a:t>may actually interact </a:t>
            </a:r>
            <a:r>
              <a:rPr lang="en-US" dirty="0"/>
              <a:t>in ways that need to be understood in order to anticipate and/or shape future circumstances.</a:t>
            </a:r>
          </a:p>
          <a:p>
            <a:pPr marL="228600" indent="-228600">
              <a:spcBef>
                <a:spcPts val="600"/>
              </a:spcBef>
              <a:buFont typeface="Arial" panose="020B0604020202020204" pitchFamily="34" charset="0"/>
              <a:buChar char="•"/>
            </a:pPr>
            <a:r>
              <a:rPr lang="en-US" dirty="0"/>
              <a:t>Demonstrate an ability to </a:t>
            </a:r>
            <a:r>
              <a:rPr lang="en-US" b="1" dirty="0"/>
              <a:t>integrate multiple elements </a:t>
            </a:r>
            <a:r>
              <a:rPr lang="en-US" dirty="0"/>
              <a:t>into a coherent whole.</a:t>
            </a:r>
          </a:p>
          <a:p>
            <a:pPr marL="228600" indent="-228600">
              <a:spcBef>
                <a:spcPts val="600"/>
              </a:spcBef>
              <a:buFont typeface="Arial" panose="020B0604020202020204" pitchFamily="34" charset="0"/>
              <a:buChar char="•"/>
            </a:pPr>
            <a:r>
              <a:rPr lang="en-US" dirty="0"/>
              <a:t>Demonstrate ease in </a:t>
            </a:r>
            <a:r>
              <a:rPr lang="en-US" b="1" dirty="0"/>
              <a:t>adapting your explanation </a:t>
            </a:r>
            <a:r>
              <a:rPr lang="en-US" dirty="0"/>
              <a:t>when new or different information is introduced. </a:t>
            </a:r>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16</a:t>
            </a:fld>
            <a:endParaRPr lang="en-US"/>
          </a:p>
        </p:txBody>
      </p:sp>
    </p:spTree>
    <p:extLst>
      <p:ext uri="{BB962C8B-B14F-4D97-AF65-F5344CB8AC3E}">
        <p14:creationId xmlns:p14="http://schemas.microsoft.com/office/powerpoint/2010/main" val="294419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we are going to conduct an exercise in using two closely-related skills that are important to our ability to think strategically: synthesis and systems thinking. Synthesis is the ability to identify connections across seemingly unrelated pieces of information, such as opinions, perspectives, or data, and to bring the pieces together into a cohesive whole. Systems (or holistic) thinking is the ability to recognize and account for relationships and interactions among people, events, regions, and other components of a system.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skills allow us to “connect the dots” or think holistically about elements and pieces of information, in order to understand a bigger picture. Synthesis and systems thinking also allow us to develop a fuller and more coherent appreciation of a problem, which can support our ability to envision the future, and the actions that are most appropriate for shaping it. Effective synthesis and systems thinking skills also help us organize large amounts of data into categories and concepts, making it easier to identify important connections.</a:t>
            </a:r>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18</a:t>
            </a:fld>
            <a:endParaRPr lang="en-US"/>
          </a:p>
        </p:txBody>
      </p:sp>
    </p:spTree>
    <p:extLst>
      <p:ext uri="{BB962C8B-B14F-4D97-AF65-F5344CB8AC3E}">
        <p14:creationId xmlns:p14="http://schemas.microsoft.com/office/powerpoint/2010/main" val="454421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19</a:t>
            </a:fld>
            <a:endParaRPr lang="en-US"/>
          </a:p>
        </p:txBody>
      </p:sp>
    </p:spTree>
    <p:extLst>
      <p:ext uri="{BB962C8B-B14F-4D97-AF65-F5344CB8AC3E}">
        <p14:creationId xmlns:p14="http://schemas.microsoft.com/office/powerpoint/2010/main" val="4270373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multiple challenges or barriers to practicing synthesis and systems thinking. Some examples include:</a:t>
            </a:r>
          </a:p>
          <a:p>
            <a:r>
              <a:rPr lang="en-US" sz="1200" kern="1200" dirty="0">
                <a:solidFill>
                  <a:schemeClr val="tx1"/>
                </a:solidFill>
                <a:effectLst/>
                <a:latin typeface="+mn-lt"/>
                <a:ea typeface="+mn-ea"/>
                <a:cs typeface="+mn-cs"/>
              </a:rPr>
              <a:t> </a:t>
            </a:r>
          </a:p>
          <a:p>
            <a:pPr marL="171450" lvl="0" indent="-171450" eaLnBrk="0" fontAlgn="base" hangingPunct="0">
              <a:buFont typeface="Arial" panose="020B0604020202020204" pitchFamily="34" charset="0"/>
              <a:buChar char="•"/>
            </a:pPr>
            <a:r>
              <a:rPr lang="en-US" sz="1200" b="1" kern="1200" dirty="0">
                <a:solidFill>
                  <a:schemeClr val="tx1"/>
                </a:solidFill>
                <a:effectLst/>
                <a:latin typeface="+mn-lt"/>
                <a:ea typeface="+mn-ea"/>
                <a:cs typeface="+mn-cs"/>
              </a:rPr>
              <a:t>Most of us tend to use analytic approaches to thinking</a:t>
            </a:r>
            <a:r>
              <a:rPr lang="en-US" sz="1200" kern="1200" dirty="0">
                <a:solidFill>
                  <a:schemeClr val="tx1"/>
                </a:solidFill>
                <a:effectLst/>
                <a:latin typeface="+mn-lt"/>
                <a:ea typeface="+mn-ea"/>
                <a:cs typeface="+mn-cs"/>
              </a:rPr>
              <a:t> (i.e., understanding pieces and parts), as opposed to recognizing connections among data and how they fit together. While an analytical approach is important and necessary, it can be counter-productive in the context of strategic thinking and thinking about complex problems, when used in isolation. Analytical thinking by itself can lead us to miss important connections that are critical to understanding and shaping the future. When thinking only analytically, we are also more likely to address the wrong problem, or not solve the real issues.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Recognizing and appreciating connections takes time.</a:t>
            </a:r>
            <a:r>
              <a:rPr lang="en-US" sz="1200" kern="1200" dirty="0">
                <a:solidFill>
                  <a:schemeClr val="tx1"/>
                </a:solidFill>
                <a:effectLst/>
                <a:latin typeface="+mn-lt"/>
                <a:ea typeface="+mn-ea"/>
                <a:cs typeface="+mn-cs"/>
              </a:rPr>
              <a:t> In the rush to move to solutions, we may minimize the importance of systems thinking and synthesis, or skip them altogether.</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We often focus on surface features and the most obvious commonalities</a:t>
            </a:r>
            <a:r>
              <a:rPr lang="en-US" sz="1200" kern="1200" dirty="0">
                <a:solidFill>
                  <a:schemeClr val="tx1"/>
                </a:solidFill>
                <a:effectLst/>
                <a:latin typeface="+mn-lt"/>
                <a:ea typeface="+mn-ea"/>
                <a:cs typeface="+mn-cs"/>
              </a:rPr>
              <a:t>, as that information is most salient. However, digging deeper to search for nuances and more subtle connections may reveal a different picture. Solutions we generate based on surface features may be short-term-oriented and/or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lack the ability to address fundamental underlying 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We tend to search for “the answer” rather than “an answer.”</a:t>
            </a:r>
            <a:r>
              <a:rPr lang="en-US" sz="1200" kern="1200" dirty="0">
                <a:solidFill>
                  <a:schemeClr val="tx1"/>
                </a:solidFill>
                <a:effectLst/>
                <a:latin typeface="+mn-lt"/>
                <a:ea typeface="+mn-ea"/>
                <a:cs typeface="+mn-cs"/>
              </a:rPr>
              <a:t> Identifying connections across data and factors and determining what those connections mean, provides a way to develop hypotheses (premises) about what might be happening, why, and what the implications might be.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Operational settings are dynamic in nature and </a:t>
            </a:r>
            <a:r>
              <a:rPr lang="en-US" sz="1200" b="1" kern="1200" dirty="0">
                <a:solidFill>
                  <a:schemeClr val="tx1"/>
                </a:solidFill>
                <a:effectLst/>
                <a:latin typeface="+mn-lt"/>
                <a:ea typeface="+mn-ea"/>
                <a:cs typeface="+mn-cs"/>
              </a:rPr>
              <a:t>it is particularly challenging to make sense of current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data when new data are continually being added</a:t>
            </a:r>
            <a:r>
              <a:rPr lang="en-US" sz="1200" kern="1200" dirty="0">
                <a:solidFill>
                  <a:schemeClr val="tx1"/>
                </a:solidFill>
                <a:effectLst/>
                <a:latin typeface="+mn-lt"/>
                <a:ea typeface="+mn-ea"/>
                <a:cs typeface="+mn-cs"/>
              </a:rPr>
              <a:t>. One pitfall is to stick with one interpretation, even if new data suggests revising the interpretation. Learning how to flex one’s thinking is key to synthesis and systems thinking.</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20</a:t>
            </a:fld>
            <a:endParaRPr lang="en-US"/>
          </a:p>
        </p:txBody>
      </p:sp>
    </p:spTree>
    <p:extLst>
      <p:ext uri="{BB962C8B-B14F-4D97-AF65-F5344CB8AC3E}">
        <p14:creationId xmlns:p14="http://schemas.microsoft.com/office/powerpoint/2010/main" val="852693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The </a:t>
            </a:r>
            <a:r>
              <a:rPr lang="en-US" sz="1200" b="0" i="0" kern="1200" dirty="0">
                <a:solidFill>
                  <a:schemeClr val="tx1"/>
                </a:solidFill>
                <a:effectLst/>
                <a:latin typeface="+mn-lt"/>
                <a:ea typeface="+mn-ea"/>
                <a:cs typeface="+mn-cs"/>
              </a:rPr>
              <a:t>material on this service may not be reproduced for any commercial purpose with out the express written consent of Stars and Stripes. For permission to reprint S&amp;S material please write or e-mail to:</a:t>
            </a:r>
          </a:p>
          <a:p>
            <a:r>
              <a:rPr lang="en-US" sz="1200" b="0" i="0" kern="1200" dirty="0">
                <a:solidFill>
                  <a:schemeClr val="tx1"/>
                </a:solidFill>
                <a:effectLst/>
                <a:latin typeface="+mn-lt"/>
                <a:ea typeface="+mn-ea"/>
                <a:cs typeface="+mn-cs"/>
              </a:rPr>
              <a:t>Stars and Stripes, Central Office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Attn: Reprint Permissions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529 14th St., NW, Suite 350</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Washington, DC 20045-1301</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Phone: (202) 761-0900</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Fax: (202) 761-0890</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E-mail:</a:t>
            </a:r>
            <a:r>
              <a:rPr lang="en-US" sz="1200" b="0" i="0" u="none" strike="noStrike" kern="1200" dirty="0" err="1">
                <a:solidFill>
                  <a:schemeClr val="tx1"/>
                </a:solidFill>
                <a:effectLst/>
                <a:latin typeface="+mn-lt"/>
                <a:ea typeface="+mn-ea"/>
                <a:cs typeface="+mn-cs"/>
              </a:rPr>
              <a:t>permission@stripes.osd.mil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Please describe the material (story, photo, etc.) to be used, the purpose of the republication and the manner of use. Please include mailing &amp; e-mail addresses, and a phone number.</a:t>
            </a:r>
          </a:p>
          <a:p>
            <a:endParaRPr lang="en-US" dirty="0"/>
          </a:p>
        </p:txBody>
      </p:sp>
      <p:sp>
        <p:nvSpPr>
          <p:cNvPr id="4" name="Slide Number Placeholder 3"/>
          <p:cNvSpPr>
            <a:spLocks noGrp="1"/>
          </p:cNvSpPr>
          <p:nvPr>
            <p:ph type="sldNum" sz="quarter" idx="10"/>
          </p:nvPr>
        </p:nvSpPr>
        <p:spPr/>
        <p:txBody>
          <a:bodyPr/>
          <a:lstStyle/>
          <a:p>
            <a:fld id="{647173BF-7FFE-41C8-A05D-27089AEB4FDC}" type="slidenum">
              <a:rPr lang="en-US" smtClean="0"/>
              <a:t>21</a:t>
            </a:fld>
            <a:endParaRPr lang="en-US"/>
          </a:p>
        </p:txBody>
      </p:sp>
    </p:spTree>
    <p:extLst>
      <p:ext uri="{BB962C8B-B14F-4D97-AF65-F5344CB8AC3E}">
        <p14:creationId xmlns:p14="http://schemas.microsoft.com/office/powerpoint/2010/main" val="3247114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97FB86-69D9-47FC-B965-BC5D87397186}" type="datetime1">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030816-5E0A-41FB-A111-9CEABB1C3AEE}" type="datetime1">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ED2087-9836-4057-A9B6-637066C04F6B}" type="datetime1">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p:cNvGrpSpPr/>
          <p:nvPr userDrawn="1"/>
        </p:nvGrpSpPr>
        <p:grpSpPr>
          <a:xfrm>
            <a:off x="0" y="5410200"/>
            <a:ext cx="9144000" cy="1447800"/>
            <a:chOff x="0" y="5410200"/>
            <a:chExt cx="9144000" cy="1447800"/>
          </a:xfrm>
        </p:grpSpPr>
        <p:sp>
          <p:nvSpPr>
            <p:cNvPr id="9" name="Rectangle 8"/>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11"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12" name="Picture 11"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13" name="Picture 12"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39B314-FC84-4517-8C5F-10C2A8C5B76B}" type="datetime1">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3BE83A-DD3D-4244-9173-D3D079B13F6A}" type="datetime1">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C3B86F-3B7D-444A-8CF9-300D3A84CCB1}" type="datetime1">
              <a:rPr lang="en-US" smtClean="0"/>
              <a:t>6/15/2017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C31338-5CA7-466A-BEDF-681AB11CA2B5}" type="datetime1">
              <a:rPr lang="en-US" smtClean="0"/>
              <a:t>6/15/2017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83C83-B9F8-4B26-AAB4-58474053A178}" type="datetime1">
              <a:rPr lang="en-US" smtClean="0"/>
              <a:t>6/15/2017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ECF766-7193-498F-956A-1A9A1E355225}" type="datetime1">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5FA294-1673-4EC1-8AF2-E7C970F1E45F}" type="datetime1">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655420-71EF-420E-A9A9-9AC0BEC985D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CE717-AD0D-4176-9B87-65B08F150D12}" type="datetime1">
              <a:rPr lang="en-US" smtClean="0"/>
              <a:t>6/15/2017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55420-71EF-420E-A9A9-9AC0BEC985D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62200"/>
            <a:ext cx="9144000" cy="16002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457200" y="2691765"/>
            <a:ext cx="685800" cy="965835"/>
          </a:xfrm>
          <a:prstGeom prst="rect">
            <a:avLst/>
          </a:prstGeom>
          <a:noFill/>
        </p:spPr>
      </p:pic>
      <p:sp>
        <p:nvSpPr>
          <p:cNvPr id="6" name="Title 1"/>
          <p:cNvSpPr>
            <a:spLocks noGrp="1"/>
          </p:cNvSpPr>
          <p:nvPr>
            <p:ph type="ctrTitle"/>
          </p:nvPr>
        </p:nvSpPr>
        <p:spPr>
          <a:xfrm>
            <a:off x="2133600" y="2590800"/>
            <a:ext cx="4800600" cy="1142999"/>
          </a:xfrm>
        </p:spPr>
        <p:txBody>
          <a:bodyPr>
            <a:normAutofit/>
          </a:bodyPr>
          <a:lstStyle/>
          <a:p>
            <a:r>
              <a:rPr lang="en-US" sz="2800" b="1" dirty="0">
                <a:latin typeface="+mn-lt"/>
                <a:cs typeface="Arial" pitchFamily="34" charset="0"/>
              </a:rPr>
              <a:t>Enhancing Strategic Thinking</a:t>
            </a:r>
            <a:r>
              <a:rPr lang="en-US" sz="300" b="1" dirty="0">
                <a:latin typeface="+mn-lt"/>
                <a:cs typeface="Arial" pitchFamily="34" charset="0"/>
              </a:rPr>
              <a:t/>
            </a:r>
            <a:br>
              <a:rPr lang="en-US" sz="300" b="1" dirty="0">
                <a:latin typeface="+mn-lt"/>
                <a:cs typeface="Arial" pitchFamily="34" charset="0"/>
              </a:rPr>
            </a:br>
            <a:r>
              <a:rPr lang="en-US" sz="400" b="1" dirty="0">
                <a:latin typeface="+mn-lt"/>
                <a:cs typeface="Arial" pitchFamily="34" charset="0"/>
              </a:rPr>
              <a:t> </a:t>
            </a:r>
            <a:br>
              <a:rPr lang="en-US" sz="400" b="1" dirty="0">
                <a:latin typeface="+mn-lt"/>
                <a:cs typeface="Arial" pitchFamily="34" charset="0"/>
              </a:rPr>
            </a:br>
            <a:r>
              <a:rPr lang="en-US" sz="2400" i="1" dirty="0">
                <a:latin typeface="+mn-lt"/>
                <a:cs typeface="Arial" pitchFamily="34" charset="0"/>
              </a:rPr>
              <a:t>Skill Building Exercises</a:t>
            </a:r>
          </a:p>
        </p:txBody>
      </p:sp>
      <p:pic>
        <p:nvPicPr>
          <p:cNvPr id="7" name="Picture 2" descr="Image result for future icon"/>
          <p:cNvPicPr>
            <a:picLocks noChangeAspect="1" noChangeArrowheads="1"/>
          </p:cNvPicPr>
          <p:nvPr/>
        </p:nvPicPr>
        <p:blipFill>
          <a:blip r:embed="rId3" cstate="print"/>
          <a:srcRect/>
          <a:stretch>
            <a:fillRect/>
          </a:stretch>
        </p:blipFill>
        <p:spPr bwMode="auto">
          <a:xfrm>
            <a:off x="1219200" y="26670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7010400" y="28194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848600" y="2667000"/>
            <a:ext cx="1143000" cy="1143000"/>
          </a:xfrm>
          <a:prstGeom prst="rect">
            <a:avLst/>
          </a:prstGeom>
          <a:noFill/>
        </p:spPr>
      </p:pic>
      <p:sp>
        <p:nvSpPr>
          <p:cNvPr id="10" name="Rectangle 9"/>
          <p:cNvSpPr/>
          <p:nvPr/>
        </p:nvSpPr>
        <p:spPr>
          <a:xfrm>
            <a:off x="0" y="3962400"/>
            <a:ext cx="9144000" cy="457200"/>
          </a:xfrm>
          <a:prstGeom prst="rect">
            <a:avLst/>
          </a:prstGeom>
          <a:solidFill>
            <a:srgbClr val="779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Supporting slides</a:t>
            </a:r>
          </a:p>
        </p:txBody>
      </p:sp>
      <p:sp>
        <p:nvSpPr>
          <p:cNvPr id="11" name="Slide Number Placeholder 10"/>
          <p:cNvSpPr>
            <a:spLocks noGrp="1"/>
          </p:cNvSpPr>
          <p:nvPr>
            <p:ph type="sldNum" sz="quarter" idx="12"/>
          </p:nvPr>
        </p:nvSpPr>
        <p:spPr/>
        <p:txBody>
          <a:bodyPr/>
          <a:lstStyle/>
          <a:p>
            <a:fld id="{3D655420-71EF-420E-A9A9-9AC0BEC985D2}"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295400" y="323671"/>
            <a:ext cx="8014201" cy="830997"/>
          </a:xfrm>
          <a:prstGeom prst="rect">
            <a:avLst/>
          </a:prstGeom>
        </p:spPr>
        <p:txBody>
          <a:bodyPr wrap="square">
            <a:spAutoFit/>
          </a:bodyPr>
          <a:lstStyle/>
          <a:p>
            <a:r>
              <a:rPr lang="en-US" sz="2400" b="1" dirty="0">
                <a:solidFill>
                  <a:schemeClr val="accent3">
                    <a:lumMod val="50000"/>
                  </a:schemeClr>
                </a:solidFill>
              </a:rPr>
              <a:t>DEVELOPING STRATEGIC THINKING ABILITY ALSO REQUIRES TIME, PRACTICE, AND ATTENTION TO FOUNDATIONAL SKILLS. </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36708" y="1295400"/>
            <a:ext cx="5035492" cy="3847207"/>
          </a:xfrm>
          <a:prstGeom prst="rect">
            <a:avLst/>
          </a:prstGeom>
          <a:noFill/>
        </p:spPr>
        <p:txBody>
          <a:bodyPr wrap="square" rtlCol="0">
            <a:spAutoFit/>
          </a:bodyPr>
          <a:lstStyle/>
          <a:p>
            <a:pPr marL="228600" indent="-228600">
              <a:buFont typeface="Arial" panose="020B0604020202020204" pitchFamily="34" charset="0"/>
              <a:buChar char="•"/>
            </a:pPr>
            <a:r>
              <a:rPr lang="en-US" sz="2000" dirty="0"/>
              <a:t>Doing any of the exercises once or twice will not transform you into a strategic thinker. </a:t>
            </a:r>
          </a:p>
          <a:p>
            <a:pPr marL="228600" indent="-228600"/>
            <a:endParaRPr lang="en-US" sz="800" dirty="0"/>
          </a:p>
          <a:p>
            <a:pPr marL="228600" indent="-228600">
              <a:buFont typeface="Arial" panose="020B0604020202020204" pitchFamily="34" charset="0"/>
              <a:buChar char="•"/>
            </a:pPr>
            <a:r>
              <a:rPr lang="en-US" sz="2000" dirty="0"/>
              <a:t>They are analogous to the drills that athletes use to hone their skills.</a:t>
            </a:r>
          </a:p>
          <a:p>
            <a:pPr marL="228600" indent="-228600"/>
            <a:endParaRPr lang="en-US" sz="800" dirty="0"/>
          </a:p>
          <a:p>
            <a:pPr marL="228600" indent="-228600">
              <a:buFont typeface="Arial" panose="020B0604020202020204" pitchFamily="34" charset="0"/>
              <a:buChar char="•"/>
            </a:pPr>
            <a:r>
              <a:rPr lang="en-US" sz="2000" dirty="0"/>
              <a:t>Developing advanced ST skills means repeatedly practicing the foundational skills necessary to become a great strategic thinker.</a:t>
            </a:r>
          </a:p>
          <a:p>
            <a:pPr marL="228600" indent="-228600"/>
            <a:endParaRPr lang="en-US" sz="800" dirty="0"/>
          </a:p>
          <a:p>
            <a:pPr marL="228600" indent="-228600">
              <a:buFont typeface="Arial" panose="020B0604020202020204" pitchFamily="34" charset="0"/>
              <a:buChar char="•"/>
            </a:pPr>
            <a:r>
              <a:rPr lang="en-US" sz="2000" dirty="0"/>
              <a:t>The exercises can help you practice some of the (many) skills you’ll need in order to become a skilled strategic thinker.</a:t>
            </a:r>
          </a:p>
        </p:txBody>
      </p:sp>
      <p:sp>
        <p:nvSpPr>
          <p:cNvPr id="6" name="TextBox 5"/>
          <p:cNvSpPr txBox="1"/>
          <p:nvPr/>
        </p:nvSpPr>
        <p:spPr>
          <a:xfrm>
            <a:off x="7586304" y="5181600"/>
            <a:ext cx="1481496" cy="215444"/>
          </a:xfrm>
          <a:prstGeom prst="rect">
            <a:avLst/>
          </a:prstGeom>
          <a:noFill/>
        </p:spPr>
        <p:txBody>
          <a:bodyPr wrap="none" rtlCol="0">
            <a:spAutoFit/>
          </a:bodyPr>
          <a:lstStyle/>
          <a:p>
            <a:r>
              <a:rPr lang="en-US" sz="800" dirty="0">
                <a:solidFill>
                  <a:schemeClr val="bg1">
                    <a:lumMod val="75000"/>
                  </a:schemeClr>
                </a:solidFill>
              </a:rPr>
              <a:t>Image credit: shutterstock.com</a:t>
            </a:r>
          </a:p>
        </p:txBody>
      </p:sp>
      <p:sp>
        <p:nvSpPr>
          <p:cNvPr id="15" name="Slide Number Placeholder 14"/>
          <p:cNvSpPr>
            <a:spLocks noGrp="1"/>
          </p:cNvSpPr>
          <p:nvPr>
            <p:ph type="sldNum" sz="quarter" idx="12"/>
          </p:nvPr>
        </p:nvSpPr>
        <p:spPr/>
        <p:txBody>
          <a:bodyPr/>
          <a:lstStyle/>
          <a:p>
            <a:fld id="{3D655420-71EF-420E-A9A9-9AC0BEC985D2}" type="slidenum">
              <a:rPr lang="en-US" smtClean="0"/>
              <a:t>10</a:t>
            </a:fld>
            <a:endParaRPr lang="en-US"/>
          </a:p>
        </p:txBody>
      </p:sp>
      <p:pic>
        <p:nvPicPr>
          <p:cNvPr id="16" name="Picture 2" descr="C:\Users\dlaufersweiler.ARA-US\Documents\Projects\03 - ARI Strategic Thinking\Images\May 2017 revised exercises\shutterstock_52743742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49196" y="1676400"/>
            <a:ext cx="2695694" cy="21563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056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590800"/>
            <a:ext cx="6477000" cy="1828800"/>
          </a:xfrm>
          <a:prstGeom prst="rect">
            <a:avLst/>
          </a:prstGeom>
          <a:solidFill>
            <a:srgbClr val="779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Overview</a:t>
            </a:r>
          </a:p>
          <a:p>
            <a:pPr algn="ctr"/>
            <a:r>
              <a:rPr lang="en-US" sz="3600" b="1" dirty="0"/>
              <a:t>Telling A Story: An Exercise in Connecting the Dots</a:t>
            </a:r>
          </a:p>
        </p:txBody>
      </p:sp>
      <p:sp>
        <p:nvSpPr>
          <p:cNvPr id="4" name="Slide Number Placeholder 3"/>
          <p:cNvSpPr>
            <a:spLocks noGrp="1"/>
          </p:cNvSpPr>
          <p:nvPr>
            <p:ph type="sldNum" sz="quarter" idx="12"/>
          </p:nvPr>
        </p:nvSpPr>
        <p:spPr/>
        <p:txBody>
          <a:bodyPr/>
          <a:lstStyle/>
          <a:p>
            <a:fld id="{3D655420-71EF-420E-A9A9-9AC0BEC985D2}" type="slidenum">
              <a:rPr lang="en-US" smtClean="0"/>
              <a:t>11</a:t>
            </a:fld>
            <a:endParaRPr lang="en-US" dirty="0"/>
          </a:p>
        </p:txBody>
      </p:sp>
    </p:spTree>
    <p:extLst>
      <p:ext uri="{BB962C8B-B14F-4D97-AF65-F5344CB8AC3E}">
        <p14:creationId xmlns:p14="http://schemas.microsoft.com/office/powerpoint/2010/main" val="43972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73559"/>
            <a:ext cx="7099801" cy="461665"/>
          </a:xfrm>
          <a:prstGeom prst="rect">
            <a:avLst/>
          </a:prstGeom>
        </p:spPr>
        <p:txBody>
          <a:bodyPr wrap="square">
            <a:spAutoFit/>
          </a:bodyPr>
          <a:lstStyle/>
          <a:p>
            <a:r>
              <a:rPr lang="en-US" sz="2400" b="1" dirty="0">
                <a:solidFill>
                  <a:schemeClr val="accent3">
                    <a:lumMod val="50000"/>
                  </a:schemeClr>
                </a:solidFill>
              </a:rPr>
              <a:t>WHAT’S THE PURPOSE OF THIS EXERCISE?</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90600" y="990600"/>
            <a:ext cx="6324600" cy="1785104"/>
          </a:xfrm>
          <a:prstGeom prst="rect">
            <a:avLst/>
          </a:prstGeom>
        </p:spPr>
        <p:txBody>
          <a:bodyPr wrap="square">
            <a:spAutoFit/>
          </a:bodyPr>
          <a:lstStyle/>
          <a:p>
            <a:pPr marL="228600" indent="-228600">
              <a:spcBef>
                <a:spcPts val="600"/>
              </a:spcBef>
              <a:spcAft>
                <a:spcPts val="600"/>
              </a:spcAft>
              <a:buFont typeface="Arial" panose="020B0604020202020204" pitchFamily="34" charset="0"/>
              <a:buChar char="•"/>
            </a:pPr>
            <a:r>
              <a:rPr lang="en-US" sz="2000" b="1" dirty="0"/>
              <a:t>Primary Purpose:</a:t>
            </a:r>
            <a:r>
              <a:rPr lang="en-US" sz="2000" dirty="0"/>
              <a:t> To build your systems thinking and synthesis skills.</a:t>
            </a:r>
          </a:p>
          <a:p>
            <a:pPr lvl="1">
              <a:spcBef>
                <a:spcPts val="600"/>
              </a:spcBef>
              <a:spcAft>
                <a:spcPts val="600"/>
              </a:spcAft>
            </a:pPr>
            <a:r>
              <a:rPr lang="en-US" sz="2000" b="1" dirty="0"/>
              <a:t>Systems thinking – </a:t>
            </a:r>
            <a:r>
              <a:rPr lang="en-US" sz="2000" dirty="0"/>
              <a:t>Identifying and accounting for relationships and interdependencies among factors that might appear to be unrelated.</a:t>
            </a:r>
          </a:p>
        </p:txBody>
      </p:sp>
      <p:sp>
        <p:nvSpPr>
          <p:cNvPr id="4" name="Rectangle 3"/>
          <p:cNvSpPr/>
          <p:nvPr/>
        </p:nvSpPr>
        <p:spPr>
          <a:xfrm>
            <a:off x="7162800" y="5257800"/>
            <a:ext cx="1481496" cy="215444"/>
          </a:xfrm>
          <a:prstGeom prst="rect">
            <a:avLst/>
          </a:prstGeom>
          <a:noFill/>
        </p:spPr>
        <p:txBody>
          <a:bodyPr wrap="none" rtlCol="0">
            <a:spAutoFit/>
          </a:bodyPr>
          <a:lstStyle/>
          <a:p>
            <a:r>
              <a:rPr lang="en-US" sz="800" dirty="0">
                <a:solidFill>
                  <a:schemeClr val="bg1">
                    <a:lumMod val="75000"/>
                  </a:schemeClr>
                </a:solidFill>
              </a:rPr>
              <a:t>Image credit: shutterstock.com</a:t>
            </a:r>
          </a:p>
        </p:txBody>
      </p:sp>
      <p:sp>
        <p:nvSpPr>
          <p:cNvPr id="6" name="TextBox 5"/>
          <p:cNvSpPr txBox="1"/>
          <p:nvPr/>
        </p:nvSpPr>
        <p:spPr>
          <a:xfrm>
            <a:off x="990600" y="2836694"/>
            <a:ext cx="5181600" cy="1938992"/>
          </a:xfrm>
          <a:prstGeom prst="rect">
            <a:avLst/>
          </a:prstGeom>
          <a:noFill/>
        </p:spPr>
        <p:txBody>
          <a:bodyPr wrap="square" rtlCol="0">
            <a:spAutoFit/>
          </a:bodyPr>
          <a:lstStyle/>
          <a:p>
            <a:pPr lvl="1"/>
            <a:r>
              <a:rPr lang="en-US" sz="2000" b="1" dirty="0"/>
              <a:t>Synthesis – </a:t>
            </a:r>
            <a:r>
              <a:rPr lang="en-US" sz="2000" dirty="0"/>
              <a:t>Integrating information into a coherent whole.</a:t>
            </a:r>
          </a:p>
          <a:p>
            <a:pPr lvl="1"/>
            <a:endParaRPr lang="en-US" sz="2000" dirty="0"/>
          </a:p>
          <a:p>
            <a:pPr marL="228600" indent="-228600">
              <a:buFont typeface="Arial" panose="020B0604020202020204" pitchFamily="34" charset="0"/>
              <a:buChar char="•"/>
            </a:pPr>
            <a:r>
              <a:rPr lang="en-US" sz="2000" b="1" dirty="0"/>
              <a:t>Secondary Purpose: </a:t>
            </a:r>
            <a:r>
              <a:rPr lang="en-US" sz="2000" dirty="0"/>
              <a:t>To provide practice in adapting your thinking in the face of new information.</a:t>
            </a:r>
          </a:p>
        </p:txBody>
      </p:sp>
      <p:sp>
        <p:nvSpPr>
          <p:cNvPr id="15" name="Slide Number Placeholder 14"/>
          <p:cNvSpPr>
            <a:spLocks noGrp="1"/>
          </p:cNvSpPr>
          <p:nvPr>
            <p:ph type="sldNum" sz="quarter" idx="12"/>
          </p:nvPr>
        </p:nvSpPr>
        <p:spPr/>
        <p:txBody>
          <a:bodyPr/>
          <a:lstStyle/>
          <a:p>
            <a:fld id="{3D655420-71EF-420E-A9A9-9AC0BEC985D2}" type="slidenum">
              <a:rPr lang="en-US" smtClean="0"/>
              <a:t>12</a:t>
            </a:fld>
            <a:endParaRPr lang="en-US"/>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3520" y="2478389"/>
            <a:ext cx="2547731" cy="25508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629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295400" y="373559"/>
            <a:ext cx="7938001" cy="769441"/>
          </a:xfrm>
          <a:prstGeom prst="rect">
            <a:avLst/>
          </a:prstGeom>
        </p:spPr>
        <p:txBody>
          <a:bodyPr wrap="square">
            <a:spAutoFit/>
          </a:bodyPr>
          <a:lstStyle/>
          <a:p>
            <a:r>
              <a:rPr lang="en-US" sz="2200" b="1" dirty="0">
                <a:solidFill>
                  <a:schemeClr val="accent3">
                    <a:lumMod val="50000"/>
                  </a:schemeClr>
                </a:solidFill>
              </a:rPr>
              <a:t>THE EXERCISE WILL ALSO HELP YOU PRACTICE THESE ADDITIONAL SKILLS:</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21996" y="1936750"/>
            <a:ext cx="6700007" cy="1877437"/>
          </a:xfrm>
          <a:prstGeom prst="rect">
            <a:avLst/>
          </a:prstGeom>
        </p:spPr>
        <p:txBody>
          <a:bodyPr wrap="square">
            <a:spAutoFit/>
          </a:bodyPr>
          <a:lstStyle/>
          <a:p>
            <a:pPr marL="228600" indent="-228600">
              <a:buFont typeface="Arial" panose="020B0604020202020204" pitchFamily="34" charset="0"/>
              <a:buChar char="•"/>
            </a:pPr>
            <a:r>
              <a:rPr lang="en-US" sz="2000" b="1" dirty="0"/>
              <a:t>Hypothesis generation – </a:t>
            </a:r>
            <a:r>
              <a:rPr lang="en-US" sz="2000" dirty="0"/>
              <a:t>Creating potential explanations, given a set of information.</a:t>
            </a:r>
          </a:p>
          <a:p>
            <a:pPr marL="228600" indent="-228600"/>
            <a:endParaRPr lang="en-US" sz="800" b="1" dirty="0"/>
          </a:p>
          <a:p>
            <a:pPr marL="228600" indent="-228600">
              <a:buFont typeface="Arial" panose="020B0604020202020204" pitchFamily="34" charset="0"/>
              <a:buChar char="•"/>
            </a:pPr>
            <a:r>
              <a:rPr lang="en-US" sz="2000" b="1" dirty="0"/>
              <a:t>Cognitive flexibility – </a:t>
            </a:r>
            <a:r>
              <a:rPr lang="en-US" sz="2000" dirty="0"/>
              <a:t>Adapting your perspective, assumptions, thought process and/or interpretations.</a:t>
            </a:r>
          </a:p>
          <a:p>
            <a:pPr marL="228600" indent="-228600"/>
            <a:endParaRPr lang="en-US" sz="800" dirty="0"/>
          </a:p>
          <a:p>
            <a:pPr marL="228600" lvl="0" indent="-228600">
              <a:buFont typeface="Arial" panose="020B0604020202020204" pitchFamily="34" charset="0"/>
              <a:buChar char="•"/>
            </a:pPr>
            <a:r>
              <a:rPr lang="en-US" sz="2000" b="1" dirty="0" err="1"/>
              <a:t>Sensegiving</a:t>
            </a:r>
            <a:r>
              <a:rPr lang="en-US" sz="2000" dirty="0"/>
              <a:t> – Communicating your understanding to others.</a:t>
            </a:r>
          </a:p>
        </p:txBody>
      </p:sp>
      <p:sp>
        <p:nvSpPr>
          <p:cNvPr id="16" name="Slide Number Placeholder 15"/>
          <p:cNvSpPr>
            <a:spLocks noGrp="1"/>
          </p:cNvSpPr>
          <p:nvPr>
            <p:ph type="sldNum" sz="quarter" idx="12"/>
          </p:nvPr>
        </p:nvSpPr>
        <p:spPr/>
        <p:txBody>
          <a:bodyPr/>
          <a:lstStyle/>
          <a:p>
            <a:fld id="{3D655420-71EF-420E-A9A9-9AC0BEC985D2}" type="slidenum">
              <a:rPr lang="en-US" smtClean="0"/>
              <a:t>13</a:t>
            </a:fld>
            <a:endParaRPr lang="en-US"/>
          </a:p>
        </p:txBody>
      </p:sp>
    </p:spTree>
    <p:extLst>
      <p:ext uri="{BB962C8B-B14F-4D97-AF65-F5344CB8AC3E}">
        <p14:creationId xmlns:p14="http://schemas.microsoft.com/office/powerpoint/2010/main" val="1825208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295400" y="373559"/>
            <a:ext cx="7335285" cy="461665"/>
          </a:xfrm>
          <a:prstGeom prst="rect">
            <a:avLst/>
          </a:prstGeom>
        </p:spPr>
        <p:txBody>
          <a:bodyPr wrap="square">
            <a:spAutoFit/>
          </a:bodyPr>
          <a:lstStyle/>
          <a:p>
            <a:r>
              <a:rPr lang="en-US" sz="2400" b="1" dirty="0">
                <a:solidFill>
                  <a:schemeClr val="accent3">
                    <a:lumMod val="50000"/>
                  </a:schemeClr>
                </a:solidFill>
              </a:rPr>
              <a:t>WHAT WILL I DO IN THE EXERCISE?</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187701" y="1115568"/>
            <a:ext cx="6768599" cy="3608832"/>
            <a:chOff x="1537201" y="1115568"/>
            <a:chExt cx="6768599" cy="3608832"/>
          </a:xfrm>
        </p:grpSpPr>
        <p:sp>
          <p:nvSpPr>
            <p:cNvPr id="4" name="Bent-Up Arrow 3"/>
            <p:cNvSpPr/>
            <p:nvPr/>
          </p:nvSpPr>
          <p:spPr>
            <a:xfrm rot="5400000">
              <a:off x="2495550" y="2038350"/>
              <a:ext cx="685800" cy="571500"/>
            </a:xfrm>
            <a:prstGeom prst="bentUpArrow">
              <a:avLst/>
            </a:prstGeom>
            <a:solidFill>
              <a:srgbClr val="CC9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Bent-Up Arrow 23"/>
            <p:cNvSpPr/>
            <p:nvPr/>
          </p:nvSpPr>
          <p:spPr>
            <a:xfrm rot="5400000">
              <a:off x="5587499" y="3867150"/>
              <a:ext cx="685800" cy="571500"/>
            </a:xfrm>
            <a:prstGeom prst="bentUpArrow">
              <a:avLst/>
            </a:prstGeom>
            <a:solidFill>
              <a:srgbClr val="CC9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ent-Up Arrow 24"/>
            <p:cNvSpPr/>
            <p:nvPr/>
          </p:nvSpPr>
          <p:spPr>
            <a:xfrm rot="5400000">
              <a:off x="4095750" y="2952750"/>
              <a:ext cx="685800" cy="571500"/>
            </a:xfrm>
            <a:prstGeom prst="bentUpArrow">
              <a:avLst/>
            </a:prstGeom>
            <a:solidFill>
              <a:srgbClr val="CC99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537201" y="1115568"/>
              <a:ext cx="2044199" cy="865632"/>
            </a:xfrm>
            <a:prstGeom prst="round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View a set of images</a:t>
              </a:r>
              <a:r>
                <a:rPr lang="en-US" sz="1200" dirty="0">
                  <a:solidFill>
                    <a:schemeClr val="tx1"/>
                  </a:solidFill>
                </a:rPr>
                <a:t>, and </a:t>
              </a:r>
              <a:r>
                <a:rPr lang="en-US" sz="1200" b="1" dirty="0">
                  <a:solidFill>
                    <a:schemeClr val="tx1"/>
                  </a:solidFill>
                </a:rPr>
                <a:t>develop a story</a:t>
              </a:r>
              <a:r>
                <a:rPr lang="en-US" sz="1200" dirty="0">
                  <a:solidFill>
                    <a:schemeClr val="tx1"/>
                  </a:solidFill>
                </a:rPr>
                <a:t> that accounts for the information contained in the set of images</a:t>
              </a:r>
            </a:p>
          </p:txBody>
        </p:sp>
        <p:sp>
          <p:nvSpPr>
            <p:cNvPr id="12" name="Rounded Rectangle 11"/>
            <p:cNvSpPr/>
            <p:nvPr/>
          </p:nvSpPr>
          <p:spPr>
            <a:xfrm>
              <a:off x="3137401" y="2029968"/>
              <a:ext cx="2044199" cy="865632"/>
            </a:xfrm>
            <a:prstGeom prst="round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Present your story </a:t>
              </a:r>
              <a:r>
                <a:rPr lang="en-US" sz="1200" dirty="0">
                  <a:solidFill>
                    <a:schemeClr val="tx1"/>
                  </a:solidFill>
                </a:rPr>
                <a:t>to others in your group </a:t>
              </a:r>
            </a:p>
          </p:txBody>
        </p:sp>
        <p:sp>
          <p:nvSpPr>
            <p:cNvPr id="15" name="Rounded Rectangle 14"/>
            <p:cNvSpPr/>
            <p:nvPr/>
          </p:nvSpPr>
          <p:spPr>
            <a:xfrm>
              <a:off x="4737601" y="2944368"/>
              <a:ext cx="2044199" cy="865632"/>
            </a:xfrm>
            <a:prstGeom prst="round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Revise your story </a:t>
              </a:r>
              <a:r>
                <a:rPr lang="en-US" sz="1200" dirty="0">
                  <a:solidFill>
                    <a:schemeClr val="tx1"/>
                  </a:solidFill>
                </a:rPr>
                <a:t>(or create a new one) based on new images</a:t>
              </a:r>
            </a:p>
          </p:txBody>
        </p:sp>
        <p:sp>
          <p:nvSpPr>
            <p:cNvPr id="16" name="Rounded Rectangle 15"/>
            <p:cNvSpPr/>
            <p:nvPr/>
          </p:nvSpPr>
          <p:spPr>
            <a:xfrm>
              <a:off x="6261601" y="3858768"/>
              <a:ext cx="2044199" cy="865632"/>
            </a:xfrm>
            <a:prstGeom prst="round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Reflect </a:t>
              </a:r>
              <a:r>
                <a:rPr lang="en-US" sz="1200" dirty="0">
                  <a:solidFill>
                    <a:schemeClr val="tx1"/>
                  </a:solidFill>
                </a:rPr>
                <a:t>on the exercise; </a:t>
              </a:r>
              <a:r>
                <a:rPr lang="en-US" sz="1200" b="1" dirty="0">
                  <a:solidFill>
                    <a:schemeClr val="tx1"/>
                  </a:solidFill>
                </a:rPr>
                <a:t>discuss </a:t>
              </a:r>
              <a:r>
                <a:rPr lang="en-US" sz="1200" dirty="0">
                  <a:solidFill>
                    <a:schemeClr val="tx1"/>
                  </a:solidFill>
                </a:rPr>
                <a:t>as a group </a:t>
              </a:r>
            </a:p>
          </p:txBody>
        </p:sp>
      </p:grpSp>
      <p:sp>
        <p:nvSpPr>
          <p:cNvPr id="28" name="Slide Number Placeholder 27"/>
          <p:cNvSpPr>
            <a:spLocks noGrp="1"/>
          </p:cNvSpPr>
          <p:nvPr>
            <p:ph type="sldNum" sz="quarter" idx="12"/>
          </p:nvPr>
        </p:nvSpPr>
        <p:spPr/>
        <p:txBody>
          <a:bodyPr/>
          <a:lstStyle/>
          <a:p>
            <a:fld id="{3D655420-71EF-420E-A9A9-9AC0BEC985D2}" type="slidenum">
              <a:rPr lang="en-US" smtClean="0"/>
              <a:t>14</a:t>
            </a:fld>
            <a:endParaRPr lang="en-US"/>
          </a:p>
        </p:txBody>
      </p:sp>
    </p:spTree>
    <p:extLst>
      <p:ext uri="{BB962C8B-B14F-4D97-AF65-F5344CB8AC3E}">
        <p14:creationId xmlns:p14="http://schemas.microsoft.com/office/powerpoint/2010/main" val="2280352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73559"/>
            <a:ext cx="7335285" cy="461665"/>
          </a:xfrm>
          <a:prstGeom prst="rect">
            <a:avLst/>
          </a:prstGeom>
        </p:spPr>
        <p:txBody>
          <a:bodyPr wrap="square">
            <a:spAutoFit/>
          </a:bodyPr>
          <a:lstStyle/>
          <a:p>
            <a:r>
              <a:rPr lang="en-US" sz="2400" b="1" dirty="0">
                <a:solidFill>
                  <a:schemeClr val="accent3">
                    <a:lumMod val="50000"/>
                  </a:schemeClr>
                </a:solidFill>
              </a:rPr>
              <a:t>WHAT MATERIALS DO I NEED?</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24793" y="1066800"/>
            <a:ext cx="6700007" cy="2246769"/>
          </a:xfrm>
          <a:prstGeom prst="rect">
            <a:avLst/>
          </a:prstGeom>
        </p:spPr>
        <p:txBody>
          <a:bodyPr wrap="square">
            <a:spAutoFit/>
          </a:bodyPr>
          <a:lstStyle/>
          <a:p>
            <a:endParaRPr lang="en-US" sz="2000" dirty="0"/>
          </a:p>
          <a:p>
            <a:pPr marL="228600" indent="-228600">
              <a:lnSpc>
                <a:spcPct val="150000"/>
              </a:lnSpc>
              <a:buFont typeface="Arial" panose="020B0604020202020204" pitchFamily="34" charset="0"/>
              <a:buChar char="•"/>
            </a:pPr>
            <a:r>
              <a:rPr lang="en-US" sz="2000" dirty="0"/>
              <a:t>Participant Guide (provided by facilitator)</a:t>
            </a:r>
          </a:p>
          <a:p>
            <a:pPr marL="228600" indent="-228600">
              <a:lnSpc>
                <a:spcPct val="150000"/>
              </a:lnSpc>
              <a:buFont typeface="Arial" panose="020B0604020202020204" pitchFamily="34" charset="0"/>
              <a:buChar char="•"/>
            </a:pPr>
            <a:r>
              <a:rPr lang="en-US" sz="2000" dirty="0"/>
              <a:t>Images (provided by facilitator)</a:t>
            </a:r>
          </a:p>
          <a:p>
            <a:pPr marL="228600" indent="-228600">
              <a:lnSpc>
                <a:spcPct val="150000"/>
              </a:lnSpc>
              <a:buFont typeface="Arial" panose="020B0604020202020204" pitchFamily="34" charset="0"/>
              <a:buChar char="•"/>
            </a:pPr>
            <a:r>
              <a:rPr lang="en-US" sz="2000" dirty="0"/>
              <a:t>Pen/pencil</a:t>
            </a:r>
          </a:p>
          <a:p>
            <a:pPr marL="228600" indent="-228600">
              <a:lnSpc>
                <a:spcPct val="150000"/>
              </a:lnSpc>
              <a:buFont typeface="Arial" panose="020B0604020202020204" pitchFamily="34" charset="0"/>
              <a:buChar char="•"/>
            </a:pPr>
            <a:r>
              <a:rPr lang="en-US" sz="2000" dirty="0"/>
              <a:t>Notebook/pad of paper</a:t>
            </a:r>
          </a:p>
        </p:txBody>
      </p:sp>
      <p:sp>
        <p:nvSpPr>
          <p:cNvPr id="3" name="Rectangle 2"/>
          <p:cNvSpPr/>
          <p:nvPr/>
        </p:nvSpPr>
        <p:spPr>
          <a:xfrm>
            <a:off x="7510594" y="5105400"/>
            <a:ext cx="1481496" cy="215444"/>
          </a:xfrm>
          <a:prstGeom prst="rect">
            <a:avLst/>
          </a:prstGeom>
        </p:spPr>
        <p:txBody>
          <a:bodyPr wrap="none">
            <a:spAutoFit/>
          </a:bodyPr>
          <a:lstStyle/>
          <a:p>
            <a:r>
              <a:rPr lang="en-US" sz="800" dirty="0">
                <a:solidFill>
                  <a:schemeClr val="bg1">
                    <a:lumMod val="75000"/>
                  </a:schemeClr>
                </a:solidFill>
              </a:rPr>
              <a:t>Image credit: shutterstock.com</a:t>
            </a:r>
          </a:p>
        </p:txBody>
      </p:sp>
      <p:sp>
        <p:nvSpPr>
          <p:cNvPr id="12" name="Slide Number Placeholder 11"/>
          <p:cNvSpPr>
            <a:spLocks noGrp="1"/>
          </p:cNvSpPr>
          <p:nvPr>
            <p:ph type="sldNum" sz="quarter" idx="12"/>
          </p:nvPr>
        </p:nvSpPr>
        <p:spPr/>
        <p:txBody>
          <a:bodyPr/>
          <a:lstStyle/>
          <a:p>
            <a:fld id="{3D655420-71EF-420E-A9A9-9AC0BEC985D2}" type="slidenum">
              <a:rPr lang="en-US" smtClean="0"/>
              <a:t>15</a:t>
            </a:fld>
            <a:endParaRPr lang="en-US"/>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0809" y="2438400"/>
            <a:ext cx="3429000" cy="2286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65334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73559"/>
            <a:ext cx="7099801" cy="461665"/>
          </a:xfrm>
          <a:prstGeom prst="rect">
            <a:avLst/>
          </a:prstGeom>
        </p:spPr>
        <p:txBody>
          <a:bodyPr wrap="square">
            <a:spAutoFit/>
          </a:bodyPr>
          <a:lstStyle/>
          <a:p>
            <a:r>
              <a:rPr lang="en-US" sz="2400" b="1" dirty="0">
                <a:solidFill>
                  <a:schemeClr val="accent3">
                    <a:lumMod val="50000"/>
                  </a:schemeClr>
                </a:solidFill>
              </a:rPr>
              <a:t>WHAT WILL I GAIN FROM THIS EXERCISE?</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60508" y="990600"/>
            <a:ext cx="7550092" cy="3016210"/>
          </a:xfrm>
          <a:prstGeom prst="rect">
            <a:avLst/>
          </a:prstGeom>
          <a:noFill/>
        </p:spPr>
        <p:txBody>
          <a:bodyPr wrap="square" rtlCol="0">
            <a:spAutoFit/>
          </a:bodyPr>
          <a:lstStyle/>
          <a:p>
            <a:endParaRPr lang="en-US" sz="800" dirty="0"/>
          </a:p>
          <a:p>
            <a:pPr marL="228600" indent="-228600">
              <a:spcBef>
                <a:spcPts val="600"/>
              </a:spcBef>
              <a:buFont typeface="Arial" panose="020B0604020202020204" pitchFamily="34" charset="0"/>
              <a:buChar char="•"/>
            </a:pPr>
            <a:r>
              <a:rPr lang="en-US" b="1" dirty="0"/>
              <a:t>Appreciate the importance of recognizing connections </a:t>
            </a:r>
            <a:r>
              <a:rPr lang="en-US" dirty="0"/>
              <a:t>across seemingly unrelated factors</a:t>
            </a:r>
          </a:p>
          <a:p>
            <a:pPr marL="228600" indent="-228600">
              <a:spcBef>
                <a:spcPts val="600"/>
              </a:spcBef>
              <a:buFont typeface="Arial" panose="020B0604020202020204" pitchFamily="34" charset="0"/>
              <a:buChar char="•"/>
            </a:pPr>
            <a:r>
              <a:rPr lang="en-US" dirty="0"/>
              <a:t>Recognize that factors that might seem unrelated on a superficial level, </a:t>
            </a:r>
            <a:r>
              <a:rPr lang="en-US" b="1" dirty="0"/>
              <a:t>may actually interact </a:t>
            </a:r>
            <a:r>
              <a:rPr lang="en-US" dirty="0"/>
              <a:t>in ways that need to be understood</a:t>
            </a:r>
          </a:p>
          <a:p>
            <a:pPr marL="228600" indent="-228600">
              <a:spcBef>
                <a:spcPts val="600"/>
              </a:spcBef>
              <a:buFont typeface="Arial" panose="020B0604020202020204" pitchFamily="34" charset="0"/>
              <a:buChar char="•"/>
            </a:pPr>
            <a:r>
              <a:rPr lang="en-US" dirty="0"/>
              <a:t>Demonstrate an ability to </a:t>
            </a:r>
            <a:r>
              <a:rPr lang="en-US" b="1" dirty="0"/>
              <a:t>integrate multiple elements </a:t>
            </a:r>
            <a:r>
              <a:rPr lang="en-US" dirty="0"/>
              <a:t>into a coherent whole.</a:t>
            </a:r>
          </a:p>
          <a:p>
            <a:pPr marL="228600" indent="-228600">
              <a:spcBef>
                <a:spcPts val="600"/>
              </a:spcBef>
              <a:buFont typeface="Arial" panose="020B0604020202020204" pitchFamily="34" charset="0"/>
              <a:buChar char="•"/>
            </a:pPr>
            <a:r>
              <a:rPr lang="en-US" dirty="0"/>
              <a:t>Demonstrate ease in </a:t>
            </a:r>
            <a:r>
              <a:rPr lang="en-US" b="1" dirty="0"/>
              <a:t>adapting your explanation </a:t>
            </a:r>
            <a:r>
              <a:rPr lang="en-US" dirty="0"/>
              <a:t>when new or different information is introduced. </a:t>
            </a:r>
          </a:p>
          <a:p>
            <a:pPr marL="285750" indent="-285750">
              <a:buFont typeface="Arial" panose="020B0604020202020204" pitchFamily="34" charset="0"/>
              <a:buChar char="•"/>
            </a:pPr>
            <a:endParaRPr lang="en-US" dirty="0"/>
          </a:p>
        </p:txBody>
      </p:sp>
      <p:sp>
        <p:nvSpPr>
          <p:cNvPr id="15" name="Slide Number Placeholder 14"/>
          <p:cNvSpPr>
            <a:spLocks noGrp="1"/>
          </p:cNvSpPr>
          <p:nvPr>
            <p:ph type="sldNum" sz="quarter" idx="12"/>
          </p:nvPr>
        </p:nvSpPr>
        <p:spPr/>
        <p:txBody>
          <a:bodyPr/>
          <a:lstStyle/>
          <a:p>
            <a:fld id="{3D655420-71EF-420E-A9A9-9AC0BEC985D2}" type="slidenum">
              <a:rPr lang="en-US" smtClean="0"/>
              <a:t>16</a:t>
            </a:fld>
            <a:endParaRPr lang="en-US"/>
          </a:p>
        </p:txBody>
      </p:sp>
    </p:spTree>
    <p:extLst>
      <p:ext uri="{BB962C8B-B14F-4D97-AF65-F5344CB8AC3E}">
        <p14:creationId xmlns:p14="http://schemas.microsoft.com/office/powerpoint/2010/main" val="3326974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590800"/>
            <a:ext cx="6477000" cy="1828800"/>
          </a:xfrm>
          <a:prstGeom prst="rect">
            <a:avLst/>
          </a:prstGeom>
          <a:solidFill>
            <a:srgbClr val="779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Brief Tutorial</a:t>
            </a:r>
          </a:p>
        </p:txBody>
      </p:sp>
      <p:sp>
        <p:nvSpPr>
          <p:cNvPr id="4" name="Slide Number Placeholder 3"/>
          <p:cNvSpPr>
            <a:spLocks noGrp="1"/>
          </p:cNvSpPr>
          <p:nvPr>
            <p:ph type="sldNum" sz="quarter" idx="12"/>
          </p:nvPr>
        </p:nvSpPr>
        <p:spPr/>
        <p:txBody>
          <a:bodyPr/>
          <a:lstStyle/>
          <a:p>
            <a:fld id="{3D655420-71EF-420E-A9A9-9AC0BEC985D2}" type="slidenum">
              <a:rPr lang="en-US" smtClean="0"/>
              <a:t>17</a:t>
            </a:fld>
            <a:endParaRPr lang="en-US"/>
          </a:p>
        </p:txBody>
      </p:sp>
    </p:spTree>
    <p:extLst>
      <p:ext uri="{BB962C8B-B14F-4D97-AF65-F5344CB8AC3E}">
        <p14:creationId xmlns:p14="http://schemas.microsoft.com/office/powerpoint/2010/main" val="3593599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219200" y="304800"/>
            <a:ext cx="7099801" cy="830997"/>
          </a:xfrm>
          <a:prstGeom prst="rect">
            <a:avLst/>
          </a:prstGeom>
        </p:spPr>
        <p:txBody>
          <a:bodyPr wrap="square">
            <a:spAutoFit/>
          </a:bodyPr>
          <a:lstStyle/>
          <a:p>
            <a:r>
              <a:rPr lang="en-US" sz="2400" b="1" dirty="0">
                <a:solidFill>
                  <a:schemeClr val="accent3">
                    <a:lumMod val="50000"/>
                  </a:schemeClr>
                </a:solidFill>
              </a:rPr>
              <a:t>“CONNECTING THE DOTS” REQUIRES TWO CLOSELY-RELATED SKILLS: SYSTEMS THINKING AND SYNTHESIS.</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60508" y="1600200"/>
            <a:ext cx="7397692" cy="2831544"/>
          </a:xfrm>
          <a:prstGeom prst="rect">
            <a:avLst/>
          </a:prstGeom>
          <a:noFill/>
        </p:spPr>
        <p:txBody>
          <a:bodyPr wrap="square" rtlCol="0">
            <a:spAutoFit/>
          </a:bodyPr>
          <a:lstStyle/>
          <a:p>
            <a:r>
              <a:rPr lang="en-US" sz="2000" b="1" dirty="0"/>
              <a:t>Systems thinking</a:t>
            </a:r>
          </a:p>
          <a:p>
            <a:pPr lvl="1" indent="-228600">
              <a:buFont typeface="Courier New" panose="02070309020205020404" pitchFamily="49" charset="0"/>
              <a:buChar char="o"/>
            </a:pPr>
            <a:r>
              <a:rPr lang="en-US" dirty="0"/>
              <a:t>A way to recognize and account for relationships and interactions among people, events, regions, and other components of a system.</a:t>
            </a:r>
          </a:p>
          <a:p>
            <a:pPr lvl="1" indent="-228600">
              <a:buFont typeface="Courier New" panose="02070309020205020404" pitchFamily="49" charset="0"/>
              <a:buChar char="o"/>
            </a:pPr>
            <a:r>
              <a:rPr lang="en-US" dirty="0"/>
              <a:t>Allows us to comprehend and appreciate the “bigger picture”.</a:t>
            </a:r>
          </a:p>
          <a:p>
            <a:endParaRPr lang="en-US" sz="800" dirty="0"/>
          </a:p>
          <a:p>
            <a:r>
              <a:rPr lang="en-US" sz="2000" b="1" dirty="0"/>
              <a:t>Synthesis </a:t>
            </a:r>
          </a:p>
          <a:p>
            <a:pPr lvl="1" indent="-228600">
              <a:buFont typeface="Courier New" panose="02070309020205020404" pitchFamily="49" charset="0"/>
              <a:buChar char="o"/>
            </a:pPr>
            <a:r>
              <a:rPr lang="en-US" dirty="0"/>
              <a:t>The process of bringing together disparate data elements (information, opinions, perspectives) and integrating them into a coherent whole.</a:t>
            </a:r>
          </a:p>
          <a:p>
            <a:endParaRPr lang="en-US" sz="2000" dirty="0"/>
          </a:p>
          <a:p>
            <a:pPr marL="117475" indent="-117475">
              <a:buFont typeface="Arial" panose="020B0604020202020204" pitchFamily="34" charset="0"/>
              <a:buChar char="•"/>
            </a:pPr>
            <a:endParaRPr lang="en-US" sz="2000" dirty="0"/>
          </a:p>
        </p:txBody>
      </p:sp>
      <p:sp>
        <p:nvSpPr>
          <p:cNvPr id="12" name="Slide Number Placeholder 11"/>
          <p:cNvSpPr>
            <a:spLocks noGrp="1"/>
          </p:cNvSpPr>
          <p:nvPr>
            <p:ph type="sldNum" sz="quarter" idx="12"/>
          </p:nvPr>
        </p:nvSpPr>
        <p:spPr/>
        <p:txBody>
          <a:bodyPr/>
          <a:lstStyle/>
          <a:p>
            <a:fld id="{3D655420-71EF-420E-A9A9-9AC0BEC985D2}" type="slidenum">
              <a:rPr lang="en-US" smtClean="0"/>
              <a:t>18</a:t>
            </a:fld>
            <a:endParaRPr lang="en-US"/>
          </a:p>
        </p:txBody>
      </p:sp>
    </p:spTree>
    <p:extLst>
      <p:ext uri="{BB962C8B-B14F-4D97-AF65-F5344CB8AC3E}">
        <p14:creationId xmlns:p14="http://schemas.microsoft.com/office/powerpoint/2010/main" val="1871550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73559"/>
            <a:ext cx="7099801" cy="830997"/>
          </a:xfrm>
          <a:prstGeom prst="rect">
            <a:avLst/>
          </a:prstGeom>
        </p:spPr>
        <p:txBody>
          <a:bodyPr wrap="square">
            <a:spAutoFit/>
          </a:bodyPr>
          <a:lstStyle/>
          <a:p>
            <a:r>
              <a:rPr lang="en-US" sz="2400" b="1" dirty="0">
                <a:solidFill>
                  <a:schemeClr val="accent3">
                    <a:lumMod val="50000"/>
                  </a:schemeClr>
                </a:solidFill>
              </a:rPr>
              <a:t>HOW DO SYSTEMS THINKING AND SYNTHESIS MATTER FOR STRATEGIC THINKING?</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90600" y="1314450"/>
            <a:ext cx="7397692" cy="1261884"/>
          </a:xfrm>
          <a:prstGeom prst="rect">
            <a:avLst/>
          </a:prstGeom>
          <a:noFill/>
        </p:spPr>
        <p:txBody>
          <a:bodyPr wrap="square" rtlCol="0">
            <a:spAutoFit/>
          </a:bodyPr>
          <a:lstStyle/>
          <a:p>
            <a:pPr marL="228600" indent="-228600">
              <a:buFont typeface="Arial" panose="020B0604020202020204" pitchFamily="34" charset="0"/>
              <a:buChar char="•"/>
            </a:pPr>
            <a:r>
              <a:rPr lang="en-US" sz="2000" dirty="0"/>
              <a:t>Events, people, circumstances, and information that seem unrelated on the surface may actually be related.</a:t>
            </a:r>
          </a:p>
          <a:p>
            <a:pPr marL="457200" lvl="2" indent="-228600">
              <a:buFont typeface="Courier New" panose="02070309020205020404" pitchFamily="49" charset="0"/>
              <a:buChar char="o"/>
            </a:pPr>
            <a:r>
              <a:rPr lang="en-US" dirty="0"/>
              <a:t>Understanding those connections lets us effectively anticipate and shape future situations.</a:t>
            </a:r>
          </a:p>
        </p:txBody>
      </p:sp>
      <p:sp>
        <p:nvSpPr>
          <p:cNvPr id="12" name="Slide Number Placeholder 11"/>
          <p:cNvSpPr>
            <a:spLocks noGrp="1"/>
          </p:cNvSpPr>
          <p:nvPr>
            <p:ph type="sldNum" sz="quarter" idx="12"/>
          </p:nvPr>
        </p:nvSpPr>
        <p:spPr/>
        <p:txBody>
          <a:bodyPr/>
          <a:lstStyle/>
          <a:p>
            <a:fld id="{3D655420-71EF-420E-A9A9-9AC0BEC985D2}" type="slidenum">
              <a:rPr lang="en-US" smtClean="0"/>
              <a:t>19</a:t>
            </a:fld>
            <a:endParaRPr lang="en-US"/>
          </a:p>
        </p:txBody>
      </p:sp>
      <p:sp>
        <p:nvSpPr>
          <p:cNvPr id="3" name="TextBox 2"/>
          <p:cNvSpPr txBox="1"/>
          <p:nvPr/>
        </p:nvSpPr>
        <p:spPr>
          <a:xfrm>
            <a:off x="990600" y="2639764"/>
            <a:ext cx="4419600" cy="2369880"/>
          </a:xfrm>
          <a:prstGeom prst="rect">
            <a:avLst/>
          </a:prstGeom>
          <a:noFill/>
        </p:spPr>
        <p:txBody>
          <a:bodyPr wrap="square" rtlCol="0">
            <a:spAutoFit/>
          </a:bodyPr>
          <a:lstStyle/>
          <a:p>
            <a:pPr marL="228600" indent="-228600">
              <a:buFont typeface="Arial" panose="020B0604020202020204" pitchFamily="34" charset="0"/>
              <a:buChar char="•"/>
            </a:pPr>
            <a:r>
              <a:rPr lang="en-US" sz="2000" dirty="0"/>
              <a:t>Systems thinking and synthesis allow us to recognize and describe a bigger picture, and to think holistically about a problem or situation.</a:t>
            </a:r>
          </a:p>
          <a:p>
            <a:endParaRPr lang="en-US" sz="800" dirty="0"/>
          </a:p>
          <a:p>
            <a:pPr marL="228600" indent="-228600">
              <a:buFont typeface="Arial" panose="020B0604020202020204" pitchFamily="34" charset="0"/>
              <a:buChar char="•"/>
            </a:pPr>
            <a:r>
              <a:rPr lang="en-US" sz="2000" dirty="0"/>
              <a:t>A fuller appreciation of a problem or situation helps to inform the decisions we make to shape the future. </a:t>
            </a:r>
          </a:p>
        </p:txBody>
      </p:sp>
      <p:sp>
        <p:nvSpPr>
          <p:cNvPr id="15" name="Rectangle 14"/>
          <p:cNvSpPr/>
          <p:nvPr/>
        </p:nvSpPr>
        <p:spPr>
          <a:xfrm>
            <a:off x="7510594" y="5105400"/>
            <a:ext cx="1481496" cy="215444"/>
          </a:xfrm>
          <a:prstGeom prst="rect">
            <a:avLst/>
          </a:prstGeom>
        </p:spPr>
        <p:txBody>
          <a:bodyPr wrap="none">
            <a:spAutoFit/>
          </a:bodyPr>
          <a:lstStyle/>
          <a:p>
            <a:r>
              <a:rPr lang="en-US" sz="800" dirty="0">
                <a:solidFill>
                  <a:schemeClr val="bg1">
                    <a:lumMod val="75000"/>
                  </a:schemeClr>
                </a:solidFill>
              </a:rPr>
              <a:t>Image credit: shutterstock.com</a:t>
            </a:r>
          </a:p>
        </p:txBody>
      </p:sp>
      <p:pic>
        <p:nvPicPr>
          <p:cNvPr id="4" name="Picture 2" descr="C:\Users\dlaufersweiler.ARA-US\Documents\Projects\03 - ARI Strategic Thinking\Images\May 2017 revised exercises\shutterstock_367703579.jpg"/>
          <p:cNvPicPr>
            <a:picLocks noChangeAspect="1" noChangeArrowheads="1"/>
          </p:cNvPicPr>
          <p:nvPr/>
        </p:nvPicPr>
        <p:blipFill>
          <a:blip r:embed="rId7" cstate="print">
            <a:duotone>
              <a:prstClr val="black"/>
              <a:srgbClr val="D9C3A5">
                <a:tint val="50000"/>
                <a:satMod val="180000"/>
              </a:srgbClr>
            </a:duotone>
            <a:extLst>
              <a:ext uri="{BEBA8EAE-BF5A-486C-A8C5-ECC9F3942E4B}">
                <a14:imgProps xmlns:a14="http://schemas.microsoft.com/office/drawing/2010/main">
                  <a14:imgLayer r:embed="rId8">
                    <a14:imgEffect>
                      <a14:artisticMosiaicBubbles/>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485508" y="2868364"/>
            <a:ext cx="3237735" cy="21608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15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sp>
        <p:nvSpPr>
          <p:cNvPr id="13" name="Rectangle 12"/>
          <p:cNvSpPr/>
          <p:nvPr/>
        </p:nvSpPr>
        <p:spPr>
          <a:xfrm>
            <a:off x="1053599" y="609600"/>
            <a:ext cx="3975601" cy="461665"/>
          </a:xfrm>
          <a:prstGeom prst="rect">
            <a:avLst/>
          </a:prstGeom>
        </p:spPr>
        <p:txBody>
          <a:bodyPr wrap="square">
            <a:spAutoFit/>
          </a:bodyPr>
          <a:lstStyle/>
          <a:p>
            <a:r>
              <a:rPr lang="en-US" sz="2400" b="1" dirty="0">
                <a:solidFill>
                  <a:schemeClr val="accent3">
                    <a:lumMod val="50000"/>
                  </a:schemeClr>
                </a:solidFill>
                <a:cs typeface="Arial" pitchFamily="34" charset="0"/>
              </a:rPr>
              <a:t>NOTE TO FACILITATORS</a:t>
            </a:r>
            <a:endParaRPr lang="en-US" sz="2400" b="1" dirty="0">
              <a:solidFill>
                <a:schemeClr val="accent3">
                  <a:lumMod val="50000"/>
                </a:schemeClr>
              </a:solidFill>
            </a:endParaRPr>
          </a:p>
        </p:txBody>
      </p:sp>
      <p:cxnSp>
        <p:nvCxnSpPr>
          <p:cNvPr id="14" name="Straight Connector 13"/>
          <p:cNvCxnSpPr/>
          <p:nvPr/>
        </p:nvCxnSpPr>
        <p:spPr>
          <a:xfrm>
            <a:off x="0" y="914400"/>
            <a:ext cx="9906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66800" y="1295400"/>
            <a:ext cx="7315200" cy="3108543"/>
          </a:xfrm>
          <a:prstGeom prst="rect">
            <a:avLst/>
          </a:prstGeom>
        </p:spPr>
        <p:txBody>
          <a:bodyPr wrap="square">
            <a:spAutoFit/>
          </a:bodyPr>
          <a:lstStyle/>
          <a:p>
            <a:r>
              <a:rPr lang="en-US" dirty="0"/>
              <a:t>The slides in this deck have been developed to provide the following to participants: </a:t>
            </a:r>
          </a:p>
          <a:p>
            <a:endParaRPr lang="en-US" sz="800" dirty="0"/>
          </a:p>
          <a:p>
            <a:pPr marL="228600" indent="-228600">
              <a:buAutoNum type="arabicParenR"/>
            </a:pPr>
            <a:r>
              <a:rPr lang="en-US" dirty="0"/>
              <a:t>Context for the skill-building exercise – including the importance of practicing foundational skills to become an effective strategic thinker </a:t>
            </a:r>
          </a:p>
          <a:p>
            <a:pPr marL="228600" indent="-228600">
              <a:buAutoNum type="arabicParenR"/>
            </a:pPr>
            <a:r>
              <a:rPr lang="en-US" dirty="0"/>
              <a:t>An overview of the exercise – including the purpose, activities, and learning objectives </a:t>
            </a:r>
          </a:p>
          <a:p>
            <a:pPr marL="228600" indent="-228600">
              <a:buAutoNum type="arabicParenR"/>
            </a:pPr>
            <a:r>
              <a:rPr lang="en-US" dirty="0"/>
              <a:t>Brief tutorial facilitators may choose to adapt, add to, or re-arrange any portions of this slide deck to introduce the exercise to participants. </a:t>
            </a:r>
          </a:p>
          <a:p>
            <a:pPr marL="342900" indent="-342900"/>
            <a:endParaRPr lang="en-US" sz="800" dirty="0"/>
          </a:p>
          <a:p>
            <a:r>
              <a:rPr lang="en-US" dirty="0"/>
              <a:t>Slides contained in the “Background and Context” portion of the slide deck (slides 3 – 10) appear in the slide decks for each of the four exercises. </a:t>
            </a:r>
          </a:p>
        </p:txBody>
      </p:sp>
      <p:sp>
        <p:nvSpPr>
          <p:cNvPr id="4" name="Slide Number Placeholder 3"/>
          <p:cNvSpPr>
            <a:spLocks noGrp="1"/>
          </p:cNvSpPr>
          <p:nvPr>
            <p:ph type="sldNum" sz="quarter" idx="12"/>
          </p:nvPr>
        </p:nvSpPr>
        <p:spPr/>
        <p:txBody>
          <a:bodyPr/>
          <a:lstStyle/>
          <a:p>
            <a:fld id="{3D655420-71EF-420E-A9A9-9AC0BEC985D2}" type="slidenum">
              <a:rPr lang="en-US" smtClean="0"/>
              <a:t>2</a:t>
            </a:fld>
            <a:endParaRPr lang="en-US"/>
          </a:p>
        </p:txBody>
      </p:sp>
    </p:spTree>
    <p:extLst>
      <p:ext uri="{BB962C8B-B14F-4D97-AF65-F5344CB8AC3E}">
        <p14:creationId xmlns:p14="http://schemas.microsoft.com/office/powerpoint/2010/main" val="2010183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219200" y="373559"/>
            <a:ext cx="8090401" cy="830997"/>
          </a:xfrm>
          <a:prstGeom prst="rect">
            <a:avLst/>
          </a:prstGeom>
        </p:spPr>
        <p:txBody>
          <a:bodyPr wrap="square">
            <a:spAutoFit/>
          </a:bodyPr>
          <a:lstStyle/>
          <a:p>
            <a:r>
              <a:rPr lang="en-US" sz="2400" b="1" dirty="0">
                <a:solidFill>
                  <a:schemeClr val="accent3">
                    <a:lumMod val="50000"/>
                  </a:schemeClr>
                </a:solidFill>
              </a:rPr>
              <a:t>WHAT’S HARD? Challenges to Synthesis and Systems Thinking</a:t>
            </a:r>
          </a:p>
          <a:p>
            <a:endParaRPr lang="en-US" sz="2400" b="1" dirty="0">
              <a:solidFill>
                <a:schemeClr val="accent3">
                  <a:lumMod val="50000"/>
                </a:schemeClr>
              </a:solidFill>
            </a:endParaRP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84308" y="1019027"/>
            <a:ext cx="7931092" cy="2123658"/>
          </a:xfrm>
          <a:prstGeom prst="rect">
            <a:avLst/>
          </a:prstGeom>
          <a:noFill/>
        </p:spPr>
        <p:txBody>
          <a:bodyPr wrap="square" rtlCol="0">
            <a:spAutoFit/>
          </a:bodyPr>
          <a:lstStyle/>
          <a:p>
            <a:pPr marL="228600" indent="-228600">
              <a:buFont typeface="Arial" panose="020B0604020202020204" pitchFamily="34" charset="0"/>
              <a:buChar char="•"/>
            </a:pPr>
            <a:r>
              <a:rPr lang="en-US" sz="2000" dirty="0"/>
              <a:t>Many of us tend to use analytic approaches to thinking (i.e., understanding pieces and parts).</a:t>
            </a:r>
          </a:p>
          <a:p>
            <a:pPr lvl="1" indent="-171450">
              <a:buFont typeface="Courier New" panose="02070309020205020404" pitchFamily="49" charset="0"/>
              <a:buChar char="o"/>
            </a:pPr>
            <a:r>
              <a:rPr lang="en-US" dirty="0"/>
              <a:t>Can lead us to miss important connections critical to understanding</a:t>
            </a:r>
          </a:p>
          <a:p>
            <a:endParaRPr lang="en-US" sz="700" dirty="0"/>
          </a:p>
          <a:p>
            <a:pPr marL="228600" indent="-228600">
              <a:buFont typeface="Arial" panose="020B0604020202020204" pitchFamily="34" charset="0"/>
              <a:buChar char="•"/>
            </a:pPr>
            <a:r>
              <a:rPr lang="en-US" sz="2000" dirty="0"/>
              <a:t>Recognizing and appreciating connections takes time.</a:t>
            </a:r>
          </a:p>
          <a:p>
            <a:pPr marL="228600" indent="-228600"/>
            <a:endParaRPr lang="en-US" sz="700" dirty="0"/>
          </a:p>
          <a:p>
            <a:pPr marL="228600" indent="-228600">
              <a:buFont typeface="Arial" panose="020B0604020202020204" pitchFamily="34" charset="0"/>
              <a:buChar char="•"/>
            </a:pPr>
            <a:r>
              <a:rPr lang="en-US" sz="2000" dirty="0"/>
              <a:t>We often focus on surface features and may miss fundamental underlying issues.</a:t>
            </a:r>
          </a:p>
        </p:txBody>
      </p:sp>
      <p:sp>
        <p:nvSpPr>
          <p:cNvPr id="12" name="Slide Number Placeholder 11"/>
          <p:cNvSpPr>
            <a:spLocks noGrp="1"/>
          </p:cNvSpPr>
          <p:nvPr>
            <p:ph type="sldNum" sz="quarter" idx="12"/>
          </p:nvPr>
        </p:nvSpPr>
        <p:spPr/>
        <p:txBody>
          <a:bodyPr/>
          <a:lstStyle/>
          <a:p>
            <a:fld id="{3D655420-71EF-420E-A9A9-9AC0BEC985D2}" type="slidenum">
              <a:rPr lang="en-US" smtClean="0"/>
              <a:t>20</a:t>
            </a:fld>
            <a:endParaRPr lang="en-US"/>
          </a:p>
        </p:txBody>
      </p:sp>
      <p:sp>
        <p:nvSpPr>
          <p:cNvPr id="15" name="TextBox 14"/>
          <p:cNvSpPr txBox="1"/>
          <p:nvPr/>
        </p:nvSpPr>
        <p:spPr>
          <a:xfrm>
            <a:off x="984308" y="2973855"/>
            <a:ext cx="8083492" cy="815608"/>
          </a:xfrm>
          <a:prstGeom prst="rect">
            <a:avLst/>
          </a:prstGeom>
          <a:noFill/>
        </p:spPr>
        <p:txBody>
          <a:bodyPr wrap="square" rtlCol="0">
            <a:spAutoFit/>
          </a:bodyPr>
          <a:lstStyle/>
          <a:p>
            <a:endParaRPr lang="en-US" sz="700" dirty="0"/>
          </a:p>
          <a:p>
            <a:pPr marL="228600" indent="-228600">
              <a:buFont typeface="Arial" panose="020B0604020202020204" pitchFamily="34" charset="0"/>
              <a:buChar char="•"/>
            </a:pPr>
            <a:r>
              <a:rPr lang="en-US" sz="2000" dirty="0"/>
              <a:t>Operational settings are dynamic; making sense of situations is tough when new data are continually being added </a:t>
            </a:r>
          </a:p>
        </p:txBody>
      </p:sp>
    </p:spTree>
    <p:extLst>
      <p:ext uri="{BB962C8B-B14F-4D97-AF65-F5344CB8AC3E}">
        <p14:creationId xmlns:p14="http://schemas.microsoft.com/office/powerpoint/2010/main" val="4068015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295400" y="304800"/>
            <a:ext cx="7099801" cy="830997"/>
          </a:xfrm>
          <a:prstGeom prst="rect">
            <a:avLst/>
          </a:prstGeom>
        </p:spPr>
        <p:txBody>
          <a:bodyPr wrap="square">
            <a:spAutoFit/>
          </a:bodyPr>
          <a:lstStyle/>
          <a:p>
            <a:r>
              <a:rPr lang="en-US" sz="2400" b="1" dirty="0">
                <a:solidFill>
                  <a:schemeClr val="accent3">
                    <a:lumMod val="50000"/>
                  </a:schemeClr>
                </a:solidFill>
              </a:rPr>
              <a:t>TIPS FOR RECOGNIZING CONNECTIONS AND INTEGRATING DISPARATE INFORMATION</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395329" y="3352800"/>
            <a:ext cx="1681871" cy="215444"/>
          </a:xfrm>
          <a:prstGeom prst="rect">
            <a:avLst/>
          </a:prstGeom>
        </p:spPr>
        <p:txBody>
          <a:bodyPr wrap="none">
            <a:spAutoFit/>
          </a:bodyPr>
          <a:lstStyle/>
          <a:p>
            <a:pPr algn="ctr"/>
            <a:r>
              <a:rPr lang="en-US" sz="800" dirty="0">
                <a:solidFill>
                  <a:schemeClr val="bg1">
                    <a:lumMod val="75000"/>
                  </a:schemeClr>
                </a:solidFill>
              </a:rPr>
              <a:t>Image credit:: Stars and Stripes.com</a:t>
            </a:r>
          </a:p>
        </p:txBody>
      </p:sp>
      <p:sp>
        <p:nvSpPr>
          <p:cNvPr id="10" name="TextBox 9"/>
          <p:cNvSpPr txBox="1"/>
          <p:nvPr/>
        </p:nvSpPr>
        <p:spPr>
          <a:xfrm>
            <a:off x="838200" y="1143000"/>
            <a:ext cx="4114800" cy="2369880"/>
          </a:xfrm>
          <a:prstGeom prst="rect">
            <a:avLst/>
          </a:prstGeom>
          <a:noFill/>
        </p:spPr>
        <p:txBody>
          <a:bodyPr wrap="square" rtlCol="0">
            <a:spAutoFit/>
          </a:bodyPr>
          <a:lstStyle/>
          <a:p>
            <a:pPr marL="228600" indent="-228600">
              <a:buFont typeface="Arial" panose="020B0604020202020204" pitchFamily="34" charset="0"/>
              <a:buChar char="•"/>
            </a:pPr>
            <a:r>
              <a:rPr lang="en-US" sz="2000" dirty="0"/>
              <a:t>Consider a range of factors in addition to those that are immediately apparent – for example, politics, economics, social structures, and cultural norms.</a:t>
            </a:r>
          </a:p>
          <a:p>
            <a:pPr marL="228600" indent="-228600"/>
            <a:endParaRPr lang="en-US" sz="800" dirty="0"/>
          </a:p>
          <a:p>
            <a:pPr marL="228600" indent="-228600">
              <a:buFont typeface="Arial" panose="020B0604020202020204" pitchFamily="34" charset="0"/>
              <a:buChar char="•"/>
            </a:pPr>
            <a:r>
              <a:rPr lang="en-US" sz="2000" dirty="0"/>
              <a:t>Consider inter-relationships and interactions among elements.</a:t>
            </a:r>
          </a:p>
        </p:txBody>
      </p:sp>
      <p:sp>
        <p:nvSpPr>
          <p:cNvPr id="18" name="Slide Number Placeholder 17"/>
          <p:cNvSpPr>
            <a:spLocks noGrp="1"/>
          </p:cNvSpPr>
          <p:nvPr>
            <p:ph type="sldNum" sz="quarter" idx="12"/>
          </p:nvPr>
        </p:nvSpPr>
        <p:spPr/>
        <p:txBody>
          <a:bodyPr/>
          <a:lstStyle/>
          <a:p>
            <a:fld id="{3D655420-71EF-420E-A9A9-9AC0BEC985D2}" type="slidenum">
              <a:rPr lang="en-US" smtClean="0"/>
              <a:t>21</a:t>
            </a:fld>
            <a:endParaRPr lang="en-US"/>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8800" y="1290362"/>
            <a:ext cx="2989321" cy="19862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838200" y="3608963"/>
            <a:ext cx="7557001" cy="1877437"/>
          </a:xfrm>
          <a:prstGeom prst="rect">
            <a:avLst/>
          </a:prstGeom>
          <a:noFill/>
        </p:spPr>
        <p:txBody>
          <a:bodyPr wrap="square" rtlCol="0">
            <a:spAutoFit/>
          </a:bodyPr>
          <a:lstStyle/>
          <a:p>
            <a:pPr marL="228600" indent="-228600">
              <a:buFont typeface="Arial" panose="020B0604020202020204" pitchFamily="34" charset="0"/>
              <a:buChar char="•"/>
            </a:pPr>
            <a:r>
              <a:rPr lang="en-US" sz="2000" dirty="0"/>
              <a:t>Create a sketch, graphic, or concept map that shows connections and interactions among elements.</a:t>
            </a:r>
          </a:p>
          <a:p>
            <a:pPr marL="228600" indent="-228600"/>
            <a:endParaRPr lang="en-US" sz="800" dirty="0"/>
          </a:p>
          <a:p>
            <a:pPr marL="228600" indent="-228600">
              <a:buFont typeface="Arial" panose="020B0604020202020204" pitchFamily="34" charset="0"/>
              <a:buChar char="•"/>
            </a:pPr>
            <a:r>
              <a:rPr lang="en-US" sz="2000" dirty="0"/>
              <a:t>Describe the “big picture” you are seeing to others, and seek their feedback.</a:t>
            </a:r>
          </a:p>
          <a:p>
            <a:pPr marL="228600" indent="-228600"/>
            <a:endParaRPr lang="en-US" sz="800" dirty="0"/>
          </a:p>
          <a:p>
            <a:endParaRPr lang="en-US" dirty="0"/>
          </a:p>
        </p:txBody>
      </p:sp>
    </p:spTree>
    <p:extLst>
      <p:ext uri="{BB962C8B-B14F-4D97-AF65-F5344CB8AC3E}">
        <p14:creationId xmlns:p14="http://schemas.microsoft.com/office/powerpoint/2010/main" val="3534540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590800"/>
            <a:ext cx="6477000" cy="1828800"/>
          </a:xfrm>
          <a:prstGeom prst="rect">
            <a:avLst/>
          </a:prstGeom>
          <a:solidFill>
            <a:srgbClr val="77933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Background and Context</a:t>
            </a:r>
          </a:p>
        </p:txBody>
      </p:sp>
      <p:sp>
        <p:nvSpPr>
          <p:cNvPr id="4" name="Slide Number Placeholder 3"/>
          <p:cNvSpPr>
            <a:spLocks noGrp="1"/>
          </p:cNvSpPr>
          <p:nvPr>
            <p:ph type="sldNum" sz="quarter" idx="12"/>
          </p:nvPr>
        </p:nvSpPr>
        <p:spPr/>
        <p:txBody>
          <a:bodyPr/>
          <a:lstStyle/>
          <a:p>
            <a:fld id="{3D655420-71EF-420E-A9A9-9AC0BEC985D2}" type="slidenum">
              <a:rPr lang="en-US" smtClean="0"/>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sp>
        <p:nvSpPr>
          <p:cNvPr id="13" name="Rectangle 12"/>
          <p:cNvSpPr/>
          <p:nvPr/>
        </p:nvSpPr>
        <p:spPr>
          <a:xfrm>
            <a:off x="1434599" y="381000"/>
            <a:ext cx="7404601" cy="830997"/>
          </a:xfrm>
          <a:prstGeom prst="rect">
            <a:avLst/>
          </a:prstGeom>
        </p:spPr>
        <p:txBody>
          <a:bodyPr wrap="square">
            <a:spAutoFit/>
          </a:bodyPr>
          <a:lstStyle/>
          <a:p>
            <a:r>
              <a:rPr lang="en-US" sz="2400" b="1" dirty="0">
                <a:solidFill>
                  <a:schemeClr val="accent3">
                    <a:lumMod val="50000"/>
                  </a:schemeClr>
                </a:solidFill>
              </a:rPr>
              <a:t>CURRENT AND FUTURE ARMY LEADERS NEED TO BE ABLE TO THINK STRATEGICALLY</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219200" y="1447800"/>
            <a:ext cx="4038600" cy="3600986"/>
          </a:xfrm>
          <a:prstGeom prst="rect">
            <a:avLst/>
          </a:prstGeom>
        </p:spPr>
        <p:txBody>
          <a:bodyPr wrap="square">
            <a:spAutoFit/>
          </a:bodyPr>
          <a:lstStyle/>
          <a:p>
            <a:pPr marL="228600" indent="-228600">
              <a:buFont typeface="Arial" panose="020B0604020202020204" pitchFamily="34" charset="0"/>
              <a:buChar char="•"/>
            </a:pPr>
            <a:r>
              <a:rPr lang="en-US" sz="2000" dirty="0"/>
              <a:t>Army leaders need to anticipate change, think long term, envision potential futures, and exploit opportunities to serve national interests</a:t>
            </a:r>
          </a:p>
          <a:p>
            <a:pPr marL="228600" indent="-228600"/>
            <a:endParaRPr lang="en-US" sz="800" dirty="0"/>
          </a:p>
          <a:p>
            <a:pPr marL="228600" indent="-228600">
              <a:buFont typeface="Arial" panose="020B0604020202020204" pitchFamily="34" charset="0"/>
              <a:buChar char="•"/>
            </a:pPr>
            <a:r>
              <a:rPr lang="en-US" sz="2000" dirty="0"/>
              <a:t>Before Army leaders step into positions that require them to function as strategic thinkers and planners, they need to hone the “building block” skills that underpin strategic thinking</a:t>
            </a:r>
          </a:p>
        </p:txBody>
      </p:sp>
      <p:sp>
        <p:nvSpPr>
          <p:cNvPr id="4" name="Slide Number Placeholder 3"/>
          <p:cNvSpPr>
            <a:spLocks noGrp="1"/>
          </p:cNvSpPr>
          <p:nvPr>
            <p:ph type="sldNum" sz="quarter" idx="12"/>
          </p:nvPr>
        </p:nvSpPr>
        <p:spPr/>
        <p:txBody>
          <a:bodyPr/>
          <a:lstStyle/>
          <a:p>
            <a:fld id="{3D655420-71EF-420E-A9A9-9AC0BEC985D2}" type="slidenum">
              <a:rPr lang="en-US" smtClean="0"/>
              <a:t>4</a:t>
            </a:fld>
            <a:endParaRPr lang="en-US"/>
          </a:p>
        </p:txBody>
      </p:sp>
      <p:pic>
        <p:nvPicPr>
          <p:cNvPr id="12" name="Picture 11" descr="A group of people sitting at a table&#10;&#10;Description generated with very high confidenc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1667" y="1600200"/>
            <a:ext cx="3332503" cy="22129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p:cNvSpPr txBox="1"/>
          <p:nvPr/>
        </p:nvSpPr>
        <p:spPr>
          <a:xfrm>
            <a:off x="5105400" y="3810000"/>
            <a:ext cx="3950120" cy="215444"/>
          </a:xfrm>
          <a:prstGeom prst="rect">
            <a:avLst/>
          </a:prstGeom>
          <a:noFill/>
        </p:spPr>
        <p:txBody>
          <a:bodyPr wrap="none" rtlCol="0">
            <a:spAutoFit/>
          </a:bodyPr>
          <a:lstStyle/>
          <a:p>
            <a:pPr lvl="0">
              <a:defRPr/>
            </a:pPr>
            <a:r>
              <a:rPr lang="en-US" sz="800" dirty="0">
                <a:solidFill>
                  <a:schemeClr val="bg1">
                    <a:lumMod val="75000"/>
                  </a:schemeClr>
                </a:solidFill>
              </a:rPr>
              <a:t>Image credit: http://www.hawaiiarmyweekly.com/storage/2016/02/2378779-768x510.jpg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407313"/>
            <a:ext cx="7099801" cy="830997"/>
          </a:xfrm>
          <a:prstGeom prst="rect">
            <a:avLst/>
          </a:prstGeom>
        </p:spPr>
        <p:txBody>
          <a:bodyPr wrap="square">
            <a:spAutoFit/>
          </a:bodyPr>
          <a:lstStyle/>
          <a:p>
            <a:r>
              <a:rPr lang="en-US" sz="2400" b="1" dirty="0">
                <a:solidFill>
                  <a:schemeClr val="accent3">
                    <a:lumMod val="50000"/>
                  </a:schemeClr>
                </a:solidFill>
              </a:rPr>
              <a:t>WHAT SKILLS ARE FOUNDATIONAL TO STRATEGIC THINKING ABILITY?</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3363972706"/>
              </p:ext>
            </p:extLst>
          </p:nvPr>
        </p:nvGraphicFramePr>
        <p:xfrm>
          <a:off x="533400" y="1372925"/>
          <a:ext cx="8153400" cy="3351475"/>
        </p:xfrm>
        <a:graphic>
          <a:graphicData uri="http://schemas.openxmlformats.org/drawingml/2006/table">
            <a:tbl>
              <a:tblPr firstRow="1" bandRow="1">
                <a:tableStyleId>{F5AB1C69-6EDB-4FF4-983F-18BD219EF322}</a:tableStyleId>
              </a:tblPr>
              <a:tblGrid>
                <a:gridCol w="2438400">
                  <a:extLst>
                    <a:ext uri="{9D8B030D-6E8A-4147-A177-3AD203B41FA5}">
                      <a16:colId xmlns:a16="http://schemas.microsoft.com/office/drawing/2014/main" xmlns="" val="20000"/>
                    </a:ext>
                  </a:extLst>
                </a:gridCol>
                <a:gridCol w="5715000">
                  <a:extLst>
                    <a:ext uri="{9D8B030D-6E8A-4147-A177-3AD203B41FA5}">
                      <a16:colId xmlns:a16="http://schemas.microsoft.com/office/drawing/2014/main" xmlns="" val="20001"/>
                    </a:ext>
                  </a:extLst>
                </a:gridCol>
              </a:tblGrid>
              <a:tr h="516835">
                <a:tc>
                  <a:txBody>
                    <a:bodyPr/>
                    <a:lstStyle/>
                    <a:p>
                      <a:r>
                        <a:rPr lang="en-US" sz="1800" dirty="0"/>
                        <a:t>Competency</a:t>
                      </a:r>
                    </a:p>
                  </a:txBody>
                  <a:tcPr anchor="ctr">
                    <a:solidFill>
                      <a:schemeClr val="accent3">
                        <a:lumMod val="50000"/>
                      </a:schemeClr>
                    </a:solidFill>
                  </a:tcPr>
                </a:tc>
                <a:tc>
                  <a:txBody>
                    <a:bodyPr/>
                    <a:lstStyle/>
                    <a:p>
                      <a:r>
                        <a:rPr lang="en-US" sz="1800" dirty="0"/>
                        <a:t>A Strategic</a:t>
                      </a:r>
                      <a:r>
                        <a:rPr lang="en-US" sz="1800" baseline="0" dirty="0"/>
                        <a:t> Thinker…</a:t>
                      </a:r>
                      <a:endParaRPr lang="en-US" sz="1800" dirty="0"/>
                    </a:p>
                  </a:txBody>
                  <a:tcPr anchor="ctr">
                    <a:solidFill>
                      <a:schemeClr val="accent3">
                        <a:lumMod val="50000"/>
                      </a:schemeClr>
                    </a:solidFill>
                  </a:tcPr>
                </a:tc>
                <a:extLst>
                  <a:ext uri="{0D108BD9-81ED-4DB2-BD59-A6C34878D82A}">
                    <a16:rowId xmlns:a16="http://schemas.microsoft.com/office/drawing/2014/main" xmlns="" val="10000"/>
                  </a:ext>
                </a:extLst>
              </a:tr>
              <a:tr h="818322">
                <a:tc>
                  <a:txBody>
                    <a:bodyPr/>
                    <a:lstStyle/>
                    <a:p>
                      <a:r>
                        <a:rPr lang="en-US" sz="1400" b="1" dirty="0"/>
                        <a:t>Comprehensive</a:t>
                      </a:r>
                      <a:r>
                        <a:rPr lang="en-US" sz="1400" b="1" baseline="0" dirty="0"/>
                        <a:t> </a:t>
                      </a:r>
                    </a:p>
                    <a:p>
                      <a:r>
                        <a:rPr lang="en-US" sz="1400" b="1" baseline="0" dirty="0"/>
                        <a:t>Information Gathering</a:t>
                      </a:r>
                      <a:endParaRPr lang="en-US" sz="1400" b="1" dirty="0"/>
                    </a:p>
                  </a:txBody>
                  <a:tcPr/>
                </a:tc>
                <a:tc>
                  <a:txBody>
                    <a:bodyPr/>
                    <a:lstStyle/>
                    <a:p>
                      <a:pPr marL="117475" indent="-117475">
                        <a:buFont typeface="Arial" panose="020B0604020202020204" pitchFamily="34" charset="0"/>
                        <a:buChar char="•"/>
                      </a:pPr>
                      <a:r>
                        <a:rPr lang="en-US" sz="1200" dirty="0"/>
                        <a:t>continuously scans the environment</a:t>
                      </a:r>
                    </a:p>
                    <a:p>
                      <a:pPr marL="117475" indent="-117475">
                        <a:buFont typeface="Arial" panose="020B0604020202020204" pitchFamily="34" charset="0"/>
                        <a:buChar char="•"/>
                      </a:pPr>
                      <a:r>
                        <a:rPr lang="en-US" sz="1200" dirty="0"/>
                        <a:t>seeks information from disparate sources </a:t>
                      </a:r>
                    </a:p>
                    <a:p>
                      <a:pPr marL="117475" indent="-117475">
                        <a:buFont typeface="Arial" panose="020B0604020202020204" pitchFamily="34" charset="0"/>
                        <a:buChar char="•"/>
                      </a:pPr>
                      <a:r>
                        <a:rPr lang="en-US" sz="1200" dirty="0"/>
                        <a:t>suspends judgment and maintains an open mind</a:t>
                      </a:r>
                    </a:p>
                    <a:p>
                      <a:pPr marL="117475" indent="-117475">
                        <a:buFont typeface="Arial" panose="020B0604020202020204" pitchFamily="34" charset="0"/>
                        <a:buChar char="•"/>
                      </a:pPr>
                      <a:r>
                        <a:rPr lang="en-US" sz="1200" dirty="0"/>
                        <a:t>considers other perspectives</a:t>
                      </a:r>
                    </a:p>
                    <a:p>
                      <a:pPr marL="117475" indent="-117475">
                        <a:buFont typeface="Arial" panose="020B0604020202020204" pitchFamily="34" charset="0"/>
                        <a:buChar char="•"/>
                      </a:pPr>
                      <a:r>
                        <a:rPr lang="en-US" sz="1200" dirty="0"/>
                        <a:t>possesses advanced listening and research skills</a:t>
                      </a:r>
                    </a:p>
                  </a:txBody>
                  <a:tcPr/>
                </a:tc>
                <a:extLst>
                  <a:ext uri="{0D108BD9-81ED-4DB2-BD59-A6C34878D82A}">
                    <a16:rowId xmlns:a16="http://schemas.microsoft.com/office/drawing/2014/main" xmlns="" val="10001"/>
                  </a:ext>
                </a:extLst>
              </a:tr>
              <a:tr h="818322">
                <a:tc>
                  <a:txBody>
                    <a:bodyPr/>
                    <a:lstStyle/>
                    <a:p>
                      <a:r>
                        <a:rPr lang="en-US" sz="1400" b="1" dirty="0"/>
                        <a:t>Learning </a:t>
                      </a:r>
                    </a:p>
                  </a:txBody>
                  <a:tcPr/>
                </a:tc>
                <a:tc>
                  <a:txBody>
                    <a:bodyPr/>
                    <a:lstStyle/>
                    <a:p>
                      <a:pPr marL="117475" indent="-117475">
                        <a:buFont typeface="Arial" panose="020B0604020202020204" pitchFamily="34" charset="0"/>
                        <a:buChar char="•"/>
                      </a:pPr>
                      <a:r>
                        <a:rPr lang="en-US" sz="1200" dirty="0"/>
                        <a:t>is a lifelong learner</a:t>
                      </a:r>
                    </a:p>
                    <a:p>
                      <a:pPr marL="117475" indent="-117475">
                        <a:buFont typeface="Arial" panose="020B0604020202020204" pitchFamily="34" charset="0"/>
                        <a:buChar char="•"/>
                      </a:pPr>
                      <a:r>
                        <a:rPr lang="en-US" sz="1200" dirty="0"/>
                        <a:t>iteratively tests, reflects on, conceptualizes, and manages knowledge to gain insights on the environment</a:t>
                      </a:r>
                    </a:p>
                    <a:p>
                      <a:pPr marL="117475" indent="-117475">
                        <a:buFont typeface="Arial" panose="020B0604020202020204" pitchFamily="34" charset="0"/>
                        <a:buChar char="•"/>
                      </a:pPr>
                      <a:r>
                        <a:rPr lang="en-US" sz="1200" dirty="0"/>
                        <a:t>continuously examines his/her own thinking</a:t>
                      </a:r>
                    </a:p>
                  </a:txBody>
                  <a:tcPr/>
                </a:tc>
                <a:extLst>
                  <a:ext uri="{0D108BD9-81ED-4DB2-BD59-A6C34878D82A}">
                    <a16:rowId xmlns:a16="http://schemas.microsoft.com/office/drawing/2014/main" xmlns="" val="10002"/>
                  </a:ext>
                </a:extLst>
              </a:tr>
              <a:tr h="818322">
                <a:tc>
                  <a:txBody>
                    <a:bodyPr/>
                    <a:lstStyle/>
                    <a:p>
                      <a:r>
                        <a:rPr lang="en-US" sz="1400" b="1" dirty="0"/>
                        <a:t>Critical Thinking</a:t>
                      </a:r>
                    </a:p>
                  </a:txBody>
                  <a:tcPr/>
                </a:tc>
                <a:tc>
                  <a:txBody>
                    <a:bodyPr/>
                    <a:lstStyle/>
                    <a:p>
                      <a:pPr marL="117475" indent="-117475">
                        <a:buFont typeface="Arial" panose="020B0604020202020204" pitchFamily="34" charset="0"/>
                        <a:buChar char="•"/>
                      </a:pPr>
                      <a:r>
                        <a:rPr lang="en-US" sz="1200" dirty="0"/>
                        <a:t>identifies the essential aspects of a situation </a:t>
                      </a:r>
                    </a:p>
                    <a:p>
                      <a:pPr marL="117475" indent="-117475">
                        <a:buFont typeface="Arial" panose="020B0604020202020204" pitchFamily="34" charset="0"/>
                        <a:buChar char="•"/>
                      </a:pPr>
                      <a:r>
                        <a:rPr lang="en-US" sz="1200" dirty="0"/>
                        <a:t>questions assumptions and asks relevant questions</a:t>
                      </a:r>
                    </a:p>
                    <a:p>
                      <a:pPr marL="117475" indent="-117475">
                        <a:buFont typeface="Arial" panose="020B0604020202020204" pitchFamily="34" charset="0"/>
                        <a:buChar char="•"/>
                      </a:pPr>
                      <a:r>
                        <a:rPr lang="en-US" sz="1200" dirty="0"/>
                        <a:t>seeks to identify meaningful connections and distinctions</a:t>
                      </a:r>
                    </a:p>
                    <a:p>
                      <a:pPr marL="117475" indent="-117475">
                        <a:buFont typeface="Arial" panose="020B0604020202020204" pitchFamily="34" charset="0"/>
                        <a:buChar char="•"/>
                      </a:pPr>
                      <a:r>
                        <a:rPr lang="en-US" sz="1200" dirty="0"/>
                        <a:t>understands nuance</a:t>
                      </a:r>
                    </a:p>
                    <a:p>
                      <a:pPr marL="117475" indent="-117475">
                        <a:buFont typeface="Arial" panose="020B0604020202020204" pitchFamily="34" charset="0"/>
                        <a:buChar char="•"/>
                      </a:pPr>
                      <a:r>
                        <a:rPr lang="en-US" sz="1200" dirty="0"/>
                        <a:t>considers the limits of data</a:t>
                      </a:r>
                    </a:p>
                  </a:txBody>
                  <a:tcPr/>
                </a:tc>
                <a:extLst>
                  <a:ext uri="{0D108BD9-81ED-4DB2-BD59-A6C34878D82A}">
                    <a16:rowId xmlns:a16="http://schemas.microsoft.com/office/drawing/2014/main" xmlns="" val="10003"/>
                  </a:ext>
                </a:extLst>
              </a:tr>
            </a:tbl>
          </a:graphicData>
        </a:graphic>
      </p:graphicFrame>
      <p:sp>
        <p:nvSpPr>
          <p:cNvPr id="6" name="Slide Number Placeholder 5"/>
          <p:cNvSpPr>
            <a:spLocks noGrp="1"/>
          </p:cNvSpPr>
          <p:nvPr>
            <p:ph type="sldNum" sz="quarter" idx="12"/>
          </p:nvPr>
        </p:nvSpPr>
        <p:spPr/>
        <p:txBody>
          <a:bodyPr/>
          <a:lstStyle/>
          <a:p>
            <a:fld id="{3D655420-71EF-420E-A9A9-9AC0BEC985D2}" type="slidenum">
              <a:rPr lang="en-US" smtClean="0"/>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73559"/>
            <a:ext cx="7861801" cy="830997"/>
          </a:xfrm>
          <a:prstGeom prst="rect">
            <a:avLst/>
          </a:prstGeom>
        </p:spPr>
        <p:txBody>
          <a:bodyPr wrap="square">
            <a:spAutoFit/>
          </a:bodyPr>
          <a:lstStyle/>
          <a:p>
            <a:r>
              <a:rPr lang="en-US" sz="2400" b="1" dirty="0">
                <a:solidFill>
                  <a:schemeClr val="accent3">
                    <a:lumMod val="50000"/>
                  </a:schemeClr>
                </a:solidFill>
              </a:rPr>
              <a:t>WHAT SKILLS ARE FOUNDATIONAL TO STRATEGIC THINKING ABILITY? (Cont’d.)</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2370119692"/>
              </p:ext>
            </p:extLst>
          </p:nvPr>
        </p:nvGraphicFramePr>
        <p:xfrm>
          <a:off x="533400" y="1315278"/>
          <a:ext cx="8153400" cy="2951922"/>
        </p:xfrm>
        <a:graphic>
          <a:graphicData uri="http://schemas.openxmlformats.org/drawingml/2006/table">
            <a:tbl>
              <a:tblPr firstRow="1" bandRow="1">
                <a:tableStyleId>{F5AB1C69-6EDB-4FF4-983F-18BD219EF322}</a:tableStyleId>
              </a:tblPr>
              <a:tblGrid>
                <a:gridCol w="2438400">
                  <a:extLst>
                    <a:ext uri="{9D8B030D-6E8A-4147-A177-3AD203B41FA5}">
                      <a16:colId xmlns:a16="http://schemas.microsoft.com/office/drawing/2014/main" xmlns="" val="20000"/>
                    </a:ext>
                  </a:extLst>
                </a:gridCol>
                <a:gridCol w="5715000">
                  <a:extLst>
                    <a:ext uri="{9D8B030D-6E8A-4147-A177-3AD203B41FA5}">
                      <a16:colId xmlns:a16="http://schemas.microsoft.com/office/drawing/2014/main" xmlns="" val="20001"/>
                    </a:ext>
                  </a:extLst>
                </a:gridCol>
              </a:tblGrid>
              <a:tr h="516835">
                <a:tc>
                  <a:txBody>
                    <a:bodyPr/>
                    <a:lstStyle/>
                    <a:p>
                      <a:r>
                        <a:rPr lang="en-US" sz="1800" dirty="0"/>
                        <a:t>Competency</a:t>
                      </a:r>
                    </a:p>
                  </a:txBody>
                  <a:tcPr anchor="ctr">
                    <a:solidFill>
                      <a:schemeClr val="accent3">
                        <a:lumMod val="50000"/>
                      </a:schemeClr>
                    </a:solidFill>
                  </a:tcPr>
                </a:tc>
                <a:tc>
                  <a:txBody>
                    <a:bodyPr/>
                    <a:lstStyle/>
                    <a:p>
                      <a:r>
                        <a:rPr lang="en-US" sz="1800" dirty="0"/>
                        <a:t>A Strategic</a:t>
                      </a:r>
                      <a:r>
                        <a:rPr lang="en-US" sz="1800" baseline="0" dirty="0"/>
                        <a:t> Thinker…</a:t>
                      </a:r>
                      <a:endParaRPr lang="en-US" sz="1800" dirty="0"/>
                    </a:p>
                  </a:txBody>
                  <a:tcPr anchor="ctr">
                    <a:solidFill>
                      <a:schemeClr val="accent3">
                        <a:lumMod val="50000"/>
                      </a:schemeClr>
                    </a:solidFill>
                  </a:tcPr>
                </a:tc>
                <a:extLst>
                  <a:ext uri="{0D108BD9-81ED-4DB2-BD59-A6C34878D82A}">
                    <a16:rowId xmlns:a16="http://schemas.microsoft.com/office/drawing/2014/main" xmlns="" val="10000"/>
                  </a:ext>
                </a:extLst>
              </a:tr>
              <a:tr h="818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n-lt"/>
                          <a:ea typeface="+mn-ea"/>
                          <a:cs typeface="+mn-cs"/>
                        </a:rPr>
                        <a:t>Thinking in Time	</a:t>
                      </a:r>
                    </a:p>
                    <a:p>
                      <a:endParaRPr lang="en-US" sz="1400" b="1" kern="1200" dirty="0">
                        <a:solidFill>
                          <a:schemeClr val="dk1"/>
                        </a:solidFill>
                        <a:latin typeface="+mn-lt"/>
                        <a:ea typeface="+mn-ea"/>
                        <a:cs typeface="+mn-cs"/>
                      </a:endParaRPr>
                    </a:p>
                  </a:txBody>
                  <a:tcPr/>
                </a:tc>
                <a:tc>
                  <a:txBody>
                    <a:bodyPr/>
                    <a:lstStyle/>
                    <a:p>
                      <a:pPr marL="117475" indent="-117475">
                        <a:buFont typeface="Arial" panose="020B0604020202020204" pitchFamily="34" charset="0"/>
                        <a:buChar char="•"/>
                      </a:pPr>
                      <a:r>
                        <a:rPr lang="en-US" sz="1200" kern="1200" dirty="0">
                          <a:solidFill>
                            <a:schemeClr val="dk1"/>
                          </a:solidFill>
                          <a:latin typeface="+mn-lt"/>
                          <a:ea typeface="+mn-ea"/>
                          <a:cs typeface="+mn-cs"/>
                        </a:rPr>
                        <a:t>understands historical and contemporary contexts.</a:t>
                      </a:r>
                    </a:p>
                    <a:p>
                      <a:pPr marL="117475" indent="-117475">
                        <a:buFont typeface="Arial" panose="020B0604020202020204" pitchFamily="34" charset="0"/>
                        <a:buChar char="•"/>
                      </a:pPr>
                      <a:r>
                        <a:rPr lang="en-US" sz="1200" kern="1200" dirty="0">
                          <a:solidFill>
                            <a:schemeClr val="dk1"/>
                          </a:solidFill>
                          <a:latin typeface="+mn-lt"/>
                          <a:ea typeface="+mn-ea"/>
                          <a:cs typeface="+mn-cs"/>
                        </a:rPr>
                        <a:t>recognizes patterns.</a:t>
                      </a:r>
                    </a:p>
                    <a:p>
                      <a:pPr marL="117475" indent="-117475">
                        <a:buFont typeface="Arial" panose="020B0604020202020204" pitchFamily="34" charset="0"/>
                        <a:buChar char="•"/>
                      </a:pPr>
                      <a:r>
                        <a:rPr lang="en-US" sz="1200" kern="1200" dirty="0">
                          <a:solidFill>
                            <a:schemeClr val="dk1"/>
                          </a:solidFill>
                          <a:latin typeface="+mn-lt"/>
                          <a:ea typeface="+mn-ea"/>
                          <a:cs typeface="+mn-cs"/>
                        </a:rPr>
                        <a:t>forecasts possible futures.</a:t>
                      </a:r>
                    </a:p>
                    <a:p>
                      <a:pPr marL="117475" indent="-117475">
                        <a:buFont typeface="Arial" panose="020B0604020202020204" pitchFamily="34" charset="0"/>
                        <a:buChar char="•"/>
                      </a:pPr>
                      <a:r>
                        <a:rPr lang="en-US" sz="1200" kern="1200" dirty="0">
                          <a:solidFill>
                            <a:schemeClr val="dk1"/>
                          </a:solidFill>
                          <a:latin typeface="+mn-lt"/>
                          <a:ea typeface="+mn-ea"/>
                          <a:cs typeface="+mn-cs"/>
                        </a:rPr>
                        <a:t>anticipates second-and third-order effects.</a:t>
                      </a:r>
                    </a:p>
                    <a:p>
                      <a:pPr marL="117475" indent="-117475">
                        <a:buFont typeface="Arial" panose="020B0604020202020204" pitchFamily="34" charset="0"/>
                        <a:buChar char="•"/>
                        <a:tabLst/>
                      </a:pPr>
                      <a:r>
                        <a:rPr lang="en-US" sz="1200" kern="1200" dirty="0">
                          <a:solidFill>
                            <a:schemeClr val="dk1"/>
                          </a:solidFill>
                          <a:latin typeface="+mn-lt"/>
                          <a:ea typeface="+mn-ea"/>
                          <a:cs typeface="+mn-cs"/>
                        </a:rPr>
                        <a:t>has a long-term perspective.</a:t>
                      </a:r>
                      <a:endParaRPr lang="en-US" sz="1200" dirty="0"/>
                    </a:p>
                  </a:txBody>
                  <a:tcPr/>
                </a:tc>
                <a:extLst>
                  <a:ext uri="{0D108BD9-81ED-4DB2-BD59-A6C34878D82A}">
                    <a16:rowId xmlns:a16="http://schemas.microsoft.com/office/drawing/2014/main" xmlns="" val="10001"/>
                  </a:ext>
                </a:extLst>
              </a:tr>
              <a:tr h="610925">
                <a:tc>
                  <a:txBody>
                    <a:bodyPr/>
                    <a:lstStyle/>
                    <a:p>
                      <a:r>
                        <a:rPr lang="en-US" sz="1400" b="1" kern="1200" dirty="0">
                          <a:solidFill>
                            <a:schemeClr val="dk1"/>
                          </a:solidFill>
                          <a:latin typeface="+mn-lt"/>
                          <a:ea typeface="+mn-ea"/>
                          <a:cs typeface="+mn-cs"/>
                        </a:rPr>
                        <a:t>Innovative Thinking</a:t>
                      </a:r>
                    </a:p>
                  </a:txBody>
                  <a:tcPr/>
                </a:tc>
                <a:tc>
                  <a:txBody>
                    <a:bodyPr/>
                    <a:lstStyle/>
                    <a:p>
                      <a:pPr marL="117475" indent="-117475">
                        <a:buFont typeface="Arial" panose="020B0604020202020204" pitchFamily="34" charset="0"/>
                        <a:buChar char="•"/>
                      </a:pPr>
                      <a:r>
                        <a:rPr lang="en-US" sz="1200" kern="1200" dirty="0">
                          <a:solidFill>
                            <a:schemeClr val="dk1"/>
                          </a:solidFill>
                          <a:latin typeface="+mn-lt"/>
                          <a:ea typeface="+mn-ea"/>
                          <a:cs typeface="+mn-cs"/>
                        </a:rPr>
                        <a:t>generates creative and novel ideas, concepts, and approaches, independent of conventional norms.</a:t>
                      </a:r>
                      <a:endParaRPr lang="en-US" sz="1200" b="0" i="0" u="none" strike="noStrike" kern="1200" baseline="0" dirty="0">
                        <a:solidFill>
                          <a:schemeClr val="dk1"/>
                        </a:solidFill>
                        <a:latin typeface="+mn-lt"/>
                        <a:ea typeface="+mn-ea"/>
                        <a:cs typeface="+mn-cs"/>
                      </a:endParaRPr>
                    </a:p>
                  </a:txBody>
                  <a:tcPr/>
                </a:tc>
                <a:extLst>
                  <a:ext uri="{0D108BD9-81ED-4DB2-BD59-A6C34878D82A}">
                    <a16:rowId xmlns:a16="http://schemas.microsoft.com/office/drawing/2014/main" xmlns="" val="10002"/>
                  </a:ext>
                </a:extLst>
              </a:tr>
              <a:tr h="818322">
                <a:tc>
                  <a:txBody>
                    <a:bodyPr/>
                    <a:lstStyle/>
                    <a:p>
                      <a:r>
                        <a:rPr lang="en-US" sz="1400" b="1" kern="1200" dirty="0">
                          <a:solidFill>
                            <a:schemeClr val="dk1"/>
                          </a:solidFill>
                          <a:latin typeface="+mn-lt"/>
                          <a:ea typeface="+mn-ea"/>
                          <a:cs typeface="+mn-cs"/>
                        </a:rPr>
                        <a:t>Systems Thinking</a:t>
                      </a:r>
                    </a:p>
                  </a:txBody>
                  <a:tcPr/>
                </a:tc>
                <a:tc>
                  <a:txBody>
                    <a:bodyPr/>
                    <a:lstStyle/>
                    <a:p>
                      <a:pPr marL="117475" indent="-117475">
                        <a:buFont typeface="Arial" panose="020B0604020202020204" pitchFamily="34" charset="0"/>
                        <a:buChar char="•"/>
                      </a:pPr>
                      <a:r>
                        <a:rPr lang="en-US" sz="1200" kern="1200" dirty="0">
                          <a:solidFill>
                            <a:schemeClr val="dk1"/>
                          </a:solidFill>
                          <a:latin typeface="+mn-lt"/>
                          <a:ea typeface="+mn-ea"/>
                          <a:cs typeface="+mn-cs"/>
                        </a:rPr>
                        <a:t>uses a holistic perspective of the dynamic and complex environment.</a:t>
                      </a:r>
                    </a:p>
                    <a:p>
                      <a:pPr marL="117475" indent="-117475">
                        <a:buFont typeface="Arial" panose="020B0604020202020204" pitchFamily="34" charset="0"/>
                        <a:buChar char="•"/>
                      </a:pPr>
                      <a:r>
                        <a:rPr lang="en-US" sz="1200" kern="1200" dirty="0">
                          <a:solidFill>
                            <a:schemeClr val="dk1"/>
                          </a:solidFill>
                          <a:latin typeface="+mn-lt"/>
                          <a:ea typeface="+mn-ea"/>
                          <a:cs typeface="+mn-cs"/>
                        </a:rPr>
                        <a:t>identifies interrelationships and integrates disparate factors into a comprehensive whole.</a:t>
                      </a:r>
                      <a:r>
                        <a:rPr lang="en-US" sz="12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xmlns="" val="10003"/>
                  </a:ext>
                </a:extLst>
              </a:tr>
            </a:tbl>
          </a:graphicData>
        </a:graphic>
      </p:graphicFrame>
      <p:sp>
        <p:nvSpPr>
          <p:cNvPr id="6" name="Slide Number Placeholder 5"/>
          <p:cNvSpPr>
            <a:spLocks noGrp="1"/>
          </p:cNvSpPr>
          <p:nvPr>
            <p:ph type="sldNum" sz="quarter" idx="12"/>
          </p:nvPr>
        </p:nvSpPr>
        <p:spPr/>
        <p:txBody>
          <a:bodyPr/>
          <a:lstStyle/>
          <a:p>
            <a:fld id="{3D655420-71EF-420E-A9A9-9AC0BEC985D2}" type="slidenum">
              <a:rPr lang="en-US" smtClean="0"/>
              <a:t>6</a:t>
            </a:fld>
            <a:endParaRPr lang="en-US"/>
          </a:p>
        </p:txBody>
      </p:sp>
    </p:spTree>
    <p:extLst>
      <p:ext uri="{BB962C8B-B14F-4D97-AF65-F5344CB8AC3E}">
        <p14:creationId xmlns:p14="http://schemas.microsoft.com/office/powerpoint/2010/main" val="3656234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295400" y="373559"/>
            <a:ext cx="7861801" cy="461665"/>
          </a:xfrm>
          <a:prstGeom prst="rect">
            <a:avLst/>
          </a:prstGeom>
        </p:spPr>
        <p:txBody>
          <a:bodyPr wrap="square">
            <a:spAutoFit/>
          </a:bodyPr>
          <a:lstStyle/>
          <a:p>
            <a:r>
              <a:rPr lang="en-US" sz="2400" b="1" dirty="0">
                <a:solidFill>
                  <a:schemeClr val="accent3">
                    <a:lumMod val="50000"/>
                  </a:schemeClr>
                </a:solidFill>
              </a:rPr>
              <a:t>WHAT ELSE IS IMPORTANT TO STRATEGIC THINKING ABILITY?</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4107150506"/>
              </p:ext>
            </p:extLst>
          </p:nvPr>
        </p:nvGraphicFramePr>
        <p:xfrm>
          <a:off x="533400" y="1011803"/>
          <a:ext cx="8458200" cy="4169797"/>
        </p:xfrm>
        <a:graphic>
          <a:graphicData uri="http://schemas.openxmlformats.org/drawingml/2006/table">
            <a:tbl>
              <a:tblPr firstRow="1" bandRow="1">
                <a:tableStyleId>{F5AB1C69-6EDB-4FF4-983F-18BD219EF322}</a:tableStyleId>
              </a:tblPr>
              <a:tblGrid>
                <a:gridCol w="2529555">
                  <a:extLst>
                    <a:ext uri="{9D8B030D-6E8A-4147-A177-3AD203B41FA5}">
                      <a16:colId xmlns:a16="http://schemas.microsoft.com/office/drawing/2014/main" xmlns="" val="20000"/>
                    </a:ext>
                  </a:extLst>
                </a:gridCol>
                <a:gridCol w="5928645">
                  <a:extLst>
                    <a:ext uri="{9D8B030D-6E8A-4147-A177-3AD203B41FA5}">
                      <a16:colId xmlns:a16="http://schemas.microsoft.com/office/drawing/2014/main" xmlns="" val="20001"/>
                    </a:ext>
                  </a:extLst>
                </a:gridCol>
              </a:tblGrid>
              <a:tr h="516835">
                <a:tc>
                  <a:txBody>
                    <a:bodyPr/>
                    <a:lstStyle/>
                    <a:p>
                      <a:r>
                        <a:rPr lang="en-US" sz="1600" dirty="0"/>
                        <a:t>Competency</a:t>
                      </a:r>
                    </a:p>
                  </a:txBody>
                  <a:tcPr anchor="ctr">
                    <a:solidFill>
                      <a:schemeClr val="accent3">
                        <a:lumMod val="50000"/>
                      </a:schemeClr>
                    </a:solidFill>
                  </a:tcPr>
                </a:tc>
                <a:tc>
                  <a:txBody>
                    <a:bodyPr/>
                    <a:lstStyle/>
                    <a:p>
                      <a:r>
                        <a:rPr lang="en-US" sz="1600" dirty="0"/>
                        <a:t>A Strategic</a:t>
                      </a:r>
                      <a:r>
                        <a:rPr lang="en-US" sz="1600" baseline="0" dirty="0"/>
                        <a:t> Thinker…</a:t>
                      </a:r>
                      <a:endParaRPr lang="en-US" sz="1600" dirty="0"/>
                    </a:p>
                  </a:txBody>
                  <a:tcPr anchor="ctr">
                    <a:solidFill>
                      <a:schemeClr val="accent3">
                        <a:lumMod val="50000"/>
                      </a:schemeClr>
                    </a:solidFill>
                  </a:tcPr>
                </a:tc>
                <a:extLst>
                  <a:ext uri="{0D108BD9-81ED-4DB2-BD59-A6C34878D82A}">
                    <a16:rowId xmlns:a16="http://schemas.microsoft.com/office/drawing/2014/main" xmlns="" val="10000"/>
                  </a:ext>
                </a:extLst>
              </a:tr>
              <a:tr h="818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dirty="0">
                          <a:solidFill>
                            <a:schemeClr val="dk1"/>
                          </a:solidFill>
                          <a:latin typeface="+mn-lt"/>
                          <a:ea typeface="+mn-ea"/>
                          <a:cs typeface="+mn-cs"/>
                        </a:rPr>
                        <a:t>Knowledge</a:t>
                      </a:r>
                      <a:r>
                        <a:rPr lang="en-US" sz="1400" b="0" i="0" u="none" strike="noStrike" kern="1200" baseline="0" dirty="0">
                          <a:solidFill>
                            <a:schemeClr val="dk1"/>
                          </a:solidFill>
                          <a:latin typeface="+mn-lt"/>
                          <a:ea typeface="+mn-ea"/>
                          <a:cs typeface="+mn-cs"/>
                        </a:rPr>
                        <a:t>	</a:t>
                      </a:r>
                    </a:p>
                    <a:p>
                      <a:endParaRPr lang="en-US" sz="1400" b="1" dirty="0"/>
                    </a:p>
                  </a:txBody>
                  <a:tcPr/>
                </a:tc>
                <a:tc>
                  <a:txBody>
                    <a:bodyPr/>
                    <a:lstStyle/>
                    <a:p>
                      <a:pPr marL="0" indent="0">
                        <a:buFont typeface="Arial" panose="020B0604020202020204" pitchFamily="34" charset="0"/>
                        <a:buNone/>
                      </a:pPr>
                      <a:r>
                        <a:rPr lang="en-US" sz="1200" kern="1200" dirty="0">
                          <a:solidFill>
                            <a:schemeClr val="dk1"/>
                          </a:solidFill>
                          <a:latin typeface="+mn-lt"/>
                          <a:ea typeface="+mn-ea"/>
                          <a:cs typeface="+mn-cs"/>
                        </a:rPr>
                        <a:t>Has a solid foundation for strategic thinking based in:</a:t>
                      </a:r>
                    </a:p>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a broad general knowledge of many disciplines (e.g., geo-politics, world religions/cultures, economics, technology, sociology). </a:t>
                      </a:r>
                    </a:p>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knowledge specific to a strategic environment (e.g., local/regional customs, history, stakeholders).</a:t>
                      </a:r>
                      <a:endParaRPr lang="en-US" sz="1200" dirty="0"/>
                    </a:p>
                  </a:txBody>
                  <a:tcPr/>
                </a:tc>
                <a:extLst>
                  <a:ext uri="{0D108BD9-81ED-4DB2-BD59-A6C34878D82A}">
                    <a16:rowId xmlns:a16="http://schemas.microsoft.com/office/drawing/2014/main" xmlns="" val="10001"/>
                  </a:ext>
                </a:extLst>
              </a:tr>
              <a:tr h="818322">
                <a:tc>
                  <a:txBody>
                    <a:bodyPr/>
                    <a:lstStyle/>
                    <a:p>
                      <a:r>
                        <a:rPr lang="en-US" sz="1400" b="1" dirty="0"/>
                        <a:t>Collaboration</a:t>
                      </a:r>
                    </a:p>
                  </a:txBody>
                  <a:tcPr/>
                </a:tc>
                <a:tc>
                  <a:txBody>
                    <a:bodyPr/>
                    <a:lstStyle/>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Leverages the capabilities of others in a team or informal network (e.g., through cooperation, leadership, building trust, conflict management) to supplement his/her own strategic thinking.	</a:t>
                      </a:r>
                    </a:p>
                  </a:txBody>
                  <a:tcPr/>
                </a:tc>
                <a:extLst>
                  <a:ext uri="{0D108BD9-81ED-4DB2-BD59-A6C34878D82A}">
                    <a16:rowId xmlns:a16="http://schemas.microsoft.com/office/drawing/2014/main" xmlns="" val="10002"/>
                  </a:ext>
                </a:extLst>
              </a:tr>
              <a:tr h="818322">
                <a:tc>
                  <a:txBody>
                    <a:bodyPr/>
                    <a:lstStyle/>
                    <a:p>
                      <a:r>
                        <a:rPr lang="en-US" sz="1400" b="1" dirty="0"/>
                        <a:t>Communication</a:t>
                      </a:r>
                    </a:p>
                  </a:txBody>
                  <a:tcPr/>
                </a:tc>
                <a:tc>
                  <a:txBody>
                    <a:bodyPr/>
                    <a:lstStyle/>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Communicates candidly and effectively to gain individual understanding and move to the shared understanding required for strategy implementation.</a:t>
                      </a:r>
                    </a:p>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Is adept in the use of multiple media formats (oral, written, visual). </a:t>
                      </a:r>
                    </a:p>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Communicates well with diverse audiences that require tailored and persuasive messages.	</a:t>
                      </a:r>
                    </a:p>
                  </a:txBody>
                  <a:tcPr/>
                </a:tc>
                <a:extLst>
                  <a:ext uri="{0D108BD9-81ED-4DB2-BD59-A6C34878D82A}">
                    <a16:rowId xmlns:a16="http://schemas.microsoft.com/office/drawing/2014/main" xmlns="" val="10003"/>
                  </a:ext>
                </a:extLst>
              </a:tr>
              <a:tr h="8183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Emotional Regulation</a:t>
                      </a:r>
                    </a:p>
                    <a:p>
                      <a:endParaRPr lang="en-US" sz="1400" b="1" dirty="0"/>
                    </a:p>
                  </a:txBody>
                  <a:tcPr/>
                </a:tc>
                <a:tc>
                  <a:txBody>
                    <a:bodyPr/>
                    <a:lstStyle/>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Is intellectually humble.</a:t>
                      </a:r>
                    </a:p>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Accounts for his/her own natural limitations and biases related to emotion, perspective, and self-interest.</a:t>
                      </a:r>
                    </a:p>
                    <a:p>
                      <a:pPr marL="117475" indent="-117475">
                        <a:buFont typeface="Arial" panose="020B0604020202020204" pitchFamily="34" charset="0"/>
                        <a:buChar char="•"/>
                      </a:pPr>
                      <a:r>
                        <a:rPr lang="en-US" sz="1200" b="0" i="0" u="none" strike="noStrike" kern="1200" baseline="0" dirty="0">
                          <a:solidFill>
                            <a:schemeClr val="dk1"/>
                          </a:solidFill>
                          <a:latin typeface="+mn-lt"/>
                          <a:ea typeface="+mn-ea"/>
                          <a:cs typeface="+mn-cs"/>
                        </a:rPr>
                        <a:t>Maintains respect for differing values and priorities.</a:t>
                      </a:r>
                    </a:p>
                  </a:txBody>
                  <a:tcPr/>
                </a:tc>
                <a:extLst>
                  <a:ext uri="{0D108BD9-81ED-4DB2-BD59-A6C34878D82A}">
                    <a16:rowId xmlns:a16="http://schemas.microsoft.com/office/drawing/2014/main" xmlns="" val="10004"/>
                  </a:ext>
                </a:extLst>
              </a:tr>
            </a:tbl>
          </a:graphicData>
        </a:graphic>
      </p:graphicFrame>
      <p:sp>
        <p:nvSpPr>
          <p:cNvPr id="6" name="Slide Number Placeholder 5"/>
          <p:cNvSpPr>
            <a:spLocks noGrp="1"/>
          </p:cNvSpPr>
          <p:nvPr>
            <p:ph type="sldNum" sz="quarter" idx="12"/>
          </p:nvPr>
        </p:nvSpPr>
        <p:spPr/>
        <p:txBody>
          <a:bodyPr/>
          <a:lstStyle/>
          <a:p>
            <a:fld id="{3D655420-71EF-420E-A9A9-9AC0BEC985D2}" type="slidenum">
              <a:rPr lang="en-US" smtClean="0"/>
              <a:t>7</a:t>
            </a:fld>
            <a:endParaRPr lang="en-US"/>
          </a:p>
        </p:txBody>
      </p:sp>
    </p:spTree>
    <p:extLst>
      <p:ext uri="{BB962C8B-B14F-4D97-AF65-F5344CB8AC3E}">
        <p14:creationId xmlns:p14="http://schemas.microsoft.com/office/powerpoint/2010/main" val="91360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2"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3"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4"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04800"/>
            <a:ext cx="7099801" cy="769441"/>
          </a:xfrm>
          <a:prstGeom prst="rect">
            <a:avLst/>
          </a:prstGeom>
        </p:spPr>
        <p:txBody>
          <a:bodyPr wrap="square">
            <a:spAutoFit/>
          </a:bodyPr>
          <a:lstStyle/>
          <a:p>
            <a:r>
              <a:rPr lang="en-US" sz="2200" b="1" dirty="0">
                <a:solidFill>
                  <a:schemeClr val="accent3">
                    <a:lumMod val="50000"/>
                  </a:schemeClr>
                </a:solidFill>
              </a:rPr>
              <a:t>STRATEGIC THINKING SKILL-BUILDING EXERCISES WILL HELP YOU BUILD SKILLS NEEDED FOR STRATEGIC THINKING.</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60508" y="1295400"/>
            <a:ext cx="6940492" cy="2723823"/>
          </a:xfrm>
          <a:prstGeom prst="rect">
            <a:avLst/>
          </a:prstGeom>
        </p:spPr>
        <p:txBody>
          <a:bodyPr wrap="square">
            <a:spAutoFit/>
          </a:bodyPr>
          <a:lstStyle/>
          <a:p>
            <a:r>
              <a:rPr lang="en-US" sz="2000" b="1" dirty="0"/>
              <a:t>Exercises in this series include</a:t>
            </a:r>
            <a:r>
              <a:rPr lang="en-US" sz="2000" dirty="0"/>
              <a:t>:</a:t>
            </a:r>
          </a:p>
          <a:p>
            <a:endParaRPr lang="en-US" sz="800" dirty="0"/>
          </a:p>
          <a:p>
            <a:pPr marL="230188" indent="-230188">
              <a:spcBef>
                <a:spcPts val="600"/>
              </a:spcBef>
              <a:spcAft>
                <a:spcPts val="600"/>
              </a:spcAft>
              <a:buFont typeface="Arial" panose="020B0604020202020204" pitchFamily="34" charset="0"/>
              <a:buChar char="•"/>
            </a:pPr>
            <a:r>
              <a:rPr lang="en-US" b="1" dirty="0"/>
              <a:t>Reflecting on Experience</a:t>
            </a:r>
            <a:r>
              <a:rPr lang="en-US" dirty="0"/>
              <a:t>--provides practice in reflective thinking, learning from experience.</a:t>
            </a:r>
          </a:p>
          <a:p>
            <a:pPr marL="230188" indent="-230188">
              <a:spcBef>
                <a:spcPts val="600"/>
              </a:spcBef>
              <a:spcAft>
                <a:spcPts val="600"/>
              </a:spcAft>
              <a:buFont typeface="Arial" panose="020B0604020202020204" pitchFamily="34" charset="0"/>
              <a:buChar char="•"/>
            </a:pPr>
            <a:r>
              <a:rPr lang="en-US" b="1" dirty="0"/>
              <a:t>Asking Powerful Questions</a:t>
            </a:r>
            <a:r>
              <a:rPr lang="en-US" dirty="0"/>
              <a:t>--provides practice in questioning.</a:t>
            </a:r>
          </a:p>
          <a:p>
            <a:pPr marL="230188" indent="-230188">
              <a:spcBef>
                <a:spcPts val="600"/>
              </a:spcBef>
              <a:spcAft>
                <a:spcPts val="600"/>
              </a:spcAft>
              <a:buFont typeface="Arial" panose="020B0604020202020204" pitchFamily="34" charset="0"/>
              <a:buChar char="•"/>
            </a:pPr>
            <a:r>
              <a:rPr lang="en-US" b="1" dirty="0"/>
              <a:t>Telling a Story</a:t>
            </a:r>
            <a:r>
              <a:rPr lang="en-US" dirty="0"/>
              <a:t>--provides practice in systems thinking, synthesis.</a:t>
            </a:r>
          </a:p>
          <a:p>
            <a:pPr marL="230188" indent="-230188">
              <a:spcBef>
                <a:spcPts val="600"/>
              </a:spcBef>
              <a:spcAft>
                <a:spcPts val="600"/>
              </a:spcAft>
              <a:buFont typeface="Arial" panose="020B0604020202020204" pitchFamily="34" charset="0"/>
              <a:buChar char="•"/>
            </a:pPr>
            <a:r>
              <a:rPr lang="en-US" b="1" dirty="0"/>
              <a:t>Envisioning Potential Futures</a:t>
            </a:r>
            <a:r>
              <a:rPr lang="en-US" dirty="0"/>
              <a:t>–-provides practice in thinking in time, strategic foresight.</a:t>
            </a:r>
          </a:p>
        </p:txBody>
      </p:sp>
      <p:sp>
        <p:nvSpPr>
          <p:cNvPr id="12" name="Slide Number Placeholder 11"/>
          <p:cNvSpPr>
            <a:spLocks noGrp="1"/>
          </p:cNvSpPr>
          <p:nvPr>
            <p:ph type="sldNum" sz="quarter" idx="12"/>
          </p:nvPr>
        </p:nvSpPr>
        <p:spPr/>
        <p:txBody>
          <a:bodyPr/>
          <a:lstStyle/>
          <a:p>
            <a:fld id="{3D655420-71EF-420E-A9A9-9AC0BEC985D2}" type="slidenum">
              <a:rPr lang="en-US" smtClean="0"/>
              <a:t>8</a:t>
            </a:fld>
            <a:endParaRPr lang="en-US"/>
          </a:p>
        </p:txBody>
      </p:sp>
    </p:spTree>
    <p:extLst>
      <p:ext uri="{BB962C8B-B14F-4D97-AF65-F5344CB8AC3E}">
        <p14:creationId xmlns:p14="http://schemas.microsoft.com/office/powerpoint/2010/main" val="736593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410200"/>
            <a:ext cx="9144000" cy="1447800"/>
            <a:chOff x="0" y="5410200"/>
            <a:chExt cx="9144000" cy="1447800"/>
          </a:xfrm>
        </p:grpSpPr>
        <p:sp>
          <p:nvSpPr>
            <p:cNvPr id="11" name="Rectangle 10"/>
            <p:cNvSpPr/>
            <p:nvPr/>
          </p:nvSpPr>
          <p:spPr>
            <a:xfrm>
              <a:off x="0" y="5410200"/>
              <a:ext cx="9144000" cy="1447800"/>
            </a:xfrm>
            <a:prstGeom prst="rect">
              <a:avLst/>
            </a:prstGeom>
            <a:solidFill>
              <a:srgbClr val="D3B43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Related image"/>
            <p:cNvPicPr>
              <a:picLocks noChangeAspect="1" noChangeArrowheads="1"/>
            </p:cNvPicPr>
            <p:nvPr/>
          </p:nvPicPr>
          <p:blipFill>
            <a:blip r:embed="rId3" cstate="print"/>
            <a:srcRect/>
            <a:stretch>
              <a:fillRect/>
            </a:stretch>
          </p:blipFill>
          <p:spPr bwMode="auto">
            <a:xfrm>
              <a:off x="1295400" y="5663565"/>
              <a:ext cx="685800" cy="965835"/>
            </a:xfrm>
            <a:prstGeom prst="rect">
              <a:avLst/>
            </a:prstGeom>
            <a:noFill/>
          </p:spPr>
        </p:pic>
        <p:pic>
          <p:nvPicPr>
            <p:cNvPr id="7" name="Picture 2" descr="Image result for future icon"/>
            <p:cNvPicPr>
              <a:picLocks noChangeAspect="1" noChangeArrowheads="1"/>
            </p:cNvPicPr>
            <p:nvPr/>
          </p:nvPicPr>
          <p:blipFill>
            <a:blip r:embed="rId4" cstate="print"/>
            <a:srcRect/>
            <a:stretch>
              <a:fillRect/>
            </a:stretch>
          </p:blipFill>
          <p:spPr bwMode="auto">
            <a:xfrm>
              <a:off x="3048000" y="5638800"/>
              <a:ext cx="1066800" cy="1066800"/>
            </a:xfrm>
            <a:prstGeom prst="rect">
              <a:avLst/>
            </a:prstGeom>
            <a:noFill/>
          </p:spPr>
        </p:pic>
        <p:pic>
          <p:nvPicPr>
            <p:cNvPr id="8" name="Picture 7" descr="Image result for book black vector"/>
            <p:cNvPicPr>
              <a:picLocks noChangeAspect="1" noChangeArrowheads="1"/>
            </p:cNvPicPr>
            <p:nvPr/>
          </p:nvPicPr>
          <p:blipFill>
            <a:blip r:embed="rId5" cstate="print"/>
            <a:srcRect/>
            <a:stretch>
              <a:fillRect/>
            </a:stretch>
          </p:blipFill>
          <p:spPr bwMode="auto">
            <a:xfrm>
              <a:off x="5257800" y="5791200"/>
              <a:ext cx="762000" cy="762000"/>
            </a:xfrm>
            <a:prstGeom prst="rect">
              <a:avLst/>
            </a:prstGeom>
            <a:noFill/>
          </p:spPr>
        </p:pic>
        <p:pic>
          <p:nvPicPr>
            <p:cNvPr id="9" name="Picture 8" descr="Image result for feedback loop black vecto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5562600"/>
              <a:ext cx="1143000" cy="1143000"/>
            </a:xfrm>
            <a:prstGeom prst="rect">
              <a:avLst/>
            </a:prstGeom>
            <a:noFill/>
          </p:spPr>
        </p:pic>
      </p:grpSp>
      <p:sp>
        <p:nvSpPr>
          <p:cNvPr id="13" name="Rectangle 12"/>
          <p:cNvSpPr/>
          <p:nvPr/>
        </p:nvSpPr>
        <p:spPr>
          <a:xfrm>
            <a:off x="1434599" y="304800"/>
            <a:ext cx="7157139" cy="769441"/>
          </a:xfrm>
          <a:prstGeom prst="rect">
            <a:avLst/>
          </a:prstGeom>
        </p:spPr>
        <p:txBody>
          <a:bodyPr wrap="square">
            <a:spAutoFit/>
          </a:bodyPr>
          <a:lstStyle/>
          <a:p>
            <a:r>
              <a:rPr lang="en-US" sz="2200" b="1" dirty="0">
                <a:solidFill>
                  <a:schemeClr val="accent3">
                    <a:lumMod val="50000"/>
                  </a:schemeClr>
                </a:solidFill>
              </a:rPr>
              <a:t>THINK OF THESE EXERCISES AS COMPARABLE TO AN ATHLETIC DRILL. </a:t>
            </a:r>
          </a:p>
        </p:txBody>
      </p:sp>
      <p:cxnSp>
        <p:nvCxnSpPr>
          <p:cNvPr id="14" name="Straight Connector 13"/>
          <p:cNvCxnSpPr/>
          <p:nvPr/>
        </p:nvCxnSpPr>
        <p:spPr>
          <a:xfrm>
            <a:off x="0" y="685800"/>
            <a:ext cx="129540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60508" y="1295400"/>
            <a:ext cx="6559492" cy="1477328"/>
          </a:xfrm>
          <a:prstGeom prst="rect">
            <a:avLst/>
          </a:prstGeom>
        </p:spPr>
        <p:txBody>
          <a:bodyPr wrap="square">
            <a:spAutoFit/>
          </a:bodyPr>
          <a:lstStyle/>
          <a:p>
            <a:endParaRPr lang="en-US" sz="800" dirty="0"/>
          </a:p>
          <a:p>
            <a:pPr marL="230188" indent="-230188">
              <a:buFont typeface="Arial" panose="020B0604020202020204" pitchFamily="34" charset="0"/>
              <a:buChar char="•"/>
            </a:pPr>
            <a:r>
              <a:rPr lang="en-US" dirty="0"/>
              <a:t>Professional basketball players don’t just play a lot of basketball.</a:t>
            </a:r>
          </a:p>
          <a:p>
            <a:pPr marL="230188" indent="-230188"/>
            <a:r>
              <a:rPr lang="en-US" dirty="0"/>
              <a:t> </a:t>
            </a:r>
          </a:p>
          <a:p>
            <a:pPr marL="230188" indent="-230188">
              <a:buFont typeface="Arial" panose="020B0604020202020204" pitchFamily="34" charset="0"/>
              <a:buChar char="•"/>
            </a:pPr>
            <a:r>
              <a:rPr lang="en-US" dirty="0"/>
              <a:t>They practice component skills –ball handling, shooting baskets, rebounding, and footwork. </a:t>
            </a:r>
          </a:p>
          <a:p>
            <a:endParaRPr lang="en-US" sz="1000" dirty="0"/>
          </a:p>
        </p:txBody>
      </p:sp>
      <p:sp>
        <p:nvSpPr>
          <p:cNvPr id="4" name="TextBox 3"/>
          <p:cNvSpPr txBox="1"/>
          <p:nvPr/>
        </p:nvSpPr>
        <p:spPr>
          <a:xfrm>
            <a:off x="1060508" y="2789872"/>
            <a:ext cx="3962400" cy="1477328"/>
          </a:xfrm>
          <a:prstGeom prst="rect">
            <a:avLst/>
          </a:prstGeom>
          <a:noFill/>
        </p:spPr>
        <p:txBody>
          <a:bodyPr wrap="square" rtlCol="0">
            <a:spAutoFit/>
          </a:bodyPr>
          <a:lstStyle/>
          <a:p>
            <a:pPr marL="230188" indent="-230188">
              <a:buFont typeface="Arial" panose="020B0604020202020204" pitchFamily="34" charset="0"/>
              <a:buChar char="•"/>
            </a:pPr>
            <a:r>
              <a:rPr lang="en-US" dirty="0"/>
              <a:t>Practicing these foundational skills –repeatedly and over time –is essential to becoming a skilled basketball player.</a:t>
            </a:r>
          </a:p>
          <a:p>
            <a:endParaRPr lang="en-US" dirty="0"/>
          </a:p>
        </p:txBody>
      </p:sp>
      <p:sp>
        <p:nvSpPr>
          <p:cNvPr id="12" name="Slide Number Placeholder 11"/>
          <p:cNvSpPr>
            <a:spLocks noGrp="1"/>
          </p:cNvSpPr>
          <p:nvPr>
            <p:ph type="sldNum" sz="quarter" idx="12"/>
          </p:nvPr>
        </p:nvSpPr>
        <p:spPr/>
        <p:txBody>
          <a:bodyPr/>
          <a:lstStyle/>
          <a:p>
            <a:fld id="{3D655420-71EF-420E-A9A9-9AC0BEC985D2}" type="slidenum">
              <a:rPr lang="en-US" smtClean="0"/>
              <a:t>9</a:t>
            </a:fld>
            <a:endParaRPr lang="en-US"/>
          </a:p>
        </p:txBody>
      </p:sp>
      <p:pic>
        <p:nvPicPr>
          <p:cNvPr id="16" name="Picture 2" descr="C:\Users\dlaufersweiler.ARA-US\Documents\Projects\03 - ARI Strategic Thinking\Images\May 2017 revised exercises\shutterstock_54829355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2687175"/>
            <a:ext cx="3124200" cy="2342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336452" y="5128901"/>
            <a:ext cx="1481496" cy="215444"/>
          </a:xfrm>
          <a:prstGeom prst="rect">
            <a:avLst/>
          </a:prstGeom>
          <a:noFill/>
        </p:spPr>
        <p:txBody>
          <a:bodyPr wrap="none" rtlCol="0">
            <a:spAutoFit/>
          </a:bodyPr>
          <a:lstStyle/>
          <a:p>
            <a:r>
              <a:rPr lang="en-US" sz="800" dirty="0">
                <a:solidFill>
                  <a:schemeClr val="bg1">
                    <a:lumMod val="75000"/>
                  </a:schemeClr>
                </a:solidFill>
              </a:rPr>
              <a:t>Image credit: shutterstock.com</a:t>
            </a:r>
          </a:p>
        </p:txBody>
      </p:sp>
    </p:spTree>
    <p:extLst>
      <p:ext uri="{BB962C8B-B14F-4D97-AF65-F5344CB8AC3E}">
        <p14:creationId xmlns:p14="http://schemas.microsoft.com/office/powerpoint/2010/main" val="343335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2003</Words>
  <Application>Microsoft Office PowerPoint</Application>
  <PresentationFormat>On-screen Show (4:3)</PresentationFormat>
  <Paragraphs>221</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Enhancing Strategic Thinking   Skill Building Exercises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Strategic Thinking   Skill Building Exercises</dc:title>
  <dc:creator>361</dc:creator>
  <cp:lastModifiedBy>Dawn Laufersweiler</cp:lastModifiedBy>
  <cp:revision>74</cp:revision>
  <dcterms:created xsi:type="dcterms:W3CDTF">2017-04-18T00:52:35Z</dcterms:created>
  <dcterms:modified xsi:type="dcterms:W3CDTF">2017-06-15T16:23:08Z</dcterms:modified>
</cp:coreProperties>
</file>