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sldIdLst>
    <p:sldId id="331" r:id="rId2"/>
    <p:sldId id="327" r:id="rId3"/>
    <p:sldId id="328" r:id="rId4"/>
    <p:sldId id="329" r:id="rId5"/>
    <p:sldId id="330" r:id="rId6"/>
    <p:sldId id="256" r:id="rId7"/>
    <p:sldId id="279" r:id="rId8"/>
    <p:sldId id="304"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5" r:id="rId23"/>
    <p:sldId id="326" r:id="rId24"/>
    <p:sldId id="32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wn Laufersweiler" initials="D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DAB92E"/>
    <a:srgbClr val="FFCC00"/>
    <a:srgbClr val="D8AA28"/>
    <a:srgbClr val="D3B4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14" autoAdjust="0"/>
  </p:normalViewPr>
  <p:slideViewPr>
    <p:cSldViewPr>
      <p:cViewPr varScale="1">
        <p:scale>
          <a:sx n="52" d="100"/>
          <a:sy n="52" d="100"/>
        </p:scale>
        <p:origin x="139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C7881-E3FA-4744-BD25-A8F20048647E}" type="datetimeFigureOut">
              <a:rPr lang="en-US" smtClean="0"/>
              <a:pPr/>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1CD6E-96FA-4F76-9591-A847C4B9DD7C}" type="slidenum">
              <a:rPr lang="en-US" smtClean="0"/>
              <a:pPr/>
              <a:t>‹#›</a:t>
            </a:fld>
            <a:endParaRPr lang="en-US"/>
          </a:p>
        </p:txBody>
      </p:sp>
    </p:spTree>
    <p:extLst>
      <p:ext uri="{BB962C8B-B14F-4D97-AF65-F5344CB8AC3E}">
        <p14:creationId xmlns:p14="http://schemas.microsoft.com/office/powerpoint/2010/main" val="303968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a:solidFill>
                  <a:schemeClr val="tx1"/>
                </a:solidFill>
                <a:effectLst/>
                <a:latin typeface="+mn-lt"/>
                <a:ea typeface="+mn-ea"/>
                <a:cs typeface="+mn-cs"/>
              </a:rPr>
              <a:t>The purpose of this exercise is to provide participants with practice in identifying connections across seemingly disparate pieces of information, and integrating them into a coherent whole. Systems thinking and synthesis (“connecting the dots”) are important to the ability to think strategically. </a:t>
            </a:r>
          </a:p>
          <a:p>
            <a:endParaRPr lang="en-US" sz="1200" kern="1200" dirty="0">
              <a:solidFill>
                <a:schemeClr val="tx1"/>
              </a:solidFill>
              <a:effectLst/>
              <a:latin typeface="+mn-lt"/>
              <a:ea typeface="+mn-ea"/>
              <a:cs typeface="+mn-cs"/>
            </a:endParaRPr>
          </a:p>
          <a:p>
            <a:r>
              <a:rPr lang="en-US" sz="1200" b="1" dirty="0"/>
              <a:t>Systems (or holistic) thinking </a:t>
            </a:r>
            <a:r>
              <a:rPr lang="en-US" sz="1200" dirty="0"/>
              <a:t>– the ability to recognize and account for relationships and interactions among people, events, regions, and other components of a system. </a:t>
            </a:r>
          </a:p>
          <a:p>
            <a:endParaRPr lang="en-US" sz="1200" dirty="0"/>
          </a:p>
          <a:p>
            <a:r>
              <a:rPr lang="en-US" sz="1200" b="1" dirty="0"/>
              <a:t>Synthesis </a:t>
            </a:r>
            <a:r>
              <a:rPr lang="en-US" sz="1200" dirty="0"/>
              <a:t>– the ability to identify connections across seemingly unrelated pieces of information and to bring the pieces together into a cohesive whole. </a:t>
            </a:r>
          </a:p>
          <a:p>
            <a:endParaRPr lang="en-US" sz="1200" dirty="0"/>
          </a:p>
          <a:p>
            <a:r>
              <a:rPr lang="en-US" sz="1200" dirty="0"/>
              <a:t>Also provides practice in: hypothesis generation, cognitive/mental flexibility, and </a:t>
            </a:r>
            <a:r>
              <a:rPr lang="en-US" sz="1200" dirty="0" err="1"/>
              <a:t>sensegiving</a:t>
            </a:r>
            <a:r>
              <a:rPr lang="en-US" sz="1200" dirty="0"/>
              <a:t>/ communicating.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Most of us tend to favor analytic approaches to thinking. Although analytical thinking is essential in certain </a:t>
            </a:r>
          </a:p>
          <a:p>
            <a:r>
              <a:rPr lang="en-US" sz="1200" kern="1200" dirty="0">
                <a:solidFill>
                  <a:schemeClr val="tx1"/>
                </a:solidFill>
                <a:effectLst/>
                <a:latin typeface="+mn-lt"/>
                <a:ea typeface="+mn-ea"/>
                <a:cs typeface="+mn-cs"/>
              </a:rPr>
              <a:t>contexts, analytical thinking alone is not sufficient for thinking strategically about complex problems. It can lead us to miss important connections that may be critical to shaping future situations. Systems thinking and synthesis allow us to make sense of large quantities of information, to recognize links across a set of data, and understand a bigger picture. Systems thinking and synthesis allow us to develop a fuller and more coherent appreciation of a problem, and can impact how we envision the future and the actions that are most appropriate for shaping the future. </a:t>
            </a:r>
          </a:p>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a:t>
            </a:fld>
            <a:endParaRPr lang="en-US"/>
          </a:p>
        </p:txBody>
      </p:sp>
    </p:spTree>
    <p:extLst>
      <p:ext uri="{BB962C8B-B14F-4D97-AF65-F5344CB8AC3E}">
        <p14:creationId xmlns:p14="http://schemas.microsoft.com/office/powerpoint/2010/main" val="1441700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3</a:t>
            </a:fld>
            <a:endParaRPr lang="en-US"/>
          </a:p>
        </p:txBody>
      </p:sp>
    </p:spTree>
    <p:extLst>
      <p:ext uri="{BB962C8B-B14F-4D97-AF65-F5344CB8AC3E}">
        <p14:creationId xmlns:p14="http://schemas.microsoft.com/office/powerpoint/2010/main" val="10356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4</a:t>
            </a:fld>
            <a:endParaRPr lang="en-US"/>
          </a:p>
        </p:txBody>
      </p:sp>
    </p:spTree>
    <p:extLst>
      <p:ext uri="{BB962C8B-B14F-4D97-AF65-F5344CB8AC3E}">
        <p14:creationId xmlns:p14="http://schemas.microsoft.com/office/powerpoint/2010/main" val="2346509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5</a:t>
            </a:fld>
            <a:endParaRPr lang="en-US"/>
          </a:p>
        </p:txBody>
      </p:sp>
    </p:spTree>
    <p:extLst>
      <p:ext uri="{BB962C8B-B14F-4D97-AF65-F5344CB8AC3E}">
        <p14:creationId xmlns:p14="http://schemas.microsoft.com/office/powerpoint/2010/main" val="812083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C73A23E-9268-4E38-A692-784256F701C7}"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BFB012-33AF-475D-A305-B15A7B1A0E0C}"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6C7671-2E46-4973-8171-0DC065C3D884}"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5F4D34-3076-4813-BA07-848C6B8CF0E2}"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EE665A-A8B5-4A0E-84FB-CC1CC01BF7EF}"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CDA09B-B1FD-4DAE-A6EE-9935D3DB6159}"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8A6599-205A-4A7F-BDAC-0A1E64F39CBD}" type="datetime1">
              <a:rPr lang="en-US" smtClean="0"/>
              <a:pPr/>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89A8E5-9840-4D32-8FAA-7269B213099F}" type="datetime1">
              <a:rPr lang="en-US" smtClean="0"/>
              <a:pPr/>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74B1C-A8FD-47FE-9788-7CB3274AF211}" type="datetime1">
              <a:rPr lang="en-US" smtClean="0"/>
              <a:pPr/>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0AB664-4A2E-4ABA-B445-AF5F1C2FA01B}"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CB439F-7DE7-45B8-A95E-9AA0943CB406}"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3E750-08DD-471B-9176-3AB580CA8117}" type="datetime1">
              <a:rPr lang="en-US" smtClean="0"/>
              <a:pPr/>
              <a:t>8/10/2017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44682-6219-4089-8719-C9589F485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8044682-6219-4089-8719-C9589F48517E}" type="slidenum">
              <a:rPr lang="en-US" smtClean="0"/>
              <a:pPr/>
              <a:t>1</a:t>
            </a:fld>
            <a:endParaRPr lang="en-US"/>
          </a:p>
        </p:txBody>
      </p:sp>
      <p:sp>
        <p:nvSpPr>
          <p:cNvPr id="6" name="Rectangle 5"/>
          <p:cNvSpPr/>
          <p:nvPr/>
        </p:nvSpPr>
        <p:spPr>
          <a:xfrm>
            <a:off x="0" y="2400300"/>
            <a:ext cx="9144000" cy="1600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Related image"/>
          <p:cNvPicPr>
            <a:picLocks noChangeAspect="1" noChangeArrowheads="1"/>
          </p:cNvPicPr>
          <p:nvPr/>
        </p:nvPicPr>
        <p:blipFill>
          <a:blip r:embed="rId2" cstate="print"/>
          <a:srcRect/>
          <a:stretch>
            <a:fillRect/>
          </a:stretch>
        </p:blipFill>
        <p:spPr bwMode="auto">
          <a:xfrm>
            <a:off x="457200" y="2729865"/>
            <a:ext cx="685800" cy="965835"/>
          </a:xfrm>
          <a:prstGeom prst="rect">
            <a:avLst/>
          </a:prstGeom>
          <a:noFill/>
        </p:spPr>
      </p:pic>
      <p:sp>
        <p:nvSpPr>
          <p:cNvPr id="8" name="Title 1"/>
          <p:cNvSpPr>
            <a:spLocks noGrp="1"/>
          </p:cNvSpPr>
          <p:nvPr/>
        </p:nvSpPr>
        <p:spPr>
          <a:xfrm>
            <a:off x="2133600" y="2628900"/>
            <a:ext cx="4800600" cy="11429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latin typeface="+mn-lt"/>
                <a:cs typeface="Arial" pitchFamily="34" charset="0"/>
              </a:rPr>
              <a:t>Telling a Story</a:t>
            </a:r>
            <a:endParaRPr lang="en-US" sz="2400" i="1" dirty="0">
              <a:latin typeface="+mn-lt"/>
              <a:cs typeface="Arial" pitchFamily="34" charset="0"/>
            </a:endParaRPr>
          </a:p>
        </p:txBody>
      </p:sp>
      <p:pic>
        <p:nvPicPr>
          <p:cNvPr id="9" name="Picture 8" descr="Image result for future icon"/>
          <p:cNvPicPr>
            <a:picLocks noChangeAspect="1" noChangeArrowheads="1"/>
          </p:cNvPicPr>
          <p:nvPr/>
        </p:nvPicPr>
        <p:blipFill>
          <a:blip r:embed="rId3" cstate="print"/>
          <a:srcRect/>
          <a:stretch>
            <a:fillRect/>
          </a:stretch>
        </p:blipFill>
        <p:spPr bwMode="auto">
          <a:xfrm>
            <a:off x="1219200" y="2705100"/>
            <a:ext cx="1066800" cy="1066800"/>
          </a:xfrm>
          <a:prstGeom prst="rect">
            <a:avLst/>
          </a:prstGeom>
          <a:noFill/>
        </p:spPr>
      </p:pic>
      <p:pic>
        <p:nvPicPr>
          <p:cNvPr id="10" name="Picture 9" descr="Image result for book black vector"/>
          <p:cNvPicPr>
            <a:picLocks noChangeAspect="1" noChangeArrowheads="1"/>
          </p:cNvPicPr>
          <p:nvPr/>
        </p:nvPicPr>
        <p:blipFill>
          <a:blip r:embed="rId4" cstate="print"/>
          <a:srcRect/>
          <a:stretch>
            <a:fillRect/>
          </a:stretch>
        </p:blipFill>
        <p:spPr bwMode="auto">
          <a:xfrm>
            <a:off x="7010400" y="2857500"/>
            <a:ext cx="762000" cy="762000"/>
          </a:xfrm>
          <a:prstGeom prst="rect">
            <a:avLst/>
          </a:prstGeom>
          <a:noFill/>
        </p:spPr>
      </p:pic>
      <p:pic>
        <p:nvPicPr>
          <p:cNvPr id="11" name="Picture 10"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848600" y="2705100"/>
            <a:ext cx="1143000" cy="1143000"/>
          </a:xfrm>
          <a:prstGeom prst="rect">
            <a:avLst/>
          </a:prstGeom>
          <a:noFill/>
        </p:spPr>
      </p:pic>
      <p:sp>
        <p:nvSpPr>
          <p:cNvPr id="12" name="Rectangle 11"/>
          <p:cNvSpPr/>
          <p:nvPr/>
        </p:nvSpPr>
        <p:spPr>
          <a:xfrm>
            <a:off x="0" y="4000500"/>
            <a:ext cx="9144000" cy="4572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Facilitator Guide</a:t>
            </a:r>
          </a:p>
        </p:txBody>
      </p:sp>
    </p:spTree>
    <p:extLst>
      <p:ext uri="{BB962C8B-B14F-4D97-AF65-F5344CB8AC3E}">
        <p14:creationId xmlns:p14="http://schemas.microsoft.com/office/powerpoint/2010/main" val="3580887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22554665"/>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Ask participants</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to form small groups </a:t>
                      </a:r>
                      <a:r>
                        <a:rPr lang="en-US" sz="1400" baseline="0">
                          <a:effectLst/>
                          <a:latin typeface="Calibri" panose="020F0502020204030204" pitchFamily="34" charset="0"/>
                          <a:ea typeface="Times New Roman" panose="02020603050405020304" pitchFamily="18" charset="0"/>
                          <a:cs typeface="Times New Roman" panose="02020603050405020304" pitchFamily="18" charset="0"/>
                        </a:rPr>
                        <a:t>of three to four </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people</a:t>
                      </a:r>
                      <a:r>
                        <a:rPr lang="en-US" sz="1400" kern="1200" dirty="0">
                          <a:solidFill>
                            <a:schemeClr val="dk1"/>
                          </a:solidFill>
                          <a:effectLst/>
                          <a:latin typeface="+mn-lt"/>
                          <a:ea typeface="+mn-ea"/>
                          <a:cs typeface="+mn-cs"/>
                        </a:rPr>
                        <a:t>; the groups will work together later in the exercise.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[Note: They can self-form the groups, or you can count off to determine group membership.]</a:t>
                      </a:r>
                    </a:p>
                    <a:p>
                      <a:pPr marL="342900" marR="0" lvl="0" indent="-342900">
                        <a:lnSpc>
                          <a:spcPct val="100000"/>
                        </a:lnSpc>
                        <a:spcBef>
                          <a:spcPts val="0"/>
                        </a:spcBef>
                        <a:spcAft>
                          <a:spcPts val="0"/>
                        </a:spcAft>
                        <a:buFontTx/>
                        <a:buNone/>
                      </a:pPr>
                      <a:endParaRPr lang="en-US" sz="1400" i="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Continue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exercise description</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In</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a few minutes, I’m going to give each of you five images. Everyone in your small group will get a different set of images, so you will each have your own set to work with. The images reflect a variety of different situational factors, from military factors to social, political, cultural, economic, technological, and others. </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Once you have the images, I’d like you to spend some time thinking about how they could be connected: </a:t>
                      </a:r>
                    </a:p>
                    <a:p>
                      <a:pPr marL="342900" marR="0" lvl="0" indent="-3429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threads might weave through all of these images?</a:t>
                      </a:r>
                    </a:p>
                    <a:p>
                      <a:pPr marL="342900" marR="0" lvl="0" indent="-3429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How might they be inter-related?</a:t>
                      </a:r>
                    </a:p>
                    <a:p>
                      <a:pPr marL="342900" marR="0" lvl="0" indent="-3429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story or “big picture” might they represent?</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10</a:t>
            </a:fld>
            <a:endParaRPr lang="en-US"/>
          </a:p>
        </p:txBody>
      </p:sp>
      <p:pic>
        <p:nvPicPr>
          <p:cNvPr id="12" name="Picture 6" descr="C:\Users\361\AppData\Local\Microsoft\Windows\Temporary Internet Files\Content.IE5\IGMPWQCZ\Righthand.svg[1].png"/>
          <p:cNvPicPr>
            <a:picLocks noChangeAspect="1" noChangeArrowheads="1"/>
          </p:cNvPicPr>
          <p:nvPr/>
        </p:nvPicPr>
        <p:blipFill>
          <a:blip r:embed="rId2" cstate="print"/>
          <a:srcRect/>
          <a:stretch>
            <a:fillRect/>
          </a:stretch>
        </p:blipFill>
        <p:spPr bwMode="auto">
          <a:xfrm>
            <a:off x="2590800" y="1447800"/>
            <a:ext cx="381000" cy="381000"/>
          </a:xfrm>
          <a:prstGeom prst="rect">
            <a:avLst/>
          </a:prstGeom>
          <a:noFill/>
        </p:spPr>
      </p:pic>
      <p:sp>
        <p:nvSpPr>
          <p:cNvPr id="15" name="TextBox 14"/>
          <p:cNvSpPr txBox="1"/>
          <p:nvPr/>
        </p:nvSpPr>
        <p:spPr>
          <a:xfrm>
            <a:off x="1219199" y="1447800"/>
            <a:ext cx="1143001" cy="830997"/>
          </a:xfrm>
          <a:prstGeom prst="rect">
            <a:avLst/>
          </a:prstGeom>
          <a:noFill/>
        </p:spPr>
        <p:txBody>
          <a:bodyPr wrap="square" rtlCol="0">
            <a:spAutoFit/>
          </a:bodyPr>
          <a:lstStyle/>
          <a:p>
            <a:r>
              <a:rPr lang="en-US" sz="1600" b="1" dirty="0"/>
              <a:t>Exercise</a:t>
            </a:r>
          </a:p>
          <a:p>
            <a:r>
              <a:rPr lang="en-US" sz="1600" b="1" dirty="0"/>
              <a:t>Set Up </a:t>
            </a:r>
          </a:p>
          <a:p>
            <a:r>
              <a:rPr lang="en-US" sz="1400" b="1" dirty="0"/>
              <a:t>(contd.)</a:t>
            </a:r>
          </a:p>
        </p:txBody>
      </p:sp>
      <p:pic>
        <p:nvPicPr>
          <p:cNvPr id="17" name="Picture 6" descr="C:\Users\361\AppData\Local\Microsoft\Windows\Temporary Internet Files\Content.IE5\IGMPWQCZ\Righthand.svg[1].png"/>
          <p:cNvPicPr>
            <a:picLocks noChangeAspect="1" noChangeArrowheads="1"/>
          </p:cNvPicPr>
          <p:nvPr/>
        </p:nvPicPr>
        <p:blipFill>
          <a:blip r:embed="rId2" cstate="print"/>
          <a:srcRect/>
          <a:stretch>
            <a:fillRect/>
          </a:stretch>
        </p:blipFill>
        <p:spPr bwMode="auto">
          <a:xfrm>
            <a:off x="2590800" y="2743200"/>
            <a:ext cx="381000" cy="381000"/>
          </a:xfrm>
          <a:prstGeom prst="rect">
            <a:avLst/>
          </a:prstGeom>
          <a:noFill/>
        </p:spPr>
      </p:pic>
      <p:pic>
        <p:nvPicPr>
          <p:cNvPr id="18"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960127" y="2328446"/>
            <a:ext cx="317258" cy="317258"/>
          </a:xfrm>
          <a:prstGeom prst="rect">
            <a:avLst/>
          </a:prstGeom>
          <a:noFill/>
        </p:spPr>
      </p:pic>
      <p:sp>
        <p:nvSpPr>
          <p:cNvPr id="19" name="TextBox 18"/>
          <p:cNvSpPr txBox="1"/>
          <p:nvPr/>
        </p:nvSpPr>
        <p:spPr>
          <a:xfrm>
            <a:off x="1248537" y="2328446"/>
            <a:ext cx="1037463" cy="338554"/>
          </a:xfrm>
          <a:prstGeom prst="rect">
            <a:avLst/>
          </a:prstGeom>
          <a:noFill/>
        </p:spPr>
        <p:txBody>
          <a:bodyPr wrap="none" rtlCol="0">
            <a:spAutoFit/>
          </a:bodyPr>
          <a:lstStyle/>
          <a:p>
            <a:r>
              <a:rPr lang="en-US" sz="1600" b="1" dirty="0"/>
              <a:t>30-40 min</a:t>
            </a:r>
          </a:p>
        </p:txBody>
      </p:sp>
      <p:pic>
        <p:nvPicPr>
          <p:cNvPr id="20" name="Picture 19"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3505200"/>
            <a:ext cx="304800" cy="31721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24279126"/>
              </p:ext>
            </p:extLst>
          </p:nvPr>
        </p:nvGraphicFramePr>
        <p:xfrm>
          <a:off x="647700" y="381000"/>
          <a:ext cx="7810500" cy="5871216"/>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Your task is to create a plausible story that accounts for all the images. There is no right or wrong answer. The 5 images you happen to receive are randomly selected, so there’s not a “correct” story to discover. The point of the exercise is to practice your skills in figuring out the possible connections across factors that may seem unrelated.</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There are lots of ways you might interpret these images. For example, an image of a tornado might represent general weather conditions. Or you might think about it as a metaphor for chaos or confusion. Or it could represent a strong force moving through a situation. There are many different ways to think about what’s going on in each image.</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You can also arrange the images in whatever order makes</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sense to you, to help you think about them as a coherent whole.</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Think about what you see in the images but also what you don’t see. Sometimes, the most important information for understanding a situation is the information that’s missing. Be creative in thinking about where the gaps are and how to fill them in order to identify potential connections across the images.</a:t>
                      </a:r>
                    </a:p>
                    <a:p>
                      <a:pPr marL="342900" marR="0" lvl="0" indent="-342900" algn="l" defTabSz="914400" rtl="0" eaLnBrk="1" fontAlgn="auto" latinLnBrk="0" hangingPunct="1">
                        <a:lnSpc>
                          <a:spcPct val="100000"/>
                        </a:lnSpc>
                        <a:spcBef>
                          <a:spcPts val="0"/>
                        </a:spcBef>
                        <a:spcAft>
                          <a:spcPts val="0"/>
                        </a:spcAft>
                        <a:buClrTx/>
                        <a:buSzTx/>
                        <a:buFontTx/>
                        <a:buChar char="-"/>
                        <a:tabLst/>
                        <a:defRP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3776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11</a:t>
            </a:fld>
            <a:endParaRPr lang="en-US"/>
          </a:p>
        </p:txBody>
      </p:sp>
      <p:pic>
        <p:nvPicPr>
          <p:cNvPr id="12" name="Picture 11" descr="C:\Users\361\AppData\Local\Microsoft\Windows\Temporary Internet Files\Content.IE5\IGMPWQCZ\ibdjl95-Speech-Bubbles-1[1].png"/>
          <p:cNvPicPr>
            <a:picLocks noChangeAspect="1" noChangeArrowheads="1"/>
          </p:cNvPicPr>
          <p:nvPr/>
        </p:nvPicPr>
        <p:blipFill>
          <a:blip r:embed="rId2" cstate="print"/>
          <a:srcRect/>
          <a:stretch>
            <a:fillRect/>
          </a:stretch>
        </p:blipFill>
        <p:spPr bwMode="auto">
          <a:xfrm>
            <a:off x="2590800" y="1524000"/>
            <a:ext cx="304800" cy="317210"/>
          </a:xfrm>
          <a:prstGeom prst="rect">
            <a:avLst/>
          </a:prstGeom>
          <a:noFill/>
        </p:spPr>
      </p:pic>
      <p:sp>
        <p:nvSpPr>
          <p:cNvPr id="13" name="TextBox 12"/>
          <p:cNvSpPr txBox="1"/>
          <p:nvPr/>
        </p:nvSpPr>
        <p:spPr>
          <a:xfrm>
            <a:off x="1219199" y="1447800"/>
            <a:ext cx="1143001" cy="830997"/>
          </a:xfrm>
          <a:prstGeom prst="rect">
            <a:avLst/>
          </a:prstGeom>
          <a:noFill/>
        </p:spPr>
        <p:txBody>
          <a:bodyPr wrap="square" rtlCol="0">
            <a:spAutoFit/>
          </a:bodyPr>
          <a:lstStyle/>
          <a:p>
            <a:r>
              <a:rPr lang="en-US" sz="1600" b="1" dirty="0"/>
              <a:t>Exercise</a:t>
            </a:r>
          </a:p>
          <a:p>
            <a:r>
              <a:rPr lang="en-US" sz="1600" b="1" dirty="0"/>
              <a:t>Set Up </a:t>
            </a:r>
          </a:p>
          <a:p>
            <a:r>
              <a:rPr lang="en-US" sz="1400" b="1" dirty="0"/>
              <a:t>(contd.)</a:t>
            </a:r>
          </a:p>
        </p:txBody>
      </p:sp>
      <p:pic>
        <p:nvPicPr>
          <p:cNvPr id="1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960127" y="2328446"/>
            <a:ext cx="317258" cy="317258"/>
          </a:xfrm>
          <a:prstGeom prst="rect">
            <a:avLst/>
          </a:prstGeom>
          <a:noFill/>
        </p:spPr>
      </p:pic>
      <p:sp>
        <p:nvSpPr>
          <p:cNvPr id="16" name="TextBox 15"/>
          <p:cNvSpPr txBox="1"/>
          <p:nvPr/>
        </p:nvSpPr>
        <p:spPr>
          <a:xfrm>
            <a:off x="1248537" y="2328446"/>
            <a:ext cx="1037463" cy="338554"/>
          </a:xfrm>
          <a:prstGeom prst="rect">
            <a:avLst/>
          </a:prstGeom>
          <a:noFill/>
        </p:spPr>
        <p:txBody>
          <a:bodyPr wrap="none" rtlCol="0">
            <a:spAutoFit/>
          </a:bodyPr>
          <a:lstStyle/>
          <a:p>
            <a:r>
              <a:rPr lang="en-US" sz="1600" b="1" dirty="0"/>
              <a:t>30-40 min</a:t>
            </a:r>
          </a:p>
        </p:txBody>
      </p:sp>
    </p:spTree>
    <p:extLst>
      <p:ext uri="{BB962C8B-B14F-4D97-AF65-F5344CB8AC3E}">
        <p14:creationId xmlns:p14="http://schemas.microsoft.com/office/powerpoint/2010/main" val="2750220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1332215"/>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For example, perhaps one of your images is a boat in the distance. Perhaps part of the story you create is that there is a stowaway in the boat, even if you do not actually see a stowaway depicted in the image. Feel free to fill in the blanks as you create your story. </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None/>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[End of Step 1]</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12</a:t>
            </a:fld>
            <a:endParaRPr lang="en-US"/>
          </a:p>
        </p:txBody>
      </p:sp>
      <p:pic>
        <p:nvPicPr>
          <p:cNvPr id="12" name="Picture 11" descr="C:\Users\361\AppData\Local\Microsoft\Windows\Temporary Internet Files\Content.IE5\IGMPWQCZ\ibdjl95-Speech-Bubbles-1[1].png"/>
          <p:cNvPicPr>
            <a:picLocks noChangeAspect="1" noChangeArrowheads="1"/>
          </p:cNvPicPr>
          <p:nvPr/>
        </p:nvPicPr>
        <p:blipFill>
          <a:blip r:embed="rId2" cstate="print"/>
          <a:srcRect/>
          <a:stretch>
            <a:fillRect/>
          </a:stretch>
        </p:blipFill>
        <p:spPr bwMode="auto">
          <a:xfrm>
            <a:off x="2590800" y="1524000"/>
            <a:ext cx="304800" cy="317210"/>
          </a:xfrm>
          <a:prstGeom prst="rect">
            <a:avLst/>
          </a:prstGeom>
          <a:noFill/>
        </p:spPr>
      </p:pic>
      <p:sp>
        <p:nvSpPr>
          <p:cNvPr id="13" name="TextBox 12"/>
          <p:cNvSpPr txBox="1"/>
          <p:nvPr/>
        </p:nvSpPr>
        <p:spPr>
          <a:xfrm>
            <a:off x="1219199" y="1447800"/>
            <a:ext cx="1143001" cy="830997"/>
          </a:xfrm>
          <a:prstGeom prst="rect">
            <a:avLst/>
          </a:prstGeom>
          <a:noFill/>
        </p:spPr>
        <p:txBody>
          <a:bodyPr wrap="square" rtlCol="0">
            <a:spAutoFit/>
          </a:bodyPr>
          <a:lstStyle/>
          <a:p>
            <a:r>
              <a:rPr lang="en-US" sz="1600" b="1" dirty="0"/>
              <a:t>Exercise</a:t>
            </a:r>
          </a:p>
          <a:p>
            <a:r>
              <a:rPr lang="en-US" sz="1600" b="1" dirty="0"/>
              <a:t>Set Up </a:t>
            </a:r>
          </a:p>
          <a:p>
            <a:r>
              <a:rPr lang="en-US" sz="1400" b="1" dirty="0"/>
              <a:t>(contd.)</a:t>
            </a:r>
          </a:p>
        </p:txBody>
      </p:sp>
      <p:pic>
        <p:nvPicPr>
          <p:cNvPr id="1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960127" y="2328446"/>
            <a:ext cx="317258" cy="317258"/>
          </a:xfrm>
          <a:prstGeom prst="rect">
            <a:avLst/>
          </a:prstGeom>
          <a:noFill/>
        </p:spPr>
      </p:pic>
      <p:sp>
        <p:nvSpPr>
          <p:cNvPr id="16" name="TextBox 15"/>
          <p:cNvSpPr txBox="1"/>
          <p:nvPr/>
        </p:nvSpPr>
        <p:spPr>
          <a:xfrm>
            <a:off x="1248537" y="2328446"/>
            <a:ext cx="1037463" cy="338554"/>
          </a:xfrm>
          <a:prstGeom prst="rect">
            <a:avLst/>
          </a:prstGeom>
          <a:noFill/>
        </p:spPr>
        <p:txBody>
          <a:bodyPr wrap="none" rtlCol="0">
            <a:spAutoFit/>
          </a:bodyPr>
          <a:lstStyle/>
          <a:p>
            <a:r>
              <a:rPr lang="en-US" sz="1600" b="1" dirty="0"/>
              <a:t>30-40 min</a:t>
            </a:r>
          </a:p>
        </p:txBody>
      </p:sp>
    </p:spTree>
    <p:extLst>
      <p:ext uri="{BB962C8B-B14F-4D97-AF65-F5344CB8AC3E}">
        <p14:creationId xmlns:p14="http://schemas.microsoft.com/office/powerpoint/2010/main" val="2750220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81038609"/>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Provide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instructions for the next part of the exercise.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Once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you’ve examined the images, you will have 20-30 minutes to individually develop 1) a story of how the images fit together and 2) a rough sketch that shows the connections and represents the whole set.</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The sketch does not need to be good art or “PowerPoint ready.” The purpose is to help you develop your interpretation and communicate it to others. </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Please turn to the “Image Review Considerations” section of your Participant Guide. When I give you your set of images, I’d like you to flip your images over one at a time. Spend about a minute with each image, asking yourself the questions in Part 1 of the “Image Review Considerations” for each image. For example:</a:t>
                      </a:r>
                    </a:p>
                    <a:p>
                      <a:pPr marL="628650" marR="0" lvl="0" indent="-62865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does the image depict; what concepts might the image represent?</a:t>
                      </a:r>
                    </a:p>
                    <a:p>
                      <a:pPr marL="628650" marR="0" lvl="0" indent="-62865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Who are the key players, where are they located in the scene, what are they doing, and why?</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13</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914400" y="2133600"/>
            <a:ext cx="317258" cy="317258"/>
          </a:xfrm>
          <a:prstGeom prst="rect">
            <a:avLst/>
          </a:prstGeom>
          <a:noFill/>
        </p:spPr>
      </p:pic>
      <p:pic>
        <p:nvPicPr>
          <p:cNvPr id="1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1447800"/>
            <a:ext cx="381000" cy="381000"/>
          </a:xfrm>
          <a:prstGeom prst="rect">
            <a:avLst/>
          </a:prstGeom>
          <a:noFill/>
        </p:spPr>
      </p:pic>
      <p:pic>
        <p:nvPicPr>
          <p:cNvPr id="15" name="Picture 14"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2209800"/>
            <a:ext cx="304800" cy="317210"/>
          </a:xfrm>
          <a:prstGeom prst="rect">
            <a:avLst/>
          </a:prstGeom>
          <a:noFill/>
        </p:spPr>
      </p:pic>
      <p:sp>
        <p:nvSpPr>
          <p:cNvPr id="16" name="TextBox 15"/>
          <p:cNvSpPr txBox="1"/>
          <p:nvPr/>
        </p:nvSpPr>
        <p:spPr>
          <a:xfrm>
            <a:off x="1219200" y="1447800"/>
            <a:ext cx="1143001" cy="584775"/>
          </a:xfrm>
          <a:prstGeom prst="rect">
            <a:avLst/>
          </a:prstGeom>
          <a:noFill/>
        </p:spPr>
        <p:txBody>
          <a:bodyPr wrap="square" rtlCol="0">
            <a:spAutoFit/>
          </a:bodyPr>
          <a:lstStyle/>
          <a:p>
            <a:r>
              <a:rPr lang="en-US" sz="1600" b="1" dirty="0"/>
              <a:t>Developing the Story</a:t>
            </a:r>
          </a:p>
        </p:txBody>
      </p:sp>
      <p:sp>
        <p:nvSpPr>
          <p:cNvPr id="17" name="TextBox 16"/>
          <p:cNvSpPr txBox="1"/>
          <p:nvPr/>
        </p:nvSpPr>
        <p:spPr>
          <a:xfrm>
            <a:off x="1202810" y="2133600"/>
            <a:ext cx="1037463" cy="338554"/>
          </a:xfrm>
          <a:prstGeom prst="rect">
            <a:avLst/>
          </a:prstGeom>
          <a:noFill/>
        </p:spPr>
        <p:txBody>
          <a:bodyPr wrap="none" rtlCol="0">
            <a:spAutoFit/>
          </a:bodyPr>
          <a:lstStyle/>
          <a:p>
            <a:r>
              <a:rPr lang="en-US" sz="1600" b="1" dirty="0"/>
              <a:t>30-35 min</a:t>
            </a:r>
          </a:p>
        </p:txBody>
      </p:sp>
    </p:spTree>
    <p:extLst>
      <p:ext uri="{BB962C8B-B14F-4D97-AF65-F5344CB8AC3E}">
        <p14:creationId xmlns:p14="http://schemas.microsoft.com/office/powerpoint/2010/main" val="2750220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21505796"/>
              </p:ext>
            </p:extLst>
          </p:nvPr>
        </p:nvGraphicFramePr>
        <p:xfrm>
          <a:off x="647700" y="381000"/>
          <a:ext cx="7810500" cy="5913888"/>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8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cs typeface="Times New Roman" panose="02020603050405020304" pitchFamily="18"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[Examples</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contd.]</a:t>
                      </a:r>
                    </a:p>
                    <a:p>
                      <a:pPr marL="628650" marR="0" lvl="0" indent="-62865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Does the image suggest a particular location, time of day, or season? Think about what that information might mean in terms of understanding what’s going on.</a:t>
                      </a:r>
                    </a:p>
                    <a:p>
                      <a:pPr marL="628650" marR="0" lvl="0" indent="-62865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might be going on outside of the frame of the image, and what might that mean for what’s going on inside the image?</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The point of looking at each image individually for a couple of minutes is to give yourself an opportunity to appreciate all the layers of information the picture contains. Also, think about not only what you see in the image; think also about what you don’t see. </a:t>
                      </a:r>
                    </a:p>
                    <a:p>
                      <a:pPr marL="342900" marR="0" lvl="0" indent="-342900">
                        <a:lnSpc>
                          <a:spcPct val="100000"/>
                        </a:lnSpc>
                        <a:spcBef>
                          <a:spcPts val="0"/>
                        </a:spcBef>
                        <a:spcAft>
                          <a:spcPts val="0"/>
                        </a:spcAft>
                        <a:buFontTx/>
                        <a:buChar char="-"/>
                      </a:pPr>
                      <a:endParaRPr lang="en-US" sz="8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Distribute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images.</a:t>
                      </a:r>
                    </a:p>
                    <a:p>
                      <a:pPr marL="342900" marR="0" lvl="0" indent="-342900">
                        <a:lnSpc>
                          <a:spcPct val="100000"/>
                        </a:lnSpc>
                        <a:spcBef>
                          <a:spcPts val="0"/>
                        </a:spcBef>
                        <a:spcAft>
                          <a:spcPts val="0"/>
                        </a:spcAft>
                        <a:buFontTx/>
                        <a:buChar char="-"/>
                      </a:pP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[Note: Provide each participant with a set of 5 images. Pass the images out randomly, without attention to image content, akin to dealing a hand of cards from a card deck. Pass the images out so they are turned upside down and the participants can’t see them yet. Do not duplicate images within each small group. However, the same set of images can be used across small groups. One way to manage this is to make 1 copy/group of the 100 images provided in the exercise materials. Images distributed within each small group come out of that set of 100.]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834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14</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914400" y="2362200"/>
            <a:ext cx="317258" cy="317258"/>
          </a:xfrm>
          <a:prstGeom prst="rect">
            <a:avLst/>
          </a:prstGeom>
          <a:noFill/>
        </p:spPr>
      </p:pic>
      <p:pic>
        <p:nvPicPr>
          <p:cNvPr id="13" name="Picture 12"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1447800"/>
            <a:ext cx="304800" cy="317210"/>
          </a:xfrm>
          <a:prstGeom prst="rect">
            <a:avLst/>
          </a:prstGeom>
          <a:noFill/>
        </p:spPr>
      </p:pic>
      <p:sp>
        <p:nvSpPr>
          <p:cNvPr id="15" name="TextBox 14"/>
          <p:cNvSpPr txBox="1"/>
          <p:nvPr/>
        </p:nvSpPr>
        <p:spPr>
          <a:xfrm>
            <a:off x="1219200" y="1447800"/>
            <a:ext cx="1143001" cy="830997"/>
          </a:xfrm>
          <a:prstGeom prst="rect">
            <a:avLst/>
          </a:prstGeom>
          <a:noFill/>
        </p:spPr>
        <p:txBody>
          <a:bodyPr wrap="square" rtlCol="0">
            <a:spAutoFit/>
          </a:bodyPr>
          <a:lstStyle/>
          <a:p>
            <a:r>
              <a:rPr lang="en-US" sz="1600" b="1" dirty="0"/>
              <a:t>Developing the Story </a:t>
            </a:r>
            <a:r>
              <a:rPr lang="en-US" sz="1400" b="1" dirty="0"/>
              <a:t>(contd.)</a:t>
            </a:r>
            <a:endParaRPr lang="en-US" sz="1600" b="1" dirty="0"/>
          </a:p>
        </p:txBody>
      </p:sp>
      <p:sp>
        <p:nvSpPr>
          <p:cNvPr id="16" name="TextBox 15"/>
          <p:cNvSpPr txBox="1"/>
          <p:nvPr/>
        </p:nvSpPr>
        <p:spPr>
          <a:xfrm>
            <a:off x="1202810" y="2362200"/>
            <a:ext cx="1037463" cy="338554"/>
          </a:xfrm>
          <a:prstGeom prst="rect">
            <a:avLst/>
          </a:prstGeom>
          <a:noFill/>
        </p:spPr>
        <p:txBody>
          <a:bodyPr wrap="none" rtlCol="0">
            <a:spAutoFit/>
          </a:bodyPr>
          <a:lstStyle/>
          <a:p>
            <a:r>
              <a:rPr lang="en-US" sz="1600" b="1" dirty="0"/>
              <a:t>30-35 min</a:t>
            </a:r>
          </a:p>
        </p:txBody>
      </p:sp>
      <p:pic>
        <p:nvPicPr>
          <p:cNvPr id="17"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590800" y="3962400"/>
            <a:ext cx="381000" cy="38100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69912848"/>
              </p:ext>
            </p:extLst>
          </p:nvPr>
        </p:nvGraphicFramePr>
        <p:xfrm>
          <a:off x="647700" y="381000"/>
          <a:ext cx="7810500" cy="5935224"/>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Here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are your images, and again, everyone in your small group has a different set of images to work with.</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Ask participants to work independently to develop a story and a rough sketch.</a:t>
                      </a:r>
                    </a:p>
                    <a:p>
                      <a:pPr marL="342900" marR="0" lvl="0" indent="-342900">
                        <a:lnSpc>
                          <a:spcPct val="110000"/>
                        </a:lnSpc>
                        <a:spcBef>
                          <a:spcPts val="0"/>
                        </a:spcBef>
                        <a:spcAft>
                          <a:spcPts val="0"/>
                        </a:spcAft>
                        <a:buFontTx/>
                        <a:buChar char="-"/>
                      </a:pP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You can start now; flip over 1 image at a time and spend</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about 1 minute looking and thinking about that individual image, using questions on page 3 of your Participant Guide to prompt your thinking. </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[Give participants approximately 5 minutes to review the images]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Now that you’ve had a chance to look at each image, you are going to work independently to develop a story and rough sketch that ties them together. As you do this, use the questions in the  “Image Review Considerations: Part 2” section of your Participant Guide to prompt your thinking. For example:</a:t>
                      </a:r>
                    </a:p>
                    <a:p>
                      <a:pPr marL="685800" marR="0" lvl="0" indent="-6858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When you look across the full set of images, what questions occur to you?</a:t>
                      </a: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15</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914400" y="2362200"/>
            <a:ext cx="317258" cy="317258"/>
          </a:xfrm>
          <a:prstGeom prst="rect">
            <a:avLst/>
          </a:prstGeom>
          <a:noFill/>
        </p:spPr>
      </p:pic>
      <p:pic>
        <p:nvPicPr>
          <p:cNvPr id="13" name="Picture 12"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1524000"/>
            <a:ext cx="304800" cy="317210"/>
          </a:xfrm>
          <a:prstGeom prst="rect">
            <a:avLst/>
          </a:prstGeom>
          <a:noFill/>
        </p:spPr>
      </p:pic>
      <p:sp>
        <p:nvSpPr>
          <p:cNvPr id="15" name="TextBox 14"/>
          <p:cNvSpPr txBox="1"/>
          <p:nvPr/>
        </p:nvSpPr>
        <p:spPr>
          <a:xfrm>
            <a:off x="1219200" y="1447800"/>
            <a:ext cx="1143001" cy="830997"/>
          </a:xfrm>
          <a:prstGeom prst="rect">
            <a:avLst/>
          </a:prstGeom>
          <a:noFill/>
        </p:spPr>
        <p:txBody>
          <a:bodyPr wrap="square" rtlCol="0">
            <a:spAutoFit/>
          </a:bodyPr>
          <a:lstStyle/>
          <a:p>
            <a:r>
              <a:rPr lang="en-US" sz="1600" b="1" dirty="0"/>
              <a:t>Developing the Story </a:t>
            </a:r>
            <a:r>
              <a:rPr lang="en-US" sz="1400" b="1" dirty="0"/>
              <a:t>(contd.)</a:t>
            </a:r>
            <a:endParaRPr lang="en-US" sz="1600" b="1" dirty="0"/>
          </a:p>
        </p:txBody>
      </p:sp>
      <p:sp>
        <p:nvSpPr>
          <p:cNvPr id="16" name="TextBox 15"/>
          <p:cNvSpPr txBox="1"/>
          <p:nvPr/>
        </p:nvSpPr>
        <p:spPr>
          <a:xfrm>
            <a:off x="1202810" y="2362200"/>
            <a:ext cx="1037463" cy="338554"/>
          </a:xfrm>
          <a:prstGeom prst="rect">
            <a:avLst/>
          </a:prstGeom>
          <a:noFill/>
        </p:spPr>
        <p:txBody>
          <a:bodyPr wrap="none" rtlCol="0">
            <a:spAutoFit/>
          </a:bodyPr>
          <a:lstStyle/>
          <a:p>
            <a:r>
              <a:rPr lang="en-US" sz="1600" b="1" dirty="0"/>
              <a:t>30-35 min</a:t>
            </a:r>
          </a:p>
        </p:txBody>
      </p:sp>
      <p:pic>
        <p:nvPicPr>
          <p:cNvPr id="17"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590800" y="2362200"/>
            <a:ext cx="381000" cy="381000"/>
          </a:xfrm>
          <a:prstGeom prst="rect">
            <a:avLst/>
          </a:prstGeom>
          <a:noFill/>
        </p:spPr>
      </p:pic>
      <p:pic>
        <p:nvPicPr>
          <p:cNvPr id="18" name="Picture 1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3340390"/>
            <a:ext cx="304800" cy="31721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3770037"/>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None/>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[Example questions contd.]:</a:t>
                      </a:r>
                    </a:p>
                    <a:p>
                      <a:pPr marL="685800" marR="0" lvl="0" indent="-6858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Think about how the images might be connected to each other. How are the concepts or relationships you identified in the individual images connected?</a:t>
                      </a:r>
                    </a:p>
                    <a:p>
                      <a:pPr marL="685800" marR="0" lvl="0" indent="-6858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Think about connections among the images – the connections that are explicit and obvious and those that are implicit, indirect, or subtle.</a:t>
                      </a:r>
                    </a:p>
                    <a:p>
                      <a:pPr marL="685800" marR="0" lvl="0" indent="-6858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story do the images tell? What narrative takes account of all of the images?</a:t>
                      </a:r>
                    </a:p>
                    <a:p>
                      <a:pPr marL="342900" marR="0" lvl="0" indent="-3429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As you develop your story and rough sketch, remember that there is no right or wrong answer in this exercise. The point is to identify possible connections among these images and create a plausible story that ties the images together into a whole. </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None/>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[End of Step 2]</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16</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914400" y="2362200"/>
            <a:ext cx="317258" cy="317258"/>
          </a:xfrm>
          <a:prstGeom prst="rect">
            <a:avLst/>
          </a:prstGeom>
          <a:noFill/>
        </p:spPr>
      </p:pic>
      <p:pic>
        <p:nvPicPr>
          <p:cNvPr id="13" name="Picture 12"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1524000"/>
            <a:ext cx="304800" cy="317210"/>
          </a:xfrm>
          <a:prstGeom prst="rect">
            <a:avLst/>
          </a:prstGeom>
          <a:noFill/>
        </p:spPr>
      </p:pic>
      <p:sp>
        <p:nvSpPr>
          <p:cNvPr id="15" name="TextBox 14"/>
          <p:cNvSpPr txBox="1"/>
          <p:nvPr/>
        </p:nvSpPr>
        <p:spPr>
          <a:xfrm>
            <a:off x="1219200" y="1447800"/>
            <a:ext cx="1143001" cy="830997"/>
          </a:xfrm>
          <a:prstGeom prst="rect">
            <a:avLst/>
          </a:prstGeom>
          <a:noFill/>
        </p:spPr>
        <p:txBody>
          <a:bodyPr wrap="square" rtlCol="0">
            <a:spAutoFit/>
          </a:bodyPr>
          <a:lstStyle/>
          <a:p>
            <a:r>
              <a:rPr lang="en-US" sz="1600" b="1" dirty="0"/>
              <a:t>Developing the Story </a:t>
            </a:r>
            <a:r>
              <a:rPr lang="en-US" sz="1400" b="1" dirty="0"/>
              <a:t>(contd.)</a:t>
            </a:r>
            <a:endParaRPr lang="en-US" sz="1600" b="1" dirty="0"/>
          </a:p>
        </p:txBody>
      </p:sp>
      <p:sp>
        <p:nvSpPr>
          <p:cNvPr id="16" name="TextBox 15"/>
          <p:cNvSpPr txBox="1"/>
          <p:nvPr/>
        </p:nvSpPr>
        <p:spPr>
          <a:xfrm>
            <a:off x="1202810" y="2362200"/>
            <a:ext cx="1037463" cy="338554"/>
          </a:xfrm>
          <a:prstGeom prst="rect">
            <a:avLst/>
          </a:prstGeom>
          <a:noFill/>
        </p:spPr>
        <p:txBody>
          <a:bodyPr wrap="none" rtlCol="0">
            <a:spAutoFit/>
          </a:bodyPr>
          <a:lstStyle/>
          <a:p>
            <a:r>
              <a:rPr lang="en-US" sz="1600" b="1" dirty="0"/>
              <a:t>30-35 min</a:t>
            </a:r>
          </a:p>
        </p:txBody>
      </p:sp>
    </p:spTree>
    <p:extLst>
      <p:ext uri="{BB962C8B-B14F-4D97-AF65-F5344CB8AC3E}">
        <p14:creationId xmlns:p14="http://schemas.microsoft.com/office/powerpoint/2010/main" val="2750220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3770037"/>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Ask participants to reconvene in their small</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groups.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Ask each participant to briefly present their images, story, and sketch</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to their group.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Now,</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each of you is going to present your story and sketch to the rest of the group. Your presentation should be five minutes or less.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As others present, I encourage you to ask questions or provide comments that build on their story or sketch. Maybe you see a relationship the presenter hasn’t mentioned; or maybe you have a clarifying question (e.g., “How is your sketch related to your description? I’m not getting the connections there.”). Your questions should focus on helping the presenter clarify and expand on their story.</a:t>
                      </a:r>
                    </a:p>
                    <a:p>
                      <a:pPr marL="342900" marR="0" lvl="0" indent="-342900" algn="l" defTabSz="914400" rtl="0" eaLnBrk="1" fontAlgn="auto" latinLnBrk="0" hangingPunct="1">
                        <a:lnSpc>
                          <a:spcPct val="100000"/>
                        </a:lnSpc>
                        <a:spcBef>
                          <a:spcPts val="0"/>
                        </a:spcBef>
                        <a:spcAft>
                          <a:spcPts val="0"/>
                        </a:spcAft>
                        <a:buClrTx/>
                        <a:buSzTx/>
                        <a:buFontTx/>
                        <a:buNone/>
                        <a:tabLst/>
                        <a:defRPr/>
                      </a:pPr>
                      <a:endParaRPr lang="en-US" sz="1400" b="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[End of Step 3]</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17</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883927" y="2438400"/>
            <a:ext cx="317258" cy="317258"/>
          </a:xfrm>
          <a:prstGeom prst="rect">
            <a:avLst/>
          </a:prstGeom>
          <a:noFill/>
        </p:spPr>
      </p:pic>
      <p:pic>
        <p:nvPicPr>
          <p:cNvPr id="1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1447800"/>
            <a:ext cx="381000" cy="381000"/>
          </a:xfrm>
          <a:prstGeom prst="rect">
            <a:avLst/>
          </a:prstGeom>
          <a:noFill/>
        </p:spPr>
      </p:pic>
      <p:sp>
        <p:nvSpPr>
          <p:cNvPr id="15" name="TextBox 14"/>
          <p:cNvSpPr txBox="1"/>
          <p:nvPr/>
        </p:nvSpPr>
        <p:spPr>
          <a:xfrm>
            <a:off x="1219200" y="1447800"/>
            <a:ext cx="1219200" cy="830997"/>
          </a:xfrm>
          <a:prstGeom prst="rect">
            <a:avLst/>
          </a:prstGeom>
          <a:noFill/>
        </p:spPr>
        <p:txBody>
          <a:bodyPr wrap="square" rtlCol="0">
            <a:spAutoFit/>
          </a:bodyPr>
          <a:lstStyle/>
          <a:p>
            <a:r>
              <a:rPr lang="en-US" sz="1600" b="1" dirty="0"/>
              <a:t>Participants Present Story</a:t>
            </a:r>
          </a:p>
        </p:txBody>
      </p:sp>
      <p:sp>
        <p:nvSpPr>
          <p:cNvPr id="16" name="TextBox 15"/>
          <p:cNvSpPr txBox="1"/>
          <p:nvPr/>
        </p:nvSpPr>
        <p:spPr>
          <a:xfrm>
            <a:off x="1172337" y="2438400"/>
            <a:ext cx="1037463" cy="338554"/>
          </a:xfrm>
          <a:prstGeom prst="rect">
            <a:avLst/>
          </a:prstGeom>
          <a:noFill/>
        </p:spPr>
        <p:txBody>
          <a:bodyPr wrap="none" rtlCol="0">
            <a:spAutoFit/>
          </a:bodyPr>
          <a:lstStyle/>
          <a:p>
            <a:r>
              <a:rPr lang="en-US" sz="1600" b="1" dirty="0"/>
              <a:t>25-30 min</a:t>
            </a:r>
          </a:p>
        </p:txBody>
      </p:sp>
      <p:pic>
        <p:nvPicPr>
          <p:cNvPr id="17"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2133600"/>
            <a:ext cx="381000" cy="381000"/>
          </a:xfrm>
          <a:prstGeom prst="rect">
            <a:avLst/>
          </a:prstGeom>
          <a:noFill/>
        </p:spPr>
      </p:pic>
      <p:pic>
        <p:nvPicPr>
          <p:cNvPr id="18" name="Picture 1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3124200"/>
            <a:ext cx="304800" cy="31721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64807669"/>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Ask participants to flip to </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“Mid-Exercise Reflection” in their Participant Guide.</a:t>
                      </a:r>
                    </a:p>
                    <a:p>
                      <a:pPr marL="342900" marR="0" lvl="0" indent="-342900">
                        <a:lnSpc>
                          <a:spcPct val="100000"/>
                        </a:lnSpc>
                        <a:spcBef>
                          <a:spcPts val="0"/>
                        </a:spcBef>
                        <a:spcAft>
                          <a:spcPts val="0"/>
                        </a:spcAft>
                        <a:buFontTx/>
                        <a:buChar char="-"/>
                      </a:pP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View videos: “How an expert ties images together” and “How an expert adapts his understanding when presented with new images.” Access through </a:t>
                      </a:r>
                      <a:r>
                        <a:rPr lang="en-US" sz="1400" dirty="0"/>
                        <a:t>the </a:t>
                      </a:r>
                      <a:r>
                        <a:rPr lang="en-US" sz="1400" i="1" dirty="0"/>
                        <a:t>Managing Complex Problems Resource: </a:t>
                      </a:r>
                      <a:r>
                        <a:rPr lang="en-US" sz="1400" dirty="0"/>
                        <a:t>Expert Perspective Videos page, filter by Telling a Story.</a:t>
                      </a: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Please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read through the questions on this page and jot down your responses. We’re going to take about 10 minutes for you to work individually.</a:t>
                      </a:r>
                    </a:p>
                    <a:p>
                      <a:pPr marL="342900" marR="0" lvl="0" indent="-342900">
                        <a:lnSpc>
                          <a:spcPct val="100000"/>
                        </a:lnSpc>
                        <a:spcBef>
                          <a:spcPts val="0"/>
                        </a:spcBef>
                        <a:spcAft>
                          <a:spcPts val="0"/>
                        </a:spcAft>
                        <a:buFontTx/>
                        <a:buChar char="-"/>
                      </a:pPr>
                      <a:r>
                        <a:rPr lang="en-US" sz="1400" i="0" baseline="0" dirty="0">
                          <a:effectLst/>
                          <a:latin typeface="Calibri" panose="020F0502020204030204" pitchFamily="34" charset="0"/>
                          <a:ea typeface="Times New Roman" panose="02020603050405020304" pitchFamily="18" charset="0"/>
                          <a:cs typeface="Times New Roman" panose="02020603050405020304" pitchFamily="18" charset="0"/>
                        </a:rPr>
                        <a:t>[Allow participants 10 minutes for work]</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Now I’d like you to discuss your responses and thoughts with your small group. </a:t>
                      </a:r>
                    </a:p>
                    <a:p>
                      <a:pPr marL="342900" marR="0" lvl="0" indent="-342900">
                        <a:lnSpc>
                          <a:spcPct val="100000"/>
                        </a:lnSpc>
                        <a:spcBef>
                          <a:spcPts val="0"/>
                        </a:spcBef>
                        <a:spcAft>
                          <a:spcPts val="0"/>
                        </a:spcAft>
                        <a:buFontTx/>
                        <a:buNone/>
                      </a:pPr>
                      <a:endParaRPr lang="en-US" sz="1400" b="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[End of Step 4]</a:t>
                      </a:r>
                    </a:p>
                    <a:p>
                      <a:pPr marL="342900" marR="0" lvl="0" indent="-342900">
                        <a:lnSpc>
                          <a:spcPct val="100000"/>
                        </a:lnSpc>
                        <a:spcBef>
                          <a:spcPts val="0"/>
                        </a:spcBef>
                        <a:spcAft>
                          <a:spcPts val="0"/>
                        </a:spcAft>
                        <a:buFontTx/>
                        <a:buChar char="-"/>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None/>
                      </a:pPr>
                      <a:r>
                        <a:rPr lang="en-US" sz="1400" b="1" dirty="0">
                          <a:effectLst/>
                          <a:latin typeface="+mn-lt"/>
                          <a:ea typeface="Times New Roman" panose="02020603050405020304" pitchFamily="18" charset="0"/>
                          <a:cs typeface="Times New Roman" panose="02020603050405020304" pitchFamily="18" charset="0"/>
                        </a:rPr>
                        <a:t>- BREAK -</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18</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078633" y="2438400"/>
            <a:ext cx="317258" cy="317258"/>
          </a:xfrm>
          <a:prstGeom prst="rect">
            <a:avLst/>
          </a:prstGeom>
          <a:noFill/>
        </p:spPr>
      </p:pic>
      <p:pic>
        <p:nvPicPr>
          <p:cNvPr id="1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1447800"/>
            <a:ext cx="381000" cy="381000"/>
          </a:xfrm>
          <a:prstGeom prst="rect">
            <a:avLst/>
          </a:prstGeom>
          <a:noFill/>
        </p:spPr>
      </p:pic>
      <p:sp>
        <p:nvSpPr>
          <p:cNvPr id="15" name="TextBox 14"/>
          <p:cNvSpPr txBox="1"/>
          <p:nvPr/>
        </p:nvSpPr>
        <p:spPr>
          <a:xfrm>
            <a:off x="1219200" y="1447800"/>
            <a:ext cx="1219200" cy="830997"/>
          </a:xfrm>
          <a:prstGeom prst="rect">
            <a:avLst/>
          </a:prstGeom>
          <a:noFill/>
        </p:spPr>
        <p:txBody>
          <a:bodyPr wrap="square" rtlCol="0">
            <a:spAutoFit/>
          </a:bodyPr>
          <a:lstStyle/>
          <a:p>
            <a:r>
              <a:rPr lang="en-US" sz="1600" b="1" dirty="0"/>
              <a:t>Mid-Exercise Reflection</a:t>
            </a:r>
          </a:p>
        </p:txBody>
      </p:sp>
      <p:sp>
        <p:nvSpPr>
          <p:cNvPr id="16" name="TextBox 15"/>
          <p:cNvSpPr txBox="1"/>
          <p:nvPr/>
        </p:nvSpPr>
        <p:spPr>
          <a:xfrm>
            <a:off x="1367043" y="2438400"/>
            <a:ext cx="766557" cy="338554"/>
          </a:xfrm>
          <a:prstGeom prst="rect">
            <a:avLst/>
          </a:prstGeom>
          <a:noFill/>
        </p:spPr>
        <p:txBody>
          <a:bodyPr wrap="none" rtlCol="0">
            <a:spAutoFit/>
          </a:bodyPr>
          <a:lstStyle/>
          <a:p>
            <a:r>
              <a:rPr lang="en-US" sz="1600" b="1" dirty="0"/>
              <a:t>25 min</a:t>
            </a:r>
          </a:p>
        </p:txBody>
      </p:sp>
      <p:pic>
        <p:nvPicPr>
          <p:cNvPr id="17" name="Picture 16"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2438400"/>
            <a:ext cx="304800" cy="31721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3770037"/>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Describe the next segments of</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the exercise.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In operational environments, we are constantly faced</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with incoming data that we need to somehow incorporate into our current understanding. Next, we’re going to practice how to re-examine and adjust that understanding when information changes.</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I’d like you to turn your images face down and shuffle them. Choose any</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two images and pass them to the person on your left. When you’re done, everyone in the group should have a new set of images.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I’d like you to consider: How do these two new images change your story?</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How might this new set of images be tied together into a coherent story? What you come up with might be a modification of your previous story, or it might be a new story altogether.</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Once again, create a story that describes the connections among the images.</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19</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078633" y="2362200"/>
            <a:ext cx="317258" cy="317258"/>
          </a:xfrm>
          <a:prstGeom prst="rect">
            <a:avLst/>
          </a:prstGeom>
          <a:noFill/>
        </p:spPr>
      </p:pic>
      <p:pic>
        <p:nvPicPr>
          <p:cNvPr id="1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1447800"/>
            <a:ext cx="381000" cy="381000"/>
          </a:xfrm>
          <a:prstGeom prst="rect">
            <a:avLst/>
          </a:prstGeom>
          <a:noFill/>
        </p:spPr>
      </p:pic>
      <p:sp>
        <p:nvSpPr>
          <p:cNvPr id="15" name="TextBox 14"/>
          <p:cNvSpPr txBox="1"/>
          <p:nvPr/>
        </p:nvSpPr>
        <p:spPr>
          <a:xfrm>
            <a:off x="1219200" y="1447800"/>
            <a:ext cx="1219200" cy="830997"/>
          </a:xfrm>
          <a:prstGeom prst="rect">
            <a:avLst/>
          </a:prstGeom>
          <a:noFill/>
        </p:spPr>
        <p:txBody>
          <a:bodyPr wrap="square" rtlCol="0">
            <a:spAutoFit/>
          </a:bodyPr>
          <a:lstStyle/>
          <a:p>
            <a:r>
              <a:rPr lang="en-US" sz="1600" b="1" dirty="0"/>
              <a:t>Participants Change the Story</a:t>
            </a:r>
          </a:p>
        </p:txBody>
      </p:sp>
      <p:sp>
        <p:nvSpPr>
          <p:cNvPr id="16" name="TextBox 15"/>
          <p:cNvSpPr txBox="1"/>
          <p:nvPr/>
        </p:nvSpPr>
        <p:spPr>
          <a:xfrm>
            <a:off x="1367043" y="2362200"/>
            <a:ext cx="766557" cy="338554"/>
          </a:xfrm>
          <a:prstGeom prst="rect">
            <a:avLst/>
          </a:prstGeom>
          <a:noFill/>
        </p:spPr>
        <p:txBody>
          <a:bodyPr wrap="none" rtlCol="0">
            <a:spAutoFit/>
          </a:bodyPr>
          <a:lstStyle/>
          <a:p>
            <a:r>
              <a:rPr lang="en-US" sz="1600" b="1" dirty="0"/>
              <a:t>45 min</a:t>
            </a:r>
          </a:p>
        </p:txBody>
      </p:sp>
      <p:pic>
        <p:nvPicPr>
          <p:cNvPr id="17" name="Picture 16"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2209800"/>
            <a:ext cx="304800" cy="317210"/>
          </a:xfrm>
          <a:prstGeom prst="rect">
            <a:avLst/>
          </a:prstGeom>
          <a:noFill/>
        </p:spPr>
      </p:pic>
      <p:pic>
        <p:nvPicPr>
          <p:cNvPr id="18" name="Picture 1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3492790"/>
            <a:ext cx="304800" cy="31721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57912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1143000" y="304801"/>
            <a:ext cx="6800850" cy="1142999"/>
          </a:xfrm>
        </p:spPr>
        <p:txBody>
          <a:bodyPr>
            <a:normAutofit fontScale="90000"/>
          </a:bodyPr>
          <a:lstStyle/>
          <a:p>
            <a:pPr algn="r"/>
            <a:r>
              <a:rPr lang="en-US" sz="2500" b="1" dirty="0">
                <a:latin typeface="Arial" pitchFamily="34" charset="0"/>
                <a:cs typeface="Arial" pitchFamily="34" charset="0"/>
              </a:rPr>
              <a:t>Telling a Story – An Exercise</a:t>
            </a:r>
            <a:br>
              <a:rPr lang="en-US" sz="2500" b="1" dirty="0">
                <a:latin typeface="Arial" pitchFamily="34" charset="0"/>
                <a:cs typeface="Arial" pitchFamily="34" charset="0"/>
              </a:rPr>
            </a:br>
            <a:r>
              <a:rPr lang="en-US" sz="2500" b="1" dirty="0">
                <a:latin typeface="Arial" pitchFamily="34" charset="0"/>
                <a:cs typeface="Arial" pitchFamily="34" charset="0"/>
              </a:rPr>
              <a:t>in Connecting the Dots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240322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Purpose of Exercise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book black vector"/>
          <p:cNvPicPr>
            <a:picLocks noChangeAspect="1" noChangeArrowheads="1"/>
          </p:cNvPicPr>
          <p:nvPr/>
        </p:nvPicPr>
        <p:blipFill>
          <a:blip r:embed="rId3" cstate="print"/>
          <a:srcRect/>
          <a:stretch>
            <a:fillRect/>
          </a:stretch>
        </p:blipFill>
        <p:spPr bwMode="auto">
          <a:xfrm>
            <a:off x="228600" y="457200"/>
            <a:ext cx="762000" cy="7620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2</a:t>
            </a:fld>
            <a:endParaRPr lang="en-US"/>
          </a:p>
        </p:txBody>
      </p:sp>
      <p:sp>
        <p:nvSpPr>
          <p:cNvPr id="23" name="TextBox 66"/>
          <p:cNvSpPr txBox="1"/>
          <p:nvPr/>
        </p:nvSpPr>
        <p:spPr>
          <a:xfrm>
            <a:off x="800100" y="2438400"/>
            <a:ext cx="7543800"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provides practice in identifying connections across seemingly unrelated pieces of information and integrating them into a coherent whole.</a:t>
            </a:r>
          </a:p>
        </p:txBody>
      </p:sp>
      <p:cxnSp>
        <p:nvCxnSpPr>
          <p:cNvPr id="18" name="Straight Connector 17"/>
          <p:cNvCxnSpPr/>
          <p:nvPr/>
        </p:nvCxnSpPr>
        <p:spPr>
          <a:xfrm>
            <a:off x="0" y="3581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4724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065807" y="3396734"/>
            <a:ext cx="2399055"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Estimated Run Time</a:t>
            </a:r>
            <a:endParaRPr lang="en-US" b="1" dirty="0">
              <a:solidFill>
                <a:schemeClr val="accent3">
                  <a:lumMod val="50000"/>
                </a:schemeClr>
              </a:solidFill>
            </a:endParaRPr>
          </a:p>
        </p:txBody>
      </p:sp>
      <p:sp>
        <p:nvSpPr>
          <p:cNvPr id="21" name="Rectangle 20"/>
          <p:cNvSpPr/>
          <p:nvPr/>
        </p:nvSpPr>
        <p:spPr>
          <a:xfrm>
            <a:off x="1055814" y="4539734"/>
            <a:ext cx="253146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Summary of Exercise</a:t>
            </a:r>
            <a:endParaRPr lang="en-US" b="1" dirty="0">
              <a:solidFill>
                <a:schemeClr val="accent3">
                  <a:lumMod val="50000"/>
                </a:schemeClr>
              </a:solidFill>
            </a:endParaRPr>
          </a:p>
        </p:txBody>
      </p:sp>
      <p:sp>
        <p:nvSpPr>
          <p:cNvPr id="24" name="TextBox 66"/>
          <p:cNvSpPr txBox="1"/>
          <p:nvPr/>
        </p:nvSpPr>
        <p:spPr>
          <a:xfrm>
            <a:off x="800100" y="3879130"/>
            <a:ext cx="7543800"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will take approximately 3-1/2 hours. To reduce the length of the exercise, certain portions of the exercise can be conducted as “homework” or on one’s own time. </a:t>
            </a:r>
            <a:endParaRPr lang="en-US" dirty="0"/>
          </a:p>
        </p:txBody>
      </p:sp>
      <p:sp>
        <p:nvSpPr>
          <p:cNvPr id="25" name="TextBox 66"/>
          <p:cNvSpPr txBox="1"/>
          <p:nvPr/>
        </p:nvSpPr>
        <p:spPr>
          <a:xfrm>
            <a:off x="806346" y="5117740"/>
            <a:ext cx="7543800" cy="14773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Using a set of 5 images that are seemingly unrelated, participants: </a:t>
            </a:r>
          </a:p>
          <a:p>
            <a:endParaRPr lang="en-US" sz="1500" dirty="0"/>
          </a:p>
          <a:p>
            <a:pPr marL="171450" indent="-171450">
              <a:buFont typeface="Arial" panose="020B0604020202020204" pitchFamily="34" charset="0"/>
              <a:buChar char="•"/>
            </a:pPr>
            <a:r>
              <a:rPr lang="en-US" sz="1500" dirty="0"/>
              <a:t>Develop a story and sketch that accounts for the information contained in the set of images.</a:t>
            </a:r>
          </a:p>
          <a:p>
            <a:pPr marL="171450" indent="-171450">
              <a:buFont typeface="Arial" panose="020B0604020202020204" pitchFamily="34" charset="0"/>
              <a:buChar char="•"/>
            </a:pPr>
            <a:r>
              <a:rPr lang="en-US" sz="1500" dirty="0"/>
              <a:t>Work in small groups and present that story to others.</a:t>
            </a:r>
          </a:p>
          <a:p>
            <a:pPr marL="171450" indent="-171450">
              <a:buFont typeface="Arial" panose="020B0604020202020204" pitchFamily="34" charset="0"/>
              <a:buChar char="•"/>
            </a:pPr>
            <a:r>
              <a:rPr lang="en-US" sz="1500" dirty="0"/>
              <a:t>Revise their story, or create an entirely new one, after several images in the set are replaced with new ones.</a:t>
            </a:r>
            <a:endParaRPr lang="en-US" dirty="0"/>
          </a:p>
        </p:txBody>
      </p:sp>
    </p:spTree>
    <p:extLst>
      <p:ext uri="{BB962C8B-B14F-4D97-AF65-F5344CB8AC3E}">
        <p14:creationId xmlns:p14="http://schemas.microsoft.com/office/powerpoint/2010/main" val="1035363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3770037"/>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[Allow participants approximately</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15 minutes to work independently.]</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Now,  present your new story to your small group. Again, I encourage you to ask constructive questions or share comments with the presenter. I’d like you to do this fairly quickly, in 5 minutes or so.</a:t>
                      </a:r>
                    </a:p>
                    <a:p>
                      <a:pPr marL="342900" marR="0" lvl="0" indent="-342900">
                        <a:lnSpc>
                          <a:spcPct val="100000"/>
                        </a:lnSpc>
                        <a:spcBef>
                          <a:spcPts val="0"/>
                        </a:spcBef>
                        <a:spcAft>
                          <a:spcPts val="0"/>
                        </a:spcAft>
                        <a:buFontTx/>
                        <a:buChar char="-"/>
                      </a:pPr>
                      <a:endParaRPr lang="en-US" sz="1400" b="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[End of Step 5]</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20</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078633" y="2557046"/>
            <a:ext cx="317258" cy="317258"/>
          </a:xfrm>
          <a:prstGeom prst="rect">
            <a:avLst/>
          </a:prstGeom>
          <a:noFill/>
        </p:spPr>
      </p:pic>
      <p:sp>
        <p:nvSpPr>
          <p:cNvPr id="13" name="TextBox 12"/>
          <p:cNvSpPr txBox="1"/>
          <p:nvPr/>
        </p:nvSpPr>
        <p:spPr>
          <a:xfrm>
            <a:off x="1219200" y="1447800"/>
            <a:ext cx="1219200" cy="1077218"/>
          </a:xfrm>
          <a:prstGeom prst="rect">
            <a:avLst/>
          </a:prstGeom>
          <a:noFill/>
        </p:spPr>
        <p:txBody>
          <a:bodyPr wrap="square" rtlCol="0">
            <a:spAutoFit/>
          </a:bodyPr>
          <a:lstStyle/>
          <a:p>
            <a:r>
              <a:rPr lang="en-US" sz="1600" b="1" dirty="0"/>
              <a:t>Participants Change the Story</a:t>
            </a:r>
          </a:p>
          <a:p>
            <a:r>
              <a:rPr lang="en-US" sz="1400" b="1" dirty="0"/>
              <a:t>(contd.)</a:t>
            </a:r>
          </a:p>
        </p:txBody>
      </p:sp>
      <p:sp>
        <p:nvSpPr>
          <p:cNvPr id="15" name="TextBox 14"/>
          <p:cNvSpPr txBox="1"/>
          <p:nvPr/>
        </p:nvSpPr>
        <p:spPr>
          <a:xfrm>
            <a:off x="1367043" y="2557046"/>
            <a:ext cx="766557" cy="338554"/>
          </a:xfrm>
          <a:prstGeom prst="rect">
            <a:avLst/>
          </a:prstGeom>
          <a:noFill/>
        </p:spPr>
        <p:txBody>
          <a:bodyPr wrap="none" rtlCol="0">
            <a:spAutoFit/>
          </a:bodyPr>
          <a:lstStyle/>
          <a:p>
            <a:r>
              <a:rPr lang="en-US" sz="1600" b="1" dirty="0"/>
              <a:t>45 min</a:t>
            </a:r>
          </a:p>
        </p:txBody>
      </p:sp>
      <p:pic>
        <p:nvPicPr>
          <p:cNvPr id="16" name="Picture 15"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1524000"/>
            <a:ext cx="304800" cy="31721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78021089"/>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chemeClr val="accent1">
                        <a:lumMod val="60000"/>
                        <a:lumOff val="40000"/>
                      </a:schemeClr>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[Note: This is an alternative to the previous Step 5: Participants Change the Story. If participants are repeating the exercise in order to continue building skills, the facilitator might consider using this alternative step as a way to vary exercise content. This alternative allows participants to practice the skill of breaking out of a current mindset to think about a set of data in an entirely new way.]</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21</a:t>
            </a:fld>
            <a:endParaRPr lang="en-US"/>
          </a:p>
        </p:txBody>
      </p:sp>
      <p:sp>
        <p:nvSpPr>
          <p:cNvPr id="12" name="TextBox 11"/>
          <p:cNvSpPr txBox="1"/>
          <p:nvPr/>
        </p:nvSpPr>
        <p:spPr>
          <a:xfrm>
            <a:off x="1219200" y="1447800"/>
            <a:ext cx="1219200" cy="1046440"/>
          </a:xfrm>
          <a:prstGeom prst="rect">
            <a:avLst/>
          </a:prstGeom>
          <a:noFill/>
        </p:spPr>
        <p:txBody>
          <a:bodyPr wrap="square" rtlCol="0">
            <a:spAutoFit/>
          </a:bodyPr>
          <a:lstStyle/>
          <a:p>
            <a:r>
              <a:rPr lang="en-US" sz="1600" b="1" dirty="0"/>
              <a:t>Participants Develop a New Story</a:t>
            </a:r>
          </a:p>
          <a:p>
            <a:endParaRPr lang="en-US" sz="1400" b="1" dirty="0"/>
          </a:p>
        </p:txBody>
      </p:sp>
      <p:pic>
        <p:nvPicPr>
          <p:cNvPr id="13"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914400" y="2362200"/>
            <a:ext cx="317258" cy="317258"/>
          </a:xfrm>
          <a:prstGeom prst="rect">
            <a:avLst/>
          </a:prstGeom>
          <a:noFill/>
        </p:spPr>
      </p:pic>
      <p:sp>
        <p:nvSpPr>
          <p:cNvPr id="15" name="TextBox 14"/>
          <p:cNvSpPr txBox="1"/>
          <p:nvPr/>
        </p:nvSpPr>
        <p:spPr>
          <a:xfrm>
            <a:off x="1202810" y="2362200"/>
            <a:ext cx="1037463" cy="338554"/>
          </a:xfrm>
          <a:prstGeom prst="rect">
            <a:avLst/>
          </a:prstGeom>
          <a:noFill/>
        </p:spPr>
        <p:txBody>
          <a:bodyPr wrap="none" rtlCol="0">
            <a:spAutoFit/>
          </a:bodyPr>
          <a:lstStyle/>
          <a:p>
            <a:r>
              <a:rPr lang="en-US" sz="1600" b="1" dirty="0"/>
              <a:t>20-30 min</a:t>
            </a:r>
          </a:p>
        </p:txBody>
      </p:sp>
    </p:spTree>
    <p:extLst>
      <p:ext uri="{BB962C8B-B14F-4D97-AF65-F5344CB8AC3E}">
        <p14:creationId xmlns:p14="http://schemas.microsoft.com/office/powerpoint/2010/main" val="2750220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13598390"/>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chemeClr val="accent1">
                        <a:lumMod val="60000"/>
                        <a:lumOff val="40000"/>
                      </a:schemeClr>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Describe the next segments of</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the exercise.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In operational environments, we are constantly faced</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with incoming data that we need to somehow incorporate into our current understanding. Next, we’re going to practice how to re-examine and adjust that understanding when information changes.</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I’d like you to turn your images face down and shuffle them. Choose any two images and pass them to the person on your left. When you’re done, everyone in the group should have a new set of images.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Now that you have some new information, I’d like you to consider what sometimes happens in operational settings.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Sometimes, we start with an interpretation of a situation or event, and we hold onto that interpretation and try to fit the new information into it. Sometimes we have blind spots and are unable to discard our original interpretation or “frame”.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22</a:t>
            </a:fld>
            <a:endParaRPr lang="en-US"/>
          </a:p>
        </p:txBody>
      </p:sp>
      <p:pic>
        <p:nvPicPr>
          <p:cNvPr id="8"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914400" y="2557046"/>
            <a:ext cx="317258" cy="317258"/>
          </a:xfrm>
          <a:prstGeom prst="rect">
            <a:avLst/>
          </a:prstGeom>
          <a:noFill/>
        </p:spPr>
      </p:pic>
      <p:sp>
        <p:nvSpPr>
          <p:cNvPr id="9" name="TextBox 8"/>
          <p:cNvSpPr txBox="1"/>
          <p:nvPr/>
        </p:nvSpPr>
        <p:spPr>
          <a:xfrm>
            <a:off x="1219200" y="1447800"/>
            <a:ext cx="1219200" cy="1292662"/>
          </a:xfrm>
          <a:prstGeom prst="rect">
            <a:avLst/>
          </a:prstGeom>
          <a:noFill/>
        </p:spPr>
        <p:txBody>
          <a:bodyPr wrap="square" rtlCol="0">
            <a:spAutoFit/>
          </a:bodyPr>
          <a:lstStyle/>
          <a:p>
            <a:r>
              <a:rPr lang="en-US" sz="1600" b="1" dirty="0"/>
              <a:t>Participants Develop a New Story</a:t>
            </a:r>
          </a:p>
          <a:p>
            <a:r>
              <a:rPr lang="en-US" sz="1400" b="1" dirty="0"/>
              <a:t>(contd.)</a:t>
            </a:r>
          </a:p>
          <a:p>
            <a:endParaRPr lang="en-US" sz="1400" b="1" dirty="0"/>
          </a:p>
        </p:txBody>
      </p:sp>
      <p:sp>
        <p:nvSpPr>
          <p:cNvPr id="10" name="TextBox 9"/>
          <p:cNvSpPr txBox="1"/>
          <p:nvPr/>
        </p:nvSpPr>
        <p:spPr>
          <a:xfrm>
            <a:off x="1202810" y="2557046"/>
            <a:ext cx="1037463" cy="338554"/>
          </a:xfrm>
          <a:prstGeom prst="rect">
            <a:avLst/>
          </a:prstGeom>
          <a:noFill/>
        </p:spPr>
        <p:txBody>
          <a:bodyPr wrap="none" rtlCol="0">
            <a:spAutoFit/>
          </a:bodyPr>
          <a:lstStyle/>
          <a:p>
            <a:r>
              <a:rPr lang="en-US" sz="1600" b="1" dirty="0"/>
              <a:t>20-30 min</a:t>
            </a:r>
          </a:p>
        </p:txBody>
      </p:sp>
      <p:pic>
        <p:nvPicPr>
          <p:cNvPr id="16" name="Picture 15"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2197390"/>
            <a:ext cx="304800" cy="317210"/>
          </a:xfrm>
          <a:prstGeom prst="rect">
            <a:avLst/>
          </a:prstGeom>
          <a:noFill/>
        </p:spPr>
      </p:pic>
      <p:pic>
        <p:nvPicPr>
          <p:cNvPr id="17" name="Picture 16"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3505200"/>
            <a:ext cx="304800" cy="317210"/>
          </a:xfrm>
          <a:prstGeom prst="rect">
            <a:avLst/>
          </a:prstGeom>
          <a:noFill/>
        </p:spPr>
      </p:pic>
      <p:pic>
        <p:nvPicPr>
          <p:cNvPr id="18"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590800" y="1447800"/>
            <a:ext cx="381000" cy="38100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84772198"/>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chemeClr val="accent1">
                        <a:lumMod val="60000"/>
                        <a:lumOff val="40000"/>
                      </a:schemeClr>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The problem is, in some cases, that original interpretation may no longer be accurate. In order to grasp what the new data might mean, it can be important to break away from our current mindset and look at the information in an entirely new way.</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Provide instructions for the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next activity.</a:t>
                      </a:r>
                    </a:p>
                    <a:p>
                      <a:pPr marL="342900" marR="0" lvl="0" indent="-342900">
                        <a:lnSpc>
                          <a:spcPct val="110000"/>
                        </a:lnSpc>
                        <a:spcBef>
                          <a:spcPts val="0"/>
                        </a:spcBef>
                        <a:spcAft>
                          <a:spcPts val="0"/>
                        </a:spcAft>
                        <a:buFontTx/>
                        <a:buChar char="-"/>
                      </a:pP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I’d like you to take your updated set of five images and come up with an entirely new story. I don’t want a story that is just an updated or revised version of your previous one. I’d like a radically different story that could account for the new set of five images.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[Allow participants approximately 10 minutes to work independently.]</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Now, please present your new story to your small group.</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Calibri" panose="020F0502020204030204" pitchFamily="34" charset="0"/>
                        </a:rPr>
                        <a:t>[End</a:t>
                      </a:r>
                      <a:r>
                        <a:rPr lang="en-US" sz="1400" b="1" baseline="0" dirty="0">
                          <a:effectLst/>
                          <a:latin typeface="Calibri" panose="020F0502020204030204" pitchFamily="34" charset="0"/>
                        </a:rPr>
                        <a:t> of Step 5]</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23</a:t>
            </a:fld>
            <a:endParaRPr lang="en-US"/>
          </a:p>
        </p:txBody>
      </p:sp>
      <p:pic>
        <p:nvPicPr>
          <p:cNvPr id="9" name="Picture 8" descr="C:\Users\361\AppData\Local\Microsoft\Windows\Temporary Internet Files\Content.IE5\IGMPWQCZ\ibdjl95-Speech-Bubbles-1[1].png"/>
          <p:cNvPicPr>
            <a:picLocks noChangeAspect="1" noChangeArrowheads="1"/>
          </p:cNvPicPr>
          <p:nvPr/>
        </p:nvPicPr>
        <p:blipFill>
          <a:blip r:embed="rId2" cstate="print"/>
          <a:srcRect/>
          <a:stretch>
            <a:fillRect/>
          </a:stretch>
        </p:blipFill>
        <p:spPr bwMode="auto">
          <a:xfrm>
            <a:off x="2590800" y="1511590"/>
            <a:ext cx="304800" cy="317210"/>
          </a:xfrm>
          <a:prstGeom prst="rect">
            <a:avLst/>
          </a:prstGeom>
          <a:noFill/>
        </p:spPr>
      </p:pic>
      <p:pic>
        <p:nvPicPr>
          <p:cNvPr id="10" name="Picture 9" descr="C:\Users\361\AppData\Local\Microsoft\Windows\Temporary Internet Files\Content.IE5\IGMPWQCZ\ibdjl95-Speech-Bubbles-1[1].png"/>
          <p:cNvPicPr>
            <a:picLocks noChangeAspect="1" noChangeArrowheads="1"/>
          </p:cNvPicPr>
          <p:nvPr/>
        </p:nvPicPr>
        <p:blipFill>
          <a:blip r:embed="rId2" cstate="print"/>
          <a:srcRect/>
          <a:stretch>
            <a:fillRect/>
          </a:stretch>
        </p:blipFill>
        <p:spPr bwMode="auto">
          <a:xfrm>
            <a:off x="2590800" y="3505200"/>
            <a:ext cx="304800" cy="317210"/>
          </a:xfrm>
          <a:prstGeom prst="rect">
            <a:avLst/>
          </a:prstGeom>
          <a:noFill/>
        </p:spPr>
      </p:pic>
      <p:pic>
        <p:nvPicPr>
          <p:cNvPr id="16"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2743200"/>
            <a:ext cx="381000" cy="381000"/>
          </a:xfrm>
          <a:prstGeom prst="rect">
            <a:avLst/>
          </a:prstGeom>
          <a:noFill/>
        </p:spPr>
      </p:pic>
      <p:pic>
        <p:nvPicPr>
          <p:cNvPr id="19" name="Picture 2"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914400" y="2557046"/>
            <a:ext cx="317258" cy="317258"/>
          </a:xfrm>
          <a:prstGeom prst="rect">
            <a:avLst/>
          </a:prstGeom>
          <a:noFill/>
        </p:spPr>
      </p:pic>
      <p:sp>
        <p:nvSpPr>
          <p:cNvPr id="20" name="TextBox 19"/>
          <p:cNvSpPr txBox="1"/>
          <p:nvPr/>
        </p:nvSpPr>
        <p:spPr>
          <a:xfrm>
            <a:off x="1219200" y="1447800"/>
            <a:ext cx="1219200" cy="1292662"/>
          </a:xfrm>
          <a:prstGeom prst="rect">
            <a:avLst/>
          </a:prstGeom>
          <a:noFill/>
        </p:spPr>
        <p:txBody>
          <a:bodyPr wrap="square" rtlCol="0">
            <a:spAutoFit/>
          </a:bodyPr>
          <a:lstStyle/>
          <a:p>
            <a:r>
              <a:rPr lang="en-US" sz="1600" b="1" dirty="0"/>
              <a:t>Participants Develop a New Story</a:t>
            </a:r>
          </a:p>
          <a:p>
            <a:r>
              <a:rPr lang="en-US" sz="1400" b="1" dirty="0"/>
              <a:t>(contd.)</a:t>
            </a:r>
          </a:p>
          <a:p>
            <a:endParaRPr lang="en-US" sz="1400" b="1" dirty="0"/>
          </a:p>
        </p:txBody>
      </p:sp>
      <p:sp>
        <p:nvSpPr>
          <p:cNvPr id="21" name="TextBox 20"/>
          <p:cNvSpPr txBox="1"/>
          <p:nvPr/>
        </p:nvSpPr>
        <p:spPr>
          <a:xfrm>
            <a:off x="1202810" y="2557046"/>
            <a:ext cx="1037463" cy="338554"/>
          </a:xfrm>
          <a:prstGeom prst="rect">
            <a:avLst/>
          </a:prstGeom>
          <a:noFill/>
        </p:spPr>
        <p:txBody>
          <a:bodyPr wrap="none" rtlCol="0">
            <a:spAutoFit/>
          </a:bodyPr>
          <a:lstStyle/>
          <a:p>
            <a:r>
              <a:rPr lang="en-US" sz="1600" b="1" dirty="0"/>
              <a:t>20-30 min</a:t>
            </a:r>
          </a:p>
        </p:txBody>
      </p:sp>
    </p:spTree>
    <p:extLst>
      <p:ext uri="{BB962C8B-B14F-4D97-AF65-F5344CB8AC3E}">
        <p14:creationId xmlns:p14="http://schemas.microsoft.com/office/powerpoint/2010/main" val="2750220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03505368"/>
              </p:ext>
            </p:extLst>
          </p:nvPr>
        </p:nvGraphicFramePr>
        <p:xfrm>
          <a:off x="647700" y="381000"/>
          <a:ext cx="7810500" cy="6012186"/>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6</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05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Ask participants to flip to “Final Reflection” in their Participant Guide.</a:t>
                      </a:r>
                    </a:p>
                    <a:p>
                      <a:pPr marL="228600" marR="0">
                        <a:lnSpc>
                          <a:spcPct val="110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I’d like you to first work individually to consider and write your responses to each of the questions provided in this handout. Then we will discuss them as a group.</a:t>
                      </a:r>
                    </a:p>
                    <a:p>
                      <a:pPr marL="342900" marR="0" lvl="0" indent="-342900">
                        <a:lnSpc>
                          <a:spcPct val="100000"/>
                        </a:lnSpc>
                        <a:spcBef>
                          <a:spcPts val="0"/>
                        </a:spcBef>
                        <a:spcAft>
                          <a:spcPts val="0"/>
                        </a:spcAft>
                        <a:buFontTx/>
                        <a:buChar char="-"/>
                      </a:pPr>
                      <a:endParaRPr lang="en-US" sz="11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DISCUSS</a:t>
                      </a:r>
                      <a:endParaRPr lang="en-US" sz="1400" dirty="0">
                        <a:effectLst/>
                        <a:latin typeface="Corbel" panose="020B0503020204020204" pitchFamily="34"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0" kern="1200" baseline="0" dirty="0">
                          <a:solidFill>
                            <a:schemeClr val="dk1"/>
                          </a:solidFill>
                          <a:effectLst/>
                          <a:latin typeface="+mn-lt"/>
                          <a:ea typeface="+mn-ea"/>
                          <a:cs typeface="+mn-cs"/>
                        </a:rPr>
                        <a:t>Guide the group through a discussion using the following questions:</a:t>
                      </a:r>
                      <a:endParaRPr lang="en-US" sz="1400" dirty="0">
                        <a:effectLst/>
                        <a:latin typeface="Corbel" panose="020B0503020204020204" pitchFamily="34" charset="0"/>
                      </a:endParaRPr>
                    </a:p>
                    <a:p>
                      <a:pPr marL="623888" marR="0" lvl="0" indent="-623888">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Think about what you learned from this activity. How might you approach this activity differently next time?</a:t>
                      </a:r>
                    </a:p>
                    <a:p>
                      <a:pPr marL="623888" marR="0" lvl="0" indent="-623888">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was difficult about connecting the images into a coherent story? What helped you to do so?</a:t>
                      </a:r>
                    </a:p>
                    <a:p>
                      <a:pPr marL="623888" marR="0" lvl="0" indent="-623888">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How might you apply these skills in your personal life and/or work?</a:t>
                      </a:r>
                    </a:p>
                    <a:p>
                      <a:pPr marL="623888" marR="0" lvl="0" indent="-623888">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Think about the information you see or hear in briefings, on the news, or from other sources. How might you think differently about making sense of information, based on your experience here?</a:t>
                      </a:r>
                    </a:p>
                    <a:p>
                      <a:pPr marL="342900" marR="0" lvl="0" indent="-342900">
                        <a:lnSpc>
                          <a:spcPct val="110000"/>
                        </a:lnSpc>
                        <a:spcBef>
                          <a:spcPts val="0"/>
                        </a:spcBef>
                        <a:spcAft>
                          <a:spcPts val="0"/>
                        </a:spcAft>
                        <a:buFontTx/>
                        <a:buChar char="-"/>
                      </a:pPr>
                      <a:endParaRPr lang="en-US" sz="9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0000"/>
                        </a:lnSpc>
                        <a:spcBef>
                          <a:spcPts val="0"/>
                        </a:spcBef>
                        <a:spcAft>
                          <a:spcPts val="0"/>
                        </a:spcAft>
                        <a:buClrTx/>
                        <a:buSzTx/>
                        <a:buFontTx/>
                        <a:buNone/>
                        <a:tabLst/>
                        <a:defRPr/>
                      </a:pPr>
                      <a:r>
                        <a:rPr lang="en-US" sz="1400" b="1" i="0" baseline="0" dirty="0">
                          <a:effectLst/>
                          <a:latin typeface="Calibri" panose="020F0502020204030204" pitchFamily="34" charset="0"/>
                          <a:ea typeface="Times New Roman" panose="02020603050405020304" pitchFamily="18" charset="0"/>
                          <a:cs typeface="Times New Roman" panose="02020603050405020304" pitchFamily="18" charset="0"/>
                        </a:rPr>
                        <a:t>[End of Telling a Story Exercise]</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a:cxnSpLocks/>
          </p:cNvCxnSpPr>
          <p:nvPr/>
        </p:nvCxnSpPr>
        <p:spPr>
          <a:xfrm>
            <a:off x="2743200" y="1295400"/>
            <a:ext cx="20931" cy="509778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24</a:t>
            </a:fld>
            <a:endParaRPr lang="en-US"/>
          </a:p>
        </p:txBody>
      </p:sp>
      <p:pic>
        <p:nvPicPr>
          <p:cNvPr id="12"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078633" y="2362200"/>
            <a:ext cx="317258" cy="317258"/>
          </a:xfrm>
          <a:prstGeom prst="rect">
            <a:avLst/>
          </a:prstGeom>
          <a:noFill/>
        </p:spPr>
      </p:pic>
      <p:sp>
        <p:nvSpPr>
          <p:cNvPr id="13" name="TextBox 12"/>
          <p:cNvSpPr txBox="1"/>
          <p:nvPr/>
        </p:nvSpPr>
        <p:spPr>
          <a:xfrm>
            <a:off x="1219200" y="1447800"/>
            <a:ext cx="1219200" cy="830997"/>
          </a:xfrm>
          <a:prstGeom prst="rect">
            <a:avLst/>
          </a:prstGeom>
          <a:noFill/>
        </p:spPr>
        <p:txBody>
          <a:bodyPr wrap="square" rtlCol="0">
            <a:spAutoFit/>
          </a:bodyPr>
          <a:lstStyle/>
          <a:p>
            <a:r>
              <a:rPr lang="en-US" sz="1600" b="1" dirty="0"/>
              <a:t>Final Reflection &amp; Debrief</a:t>
            </a:r>
          </a:p>
        </p:txBody>
      </p:sp>
      <p:sp>
        <p:nvSpPr>
          <p:cNvPr id="15" name="TextBox 14"/>
          <p:cNvSpPr txBox="1"/>
          <p:nvPr/>
        </p:nvSpPr>
        <p:spPr>
          <a:xfrm>
            <a:off x="1367043" y="2362200"/>
            <a:ext cx="766557" cy="338554"/>
          </a:xfrm>
          <a:prstGeom prst="rect">
            <a:avLst/>
          </a:prstGeom>
          <a:noFill/>
        </p:spPr>
        <p:txBody>
          <a:bodyPr wrap="none" rtlCol="0">
            <a:spAutoFit/>
          </a:bodyPr>
          <a:lstStyle/>
          <a:p>
            <a:r>
              <a:rPr lang="en-US" sz="1600" b="1" dirty="0"/>
              <a:t>25 min</a:t>
            </a:r>
          </a:p>
        </p:txBody>
      </p:sp>
      <p:pic>
        <p:nvPicPr>
          <p:cNvPr id="17"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590800" y="1447800"/>
            <a:ext cx="381000" cy="381000"/>
          </a:xfrm>
          <a:prstGeom prst="rect">
            <a:avLst/>
          </a:prstGeom>
          <a:noFill/>
        </p:spPr>
      </p:pic>
      <p:pic>
        <p:nvPicPr>
          <p:cNvPr id="18" name="Picture 1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90800" y="2133600"/>
            <a:ext cx="304800" cy="317210"/>
          </a:xfrm>
          <a:prstGeom prst="rect">
            <a:avLst/>
          </a:prstGeom>
          <a:noFill/>
        </p:spPr>
      </p:pic>
      <p:pic>
        <p:nvPicPr>
          <p:cNvPr id="19"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3200400"/>
            <a:ext cx="325731" cy="327660"/>
          </a:xfrm>
          <a:prstGeom prst="rect">
            <a:avLst/>
          </a:prstGeom>
          <a:noFill/>
        </p:spPr>
      </p:pic>
      <p:pic>
        <p:nvPicPr>
          <p:cNvPr id="20"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438400" y="3124200"/>
            <a:ext cx="325731" cy="32766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57912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1143000" y="304801"/>
            <a:ext cx="6800850" cy="1142999"/>
          </a:xfrm>
        </p:spPr>
        <p:txBody>
          <a:bodyPr>
            <a:normAutofit fontScale="90000"/>
          </a:bodyPr>
          <a:lstStyle/>
          <a:p>
            <a:pPr algn="r"/>
            <a:r>
              <a:rPr lang="en-US" sz="2500" b="1" dirty="0">
                <a:latin typeface="Arial" pitchFamily="34" charset="0"/>
                <a:cs typeface="Arial" pitchFamily="34" charset="0"/>
              </a:rPr>
              <a:t>Telling a Story – An Exercise</a:t>
            </a:r>
            <a:br>
              <a:rPr lang="en-US" sz="2500" b="1" dirty="0">
                <a:latin typeface="Arial" pitchFamily="34" charset="0"/>
                <a:cs typeface="Arial" pitchFamily="34" charset="0"/>
              </a:rPr>
            </a:br>
            <a:r>
              <a:rPr lang="en-US" sz="2500" b="1" dirty="0">
                <a:latin typeface="Arial" pitchFamily="34" charset="0"/>
                <a:cs typeface="Arial" pitchFamily="34" charset="0"/>
              </a:rPr>
              <a:t>in Connecting the Dots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2390398"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Learning Objectives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book black vector"/>
          <p:cNvPicPr>
            <a:picLocks noChangeAspect="1" noChangeArrowheads="1"/>
          </p:cNvPicPr>
          <p:nvPr/>
        </p:nvPicPr>
        <p:blipFill>
          <a:blip r:embed="rId3" cstate="print"/>
          <a:srcRect/>
          <a:stretch>
            <a:fillRect/>
          </a:stretch>
        </p:blipFill>
        <p:spPr bwMode="auto">
          <a:xfrm>
            <a:off x="228600" y="457200"/>
            <a:ext cx="762000" cy="7620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3</a:t>
            </a:fld>
            <a:endParaRPr lang="en-US"/>
          </a:p>
        </p:txBody>
      </p:sp>
      <p:sp>
        <p:nvSpPr>
          <p:cNvPr id="23" name="TextBox 66"/>
          <p:cNvSpPr txBox="1"/>
          <p:nvPr/>
        </p:nvSpPr>
        <p:spPr>
          <a:xfrm>
            <a:off x="800100" y="2438400"/>
            <a:ext cx="7543800" cy="24468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Participants will learn to: </a:t>
            </a:r>
          </a:p>
          <a:p>
            <a:pPr marL="285750" indent="-285750">
              <a:buFont typeface="Arial" panose="020B0604020202020204" pitchFamily="34" charset="0"/>
              <a:buChar char="•"/>
            </a:pPr>
            <a:r>
              <a:rPr lang="en-US" sz="1500" b="1" dirty="0"/>
              <a:t>Recognize the importance of recognizing connections across seemingly unrelated factors </a:t>
            </a:r>
            <a:r>
              <a:rPr lang="en-US" sz="1500" dirty="0"/>
              <a:t>in order to understand a complex problem. </a:t>
            </a:r>
          </a:p>
          <a:p>
            <a:pPr marL="285750" indent="-285750">
              <a:buFont typeface="Arial" panose="020B0604020202020204" pitchFamily="34" charset="0"/>
              <a:buChar char="•"/>
            </a:pPr>
            <a:r>
              <a:rPr lang="en-US" sz="1500" b="1" dirty="0"/>
              <a:t>Recognize that factors that seem unrelated may actually interact and need to be understood </a:t>
            </a:r>
            <a:r>
              <a:rPr lang="en-US" sz="1500" dirty="0"/>
              <a:t>in order to anticipate and/or shape the future.</a:t>
            </a:r>
          </a:p>
          <a:p>
            <a:pPr marL="285750" indent="-285750">
              <a:buFont typeface="Arial" panose="020B0604020202020204" pitchFamily="34" charset="0"/>
              <a:buChar char="•"/>
            </a:pPr>
            <a:r>
              <a:rPr lang="en-US" sz="1500" b="1" dirty="0"/>
              <a:t>Integrate multiple elements together </a:t>
            </a:r>
            <a:r>
              <a:rPr lang="en-US" sz="1500" dirty="0"/>
              <a:t>into a coherent whole. </a:t>
            </a:r>
          </a:p>
          <a:p>
            <a:pPr marL="285750" indent="-285750">
              <a:buFont typeface="Arial" panose="020B0604020202020204" pitchFamily="34" charset="0"/>
              <a:buChar char="•"/>
            </a:pPr>
            <a:r>
              <a:rPr lang="en-US" sz="1500" b="1" dirty="0"/>
              <a:t>Adapt an explanation</a:t>
            </a:r>
            <a:r>
              <a:rPr lang="en-US" sz="1500" dirty="0"/>
              <a:t> in the face of new or different information. </a:t>
            </a:r>
          </a:p>
          <a:p>
            <a:endParaRPr lang="en-US" sz="1500" dirty="0">
              <a:cs typeface="Arial" pitchFamily="34" charset="0"/>
            </a:endParaRPr>
          </a:p>
          <a:p>
            <a:endParaRPr lang="en-US" sz="1500" dirty="0">
              <a:cs typeface="Arial" pitchFamily="34" charset="0"/>
            </a:endParaRPr>
          </a:p>
          <a:p>
            <a:endParaRPr lang="en-US" dirty="0"/>
          </a:p>
        </p:txBody>
      </p:sp>
      <p:cxnSp>
        <p:nvCxnSpPr>
          <p:cNvPr id="18" name="Straight Connector 17"/>
          <p:cNvCxnSpPr/>
          <p:nvPr/>
        </p:nvCxnSpPr>
        <p:spPr>
          <a:xfrm>
            <a:off x="-4997" y="4500503"/>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997" y="5823023"/>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009060" y="4314472"/>
            <a:ext cx="3198311"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Relation to Other Exercises</a:t>
            </a:r>
            <a:endParaRPr lang="en-US" b="1" dirty="0">
              <a:solidFill>
                <a:schemeClr val="accent3">
                  <a:lumMod val="50000"/>
                </a:schemeClr>
              </a:solidFill>
            </a:endParaRPr>
          </a:p>
        </p:txBody>
      </p:sp>
      <p:sp>
        <p:nvSpPr>
          <p:cNvPr id="21" name="Rectangle 20"/>
          <p:cNvSpPr/>
          <p:nvPr/>
        </p:nvSpPr>
        <p:spPr>
          <a:xfrm>
            <a:off x="985603" y="5668337"/>
            <a:ext cx="320254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Group or Individual Activity</a:t>
            </a:r>
            <a:endParaRPr lang="en-US" b="1" dirty="0">
              <a:solidFill>
                <a:schemeClr val="accent3">
                  <a:lumMod val="50000"/>
                </a:schemeClr>
              </a:solidFill>
            </a:endParaRPr>
          </a:p>
        </p:txBody>
      </p:sp>
      <p:sp>
        <p:nvSpPr>
          <p:cNvPr id="24" name="TextBox 66"/>
          <p:cNvSpPr txBox="1"/>
          <p:nvPr/>
        </p:nvSpPr>
        <p:spPr>
          <a:xfrm>
            <a:off x="790107" y="4706536"/>
            <a:ext cx="7543800" cy="15234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It is best for participants to complete this exercise after they complete “Questioning for Deeper Learning.” Experience with that exercise can help participants ask questions that enable them to identify connections they might not otherwise recognize.</a:t>
            </a:r>
          </a:p>
          <a:p>
            <a:endParaRPr lang="en-US" sz="1500" dirty="0">
              <a:cs typeface="Arial" pitchFamily="34" charset="0"/>
            </a:endParaRPr>
          </a:p>
          <a:p>
            <a:endParaRPr lang="en-US" sz="1500" dirty="0">
              <a:cs typeface="Arial" pitchFamily="34" charset="0"/>
            </a:endParaRPr>
          </a:p>
          <a:p>
            <a:endParaRPr lang="en-US" dirty="0"/>
          </a:p>
        </p:txBody>
      </p:sp>
      <p:sp>
        <p:nvSpPr>
          <p:cNvPr id="25" name="TextBox 66"/>
          <p:cNvSpPr txBox="1"/>
          <p:nvPr/>
        </p:nvSpPr>
        <p:spPr>
          <a:xfrm>
            <a:off x="800100" y="6028961"/>
            <a:ext cx="7543800"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includes activities that require a combination of both group and individual work.</a:t>
            </a:r>
            <a:endParaRPr lang="en-US" sz="1500" dirty="0">
              <a:cs typeface="Arial" pitchFamily="34" charset="0"/>
            </a:endParaRPr>
          </a:p>
          <a:p>
            <a:endParaRPr lang="en-US" dirty="0"/>
          </a:p>
        </p:txBody>
      </p:sp>
    </p:spTree>
    <p:extLst>
      <p:ext uri="{BB962C8B-B14F-4D97-AF65-F5344CB8AC3E}">
        <p14:creationId xmlns:p14="http://schemas.microsoft.com/office/powerpoint/2010/main" val="345850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57912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1143000" y="304801"/>
            <a:ext cx="6800850" cy="1142999"/>
          </a:xfrm>
        </p:spPr>
        <p:txBody>
          <a:bodyPr>
            <a:normAutofit fontScale="90000"/>
          </a:bodyPr>
          <a:lstStyle/>
          <a:p>
            <a:pPr algn="r"/>
            <a:r>
              <a:rPr lang="en-US" sz="2500" b="1" dirty="0">
                <a:latin typeface="Arial" pitchFamily="34" charset="0"/>
                <a:cs typeface="Arial" pitchFamily="34" charset="0"/>
              </a:rPr>
              <a:t>Telling a Story – An Exercise</a:t>
            </a:r>
            <a:br>
              <a:rPr lang="en-US" sz="2500" b="1" dirty="0">
                <a:latin typeface="Arial" pitchFamily="34" charset="0"/>
                <a:cs typeface="Arial" pitchFamily="34" charset="0"/>
              </a:rPr>
            </a:br>
            <a:r>
              <a:rPr lang="en-US" sz="2500" b="1" dirty="0">
                <a:latin typeface="Arial" pitchFamily="34" charset="0"/>
                <a:cs typeface="Arial" pitchFamily="34" charset="0"/>
              </a:rPr>
              <a:t>in Connecting the Dots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3403496"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(Facilitator)</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book black vector"/>
          <p:cNvPicPr>
            <a:picLocks noChangeAspect="1" noChangeArrowheads="1"/>
          </p:cNvPicPr>
          <p:nvPr/>
        </p:nvPicPr>
        <p:blipFill>
          <a:blip r:embed="rId3" cstate="print"/>
          <a:srcRect/>
          <a:stretch>
            <a:fillRect/>
          </a:stretch>
        </p:blipFill>
        <p:spPr bwMode="auto">
          <a:xfrm>
            <a:off x="228600" y="457200"/>
            <a:ext cx="762000" cy="7620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4</a:t>
            </a:fld>
            <a:endParaRPr lang="en-US"/>
          </a:p>
        </p:txBody>
      </p:sp>
      <p:sp>
        <p:nvSpPr>
          <p:cNvPr id="23" name="TextBox 66"/>
          <p:cNvSpPr txBox="1"/>
          <p:nvPr/>
        </p:nvSpPr>
        <p:spPr>
          <a:xfrm>
            <a:off x="800100" y="2438400"/>
            <a:ext cx="7543800" cy="31239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3464" lvl="0" indent="-283464">
              <a:buFont typeface="Arial" panose="020B0604020202020204" pitchFamily="34" charset="0"/>
              <a:buChar char="•"/>
            </a:pPr>
            <a:r>
              <a:rPr lang="en-US" sz="1500" dirty="0"/>
              <a:t>Five images (selected randomly) for each participant</a:t>
            </a:r>
          </a:p>
          <a:p>
            <a:pPr marL="740664" lvl="2" indent="-283464">
              <a:buFont typeface="Arial" panose="020B0604020202020204" pitchFamily="34" charset="0"/>
              <a:buChar char="•"/>
            </a:pPr>
            <a:r>
              <a:rPr lang="en-US" sz="1500" dirty="0"/>
              <a:t>A total of 100 images are provided in the exercise materials.</a:t>
            </a:r>
          </a:p>
          <a:p>
            <a:pPr marL="740664" lvl="2" indent="-283464">
              <a:buFont typeface="Arial" panose="020B0604020202020204" pitchFamily="34" charset="0"/>
              <a:buChar char="•"/>
            </a:pPr>
            <a:r>
              <a:rPr lang="en-US" sz="1500" dirty="0"/>
              <a:t>The facilitator will need to divide the participants into small groups of three to four for a portion of the exercise. This will ensure the right mix of images across individuals.</a:t>
            </a:r>
          </a:p>
          <a:p>
            <a:pPr marL="740664" lvl="2" indent="-283464">
              <a:buFont typeface="Arial" panose="020B0604020202020204" pitchFamily="34" charset="0"/>
              <a:buChar char="•"/>
            </a:pPr>
            <a:r>
              <a:rPr lang="en-US" sz="1500" dirty="0"/>
              <a:t>Each small group can use the same packet of images. But, each person within a small group should have a different set of five images. </a:t>
            </a:r>
          </a:p>
          <a:p>
            <a:pPr marL="283464" lvl="0" indent="-283464">
              <a:buFont typeface="Arial" panose="020B0604020202020204" pitchFamily="34" charset="0"/>
              <a:buChar char="•"/>
            </a:pPr>
            <a:r>
              <a:rPr lang="en-US" sz="1500" dirty="0"/>
              <a:t>Whiteboard and markers.</a:t>
            </a:r>
          </a:p>
          <a:p>
            <a:pPr marL="283464" lvl="0" indent="-283464">
              <a:buFont typeface="Arial" panose="020B0604020202020204" pitchFamily="34" charset="0"/>
              <a:buChar char="•"/>
            </a:pPr>
            <a:r>
              <a:rPr lang="en-US" sz="1500" dirty="0"/>
              <a:t>One Participant Guide for each participant.</a:t>
            </a:r>
          </a:p>
          <a:p>
            <a:pPr marL="283464" indent="-283464">
              <a:buFont typeface="Arial" panose="020B0604020202020204" pitchFamily="34" charset="0"/>
              <a:buChar char="•"/>
            </a:pPr>
            <a:r>
              <a:rPr lang="en-US" sz="1500" dirty="0"/>
              <a:t>Expert perspective videos (</a:t>
            </a:r>
            <a:r>
              <a:rPr lang="en-US" sz="1400" dirty="0"/>
              <a:t>viewable in the </a:t>
            </a:r>
            <a:r>
              <a:rPr lang="en-US" sz="1400" i="1" dirty="0"/>
              <a:t>Managing Complex Problems Resource: </a:t>
            </a:r>
            <a:r>
              <a:rPr lang="en-US" sz="1400" dirty="0"/>
              <a:t>Expert Perspective Videos page, filter by Telling a Story).</a:t>
            </a:r>
          </a:p>
          <a:p>
            <a:pPr marL="283464" lvl="0" indent="-283464">
              <a:buFont typeface="Arial" panose="020B0604020202020204" pitchFamily="34" charset="0"/>
              <a:buChar char="•"/>
            </a:pPr>
            <a:endParaRPr lang="en-US" sz="1500" dirty="0"/>
          </a:p>
          <a:p>
            <a:pPr marL="283464" indent="-283464"/>
            <a:r>
              <a:rPr lang="en-US" sz="1500" dirty="0"/>
              <a:t> </a:t>
            </a:r>
            <a:endParaRPr lang="en-US" dirty="0"/>
          </a:p>
        </p:txBody>
      </p:sp>
      <p:cxnSp>
        <p:nvCxnSpPr>
          <p:cNvPr id="18" name="Straight Connector 17"/>
          <p:cNvCxnSpPr/>
          <p:nvPr/>
        </p:nvCxnSpPr>
        <p:spPr>
          <a:xfrm>
            <a:off x="0" y="5371744"/>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009060" y="5193268"/>
            <a:ext cx="3621504"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(Participants)</a:t>
            </a:r>
            <a:endParaRPr lang="en-US" b="1" dirty="0">
              <a:solidFill>
                <a:schemeClr val="accent3">
                  <a:lumMod val="50000"/>
                </a:schemeClr>
              </a:solidFill>
            </a:endParaRPr>
          </a:p>
        </p:txBody>
      </p:sp>
      <p:sp>
        <p:nvSpPr>
          <p:cNvPr id="24" name="TextBox 66"/>
          <p:cNvSpPr txBox="1"/>
          <p:nvPr/>
        </p:nvSpPr>
        <p:spPr>
          <a:xfrm>
            <a:off x="800100" y="5537537"/>
            <a:ext cx="7543800"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3464" lvl="0" indent="-283464">
              <a:buFont typeface="Arial" panose="020B0604020202020204" pitchFamily="34" charset="0"/>
              <a:buChar char="•"/>
            </a:pPr>
            <a:r>
              <a:rPr lang="en-US" sz="1500" dirty="0"/>
              <a:t>Participant Guide </a:t>
            </a:r>
          </a:p>
          <a:p>
            <a:pPr marL="283464" lvl="0" indent="-283464">
              <a:buFont typeface="Arial" panose="020B0604020202020204" pitchFamily="34" charset="0"/>
              <a:buChar char="•"/>
            </a:pPr>
            <a:r>
              <a:rPr lang="en-US" sz="1500" dirty="0"/>
              <a:t>Paper</a:t>
            </a:r>
          </a:p>
          <a:p>
            <a:pPr marL="283464" lvl="0" indent="-283464">
              <a:buFont typeface="Arial" panose="020B0604020202020204" pitchFamily="34" charset="0"/>
              <a:buChar char="•"/>
            </a:pPr>
            <a:r>
              <a:rPr lang="en-US" sz="1500" dirty="0"/>
              <a:t>Pen/pencil</a:t>
            </a:r>
          </a:p>
          <a:p>
            <a:pPr marL="283464" lvl="0" indent="-283464">
              <a:buFont typeface="Arial" panose="020B0604020202020204" pitchFamily="34" charset="0"/>
              <a:buChar char="•"/>
            </a:pPr>
            <a:r>
              <a:rPr lang="en-US" sz="1500" dirty="0"/>
              <a:t>Markers</a:t>
            </a:r>
            <a:endParaRPr lang="en-US" dirty="0"/>
          </a:p>
        </p:txBody>
      </p:sp>
    </p:spTree>
    <p:extLst>
      <p:ext uri="{BB962C8B-B14F-4D97-AF65-F5344CB8AC3E}">
        <p14:creationId xmlns:p14="http://schemas.microsoft.com/office/powerpoint/2010/main" val="80312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57912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1143000" y="304801"/>
            <a:ext cx="6800850" cy="1142999"/>
          </a:xfrm>
        </p:spPr>
        <p:txBody>
          <a:bodyPr>
            <a:normAutofit fontScale="90000"/>
          </a:bodyPr>
          <a:lstStyle/>
          <a:p>
            <a:pPr algn="r"/>
            <a:r>
              <a:rPr lang="en-US" sz="2500" b="1" dirty="0">
                <a:latin typeface="Arial" pitchFamily="34" charset="0"/>
                <a:cs typeface="Arial" pitchFamily="34" charset="0"/>
              </a:rPr>
              <a:t>Telling a Story – An Exercise</a:t>
            </a:r>
            <a:br>
              <a:rPr lang="en-US" sz="2500" b="1" dirty="0">
                <a:latin typeface="Arial" pitchFamily="34" charset="0"/>
                <a:cs typeface="Arial" pitchFamily="34" charset="0"/>
              </a:rPr>
            </a:br>
            <a:r>
              <a:rPr lang="en-US" sz="2500" b="1" dirty="0">
                <a:latin typeface="Arial" pitchFamily="34" charset="0"/>
                <a:cs typeface="Arial" pitchFamily="34" charset="0"/>
              </a:rPr>
              <a:t>in Connecting the Dots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341215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Facilitator Tips and Guidance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book black vector"/>
          <p:cNvPicPr>
            <a:picLocks noChangeAspect="1" noChangeArrowheads="1"/>
          </p:cNvPicPr>
          <p:nvPr/>
        </p:nvPicPr>
        <p:blipFill>
          <a:blip r:embed="rId3" cstate="print"/>
          <a:srcRect/>
          <a:stretch>
            <a:fillRect/>
          </a:stretch>
        </p:blipFill>
        <p:spPr bwMode="auto">
          <a:xfrm>
            <a:off x="228600" y="457200"/>
            <a:ext cx="762000" cy="7620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5</a:t>
            </a:fld>
            <a:endParaRPr lang="en-US"/>
          </a:p>
        </p:txBody>
      </p:sp>
      <p:sp>
        <p:nvSpPr>
          <p:cNvPr id="23" name="TextBox 66"/>
          <p:cNvSpPr txBox="1"/>
          <p:nvPr/>
        </p:nvSpPr>
        <p:spPr>
          <a:xfrm>
            <a:off x="800100" y="2438400"/>
            <a:ext cx="8039100" cy="24468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3464" indent="-283464">
              <a:buFont typeface="Arial" panose="020B0604020202020204" pitchFamily="34" charset="0"/>
              <a:buChar char="•"/>
            </a:pPr>
            <a:r>
              <a:rPr lang="en-US" sz="1500" dirty="0"/>
              <a:t>Remind participants there is no right answer.</a:t>
            </a:r>
          </a:p>
          <a:p>
            <a:pPr marL="283464" indent="-283464">
              <a:buFont typeface="Arial" panose="020B0604020202020204" pitchFamily="34" charset="0"/>
              <a:buChar char="•"/>
            </a:pPr>
            <a:r>
              <a:rPr lang="en-US" sz="1500" dirty="0"/>
              <a:t>Emphasize that creating a story is about making connections.</a:t>
            </a:r>
          </a:p>
          <a:p>
            <a:pPr marL="283464" indent="-283464">
              <a:buFont typeface="Arial" panose="020B0604020202020204" pitchFamily="34" charset="0"/>
              <a:buChar char="•"/>
            </a:pPr>
            <a:r>
              <a:rPr lang="en-US" sz="1500" dirty="0"/>
              <a:t>Encourage creativity in filling gaps and making connections.</a:t>
            </a:r>
          </a:p>
          <a:p>
            <a:pPr marL="283464" indent="-283464">
              <a:buFont typeface="Arial" panose="020B0604020202020204" pitchFamily="34" charset="0"/>
              <a:buChar char="•"/>
            </a:pPr>
            <a:r>
              <a:rPr lang="en-US" sz="1500" dirty="0"/>
              <a:t>Ask participants to consider not only what they see, but what they do </a:t>
            </a:r>
            <a:r>
              <a:rPr lang="en-US" sz="1500" i="1" dirty="0"/>
              <a:t>not </a:t>
            </a:r>
            <a:r>
              <a:rPr lang="en-US" sz="1500" dirty="0"/>
              <a:t>see.</a:t>
            </a:r>
          </a:p>
          <a:p>
            <a:pPr marL="283464" indent="-283464">
              <a:buFont typeface="Arial" panose="020B0604020202020204" pitchFamily="34" charset="0"/>
              <a:buChar char="•"/>
            </a:pPr>
            <a:r>
              <a:rPr lang="en-US" sz="1500" dirty="0"/>
              <a:t>Reiterate that “good art” is not important in creating sketches and representations.</a:t>
            </a:r>
          </a:p>
          <a:p>
            <a:pPr marL="283464" indent="-283464">
              <a:buFont typeface="Arial" panose="020B0604020202020204" pitchFamily="34" charset="0"/>
              <a:buChar char="•"/>
            </a:pPr>
            <a:r>
              <a:rPr lang="en-US" sz="1500" dirty="0"/>
              <a:t>Note common challenges.</a:t>
            </a:r>
          </a:p>
          <a:p>
            <a:pPr marL="283464" indent="-283464">
              <a:buFont typeface="Arial" panose="020B0604020202020204" pitchFamily="34" charset="0"/>
              <a:buChar char="•"/>
            </a:pPr>
            <a:r>
              <a:rPr lang="en-US" sz="1500" dirty="0"/>
              <a:t>Underscore the connection between uncertainty in the exercise and uncertainty in the real world.</a:t>
            </a:r>
          </a:p>
          <a:p>
            <a:pPr marL="283464" indent="-283464">
              <a:buFont typeface="Arial" panose="020B0604020202020204" pitchFamily="34" charset="0"/>
              <a:buChar char="•"/>
            </a:pPr>
            <a:r>
              <a:rPr lang="en-US" sz="1500" dirty="0"/>
              <a:t>Intersperse the pre-, mid-, and post-exercise reflection discussions with videos on the topics of systems thinking and synthesis (viewable in the </a:t>
            </a:r>
            <a:r>
              <a:rPr lang="en-US" sz="1500" i="1" dirty="0"/>
              <a:t>Managing Complex Problems Resource</a:t>
            </a:r>
            <a:r>
              <a:rPr lang="en-US" sz="1500" dirty="0"/>
              <a:t>)</a:t>
            </a:r>
          </a:p>
          <a:p>
            <a:pPr marL="283464" indent="-283464">
              <a:buFont typeface="Arial" panose="020B0604020202020204" pitchFamily="34" charset="0"/>
              <a:buChar char="•"/>
            </a:pPr>
            <a:endParaRPr lang="en-US" dirty="0"/>
          </a:p>
        </p:txBody>
      </p:sp>
    </p:spTree>
    <p:extLst>
      <p:ext uri="{BB962C8B-B14F-4D97-AF65-F5344CB8AC3E}">
        <p14:creationId xmlns:p14="http://schemas.microsoft.com/office/powerpoint/2010/main" val="1471018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57912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1143000" y="304801"/>
            <a:ext cx="6800850" cy="1142999"/>
          </a:xfrm>
        </p:spPr>
        <p:txBody>
          <a:bodyPr>
            <a:normAutofit fontScale="90000"/>
          </a:bodyPr>
          <a:lstStyle/>
          <a:p>
            <a:pPr algn="r"/>
            <a:r>
              <a:rPr lang="en-US" sz="2500" b="1" dirty="0">
                <a:latin typeface="Arial" pitchFamily="34" charset="0"/>
                <a:cs typeface="Arial" pitchFamily="34" charset="0"/>
              </a:rPr>
              <a:t>Telling a Story – An Exercise</a:t>
            </a:r>
            <a:br>
              <a:rPr lang="en-US" sz="2500" b="1" dirty="0">
                <a:latin typeface="Arial" pitchFamily="34" charset="0"/>
                <a:cs typeface="Arial" pitchFamily="34" charset="0"/>
              </a:rPr>
            </a:br>
            <a:r>
              <a:rPr lang="en-US" sz="2500" b="1" dirty="0">
                <a:latin typeface="Arial" pitchFamily="34" charset="0"/>
                <a:cs typeface="Arial" pitchFamily="34" charset="0"/>
              </a:rPr>
              <a:t>in Connecting the Dots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Script</a:t>
            </a:r>
          </a:p>
        </p:txBody>
      </p:sp>
      <p:sp>
        <p:nvSpPr>
          <p:cNvPr id="68" name="Rectangle 67"/>
          <p:cNvSpPr/>
          <p:nvPr/>
        </p:nvSpPr>
        <p:spPr>
          <a:xfrm>
            <a:off x="1009060" y="1905000"/>
            <a:ext cx="1505540"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Instructions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book black vector"/>
          <p:cNvPicPr>
            <a:picLocks noChangeAspect="1" noChangeArrowheads="1"/>
          </p:cNvPicPr>
          <p:nvPr/>
        </p:nvPicPr>
        <p:blipFill>
          <a:blip r:embed="rId3" cstate="print"/>
          <a:srcRect/>
          <a:stretch>
            <a:fillRect/>
          </a:stretch>
        </p:blipFill>
        <p:spPr bwMode="auto">
          <a:xfrm>
            <a:off x="228600" y="457200"/>
            <a:ext cx="762000" cy="762000"/>
          </a:xfrm>
          <a:prstGeom prst="rect">
            <a:avLst/>
          </a:prstGeom>
          <a:noFill/>
        </p:spPr>
      </p:pic>
      <p:sp>
        <p:nvSpPr>
          <p:cNvPr id="22" name="Slide Number Placeholder 21"/>
          <p:cNvSpPr>
            <a:spLocks noGrp="1"/>
          </p:cNvSpPr>
          <p:nvPr>
            <p:ph type="sldNum" sz="quarter" idx="12"/>
          </p:nvPr>
        </p:nvSpPr>
        <p:spPr/>
        <p:txBody>
          <a:bodyPr/>
          <a:lstStyle/>
          <a:p>
            <a:fld id="{98044682-6219-4089-8719-C9589F48517E}" type="slidenum">
              <a:rPr lang="en-US" smtClean="0"/>
              <a:pPr/>
              <a:t>6</a:t>
            </a:fld>
            <a:endParaRPr lang="en-US"/>
          </a:p>
        </p:txBody>
      </p:sp>
      <p:sp>
        <p:nvSpPr>
          <p:cNvPr id="23" name="TextBox 66"/>
          <p:cNvSpPr txBox="1"/>
          <p:nvPr/>
        </p:nvSpPr>
        <p:spPr>
          <a:xfrm>
            <a:off x="800100" y="2438400"/>
            <a:ext cx="7543800" cy="31393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cs typeface="Arial" pitchFamily="34" charset="0"/>
              </a:rPr>
              <a:t>The next several pages provide step-by-step instructions for facilitating the exercise, broken down into modules. Each module includes icons to indicate its duration, </a:t>
            </a:r>
            <a:r>
              <a:rPr lang="en-US" sz="1500" b="1" dirty="0">
                <a:solidFill>
                  <a:srgbClr val="CC9900"/>
                </a:solidFill>
                <a:cs typeface="Arial" pitchFamily="34" charset="0"/>
              </a:rPr>
              <a:t>DO: </a:t>
            </a:r>
            <a:r>
              <a:rPr lang="en-US" sz="1500" dirty="0">
                <a:cs typeface="Arial" pitchFamily="34" charset="0"/>
              </a:rPr>
              <a:t>facilitator actions, </a:t>
            </a:r>
            <a:r>
              <a:rPr lang="en-US" sz="1500" b="1" dirty="0">
                <a:solidFill>
                  <a:srgbClr val="CC9900"/>
                </a:solidFill>
                <a:cs typeface="Arial" pitchFamily="34" charset="0"/>
              </a:rPr>
              <a:t>SAY:</a:t>
            </a:r>
            <a:r>
              <a:rPr lang="en-US" sz="1500" dirty="0">
                <a:cs typeface="Arial" pitchFamily="34" charset="0"/>
              </a:rPr>
              <a:t> facilitator talking points, and </a:t>
            </a:r>
            <a:r>
              <a:rPr lang="en-US" sz="1500" b="1" dirty="0">
                <a:solidFill>
                  <a:srgbClr val="CC9900"/>
                </a:solidFill>
                <a:cs typeface="Arial" pitchFamily="34" charset="0"/>
              </a:rPr>
              <a:t>DISCUSS:</a:t>
            </a:r>
            <a:r>
              <a:rPr lang="en-US" sz="1500" dirty="0">
                <a:cs typeface="Arial" pitchFamily="34" charset="0"/>
              </a:rPr>
              <a:t> questions for group discussion (see below for icons). While the talking points are simply intended to guide the facilitator, we recommend including them to achieve the intended learning outcomes. Talking points that are listed directly under an action are meant to assist the facilitator with that given action. Also, optional break points are indicated at the end of certain modules.</a:t>
            </a:r>
          </a:p>
          <a:p>
            <a:endParaRPr lang="en-US" sz="1500" dirty="0">
              <a:cs typeface="Arial" pitchFamily="34" charset="0"/>
            </a:endParaRPr>
          </a:p>
          <a:p>
            <a:r>
              <a:rPr lang="en-US" sz="1500" dirty="0">
                <a:cs typeface="Arial" pitchFamily="34" charset="0"/>
              </a:rPr>
              <a:t>Some modules also include clickable links to the exercise slide deck that supplement the facilitator guide. We recommend referring to the accompanying slide content while guiding your group through this exercise.</a:t>
            </a:r>
          </a:p>
          <a:p>
            <a:endParaRPr lang="en-US" sz="1500" dirty="0">
              <a:cs typeface="Arial" pitchFamily="34" charset="0"/>
            </a:endParaRPr>
          </a:p>
          <a:p>
            <a:endParaRPr lang="en-US" dirty="0"/>
          </a:p>
        </p:txBody>
      </p:sp>
      <p:sp>
        <p:nvSpPr>
          <p:cNvPr id="26" name="Rectangle 25"/>
          <p:cNvSpPr/>
          <p:nvPr/>
        </p:nvSpPr>
        <p:spPr>
          <a:xfrm>
            <a:off x="2857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    </a:t>
            </a:r>
            <a:r>
              <a:rPr lang="en-US" sz="1600" dirty="0">
                <a:solidFill>
                  <a:schemeClr val="tx1"/>
                </a:solidFill>
              </a:rPr>
              <a:t>DO</a:t>
            </a:r>
          </a:p>
        </p:txBody>
      </p:sp>
      <p:sp>
        <p:nvSpPr>
          <p:cNvPr id="30" name="Rectangle 29"/>
          <p:cNvSpPr/>
          <p:nvPr/>
        </p:nvSpPr>
        <p:spPr>
          <a:xfrm>
            <a:off x="800100" y="5349121"/>
            <a:ext cx="17526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dirty="0">
                <a:solidFill>
                  <a:schemeClr val="tx1"/>
                </a:solidFill>
              </a:rPr>
              <a:t>         Module </a:t>
            </a:r>
          </a:p>
          <a:p>
            <a:pPr algn="ctr"/>
            <a:r>
              <a:rPr lang="en-US" sz="1500" dirty="0">
                <a:solidFill>
                  <a:schemeClr val="tx1"/>
                </a:solidFill>
              </a:rPr>
              <a:t>         Duration</a:t>
            </a:r>
          </a:p>
        </p:txBody>
      </p:sp>
      <p:pic>
        <p:nvPicPr>
          <p:cNvPr id="31" name="Picture 30"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952500" y="5412863"/>
            <a:ext cx="393458" cy="393458"/>
          </a:xfrm>
          <a:prstGeom prst="rect">
            <a:avLst/>
          </a:prstGeom>
          <a:noFill/>
        </p:spPr>
      </p:pic>
      <p:pic>
        <p:nvPicPr>
          <p:cNvPr id="32" name="Picture 31"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933700" y="5349121"/>
            <a:ext cx="475488" cy="475488"/>
          </a:xfrm>
          <a:prstGeom prst="rect">
            <a:avLst/>
          </a:prstGeom>
          <a:noFill/>
        </p:spPr>
      </p:pic>
      <p:sp>
        <p:nvSpPr>
          <p:cNvPr id="33" name="Rectangle 32"/>
          <p:cNvSpPr/>
          <p:nvPr/>
        </p:nvSpPr>
        <p:spPr>
          <a:xfrm>
            <a:off x="4762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SAY</a:t>
            </a:r>
          </a:p>
        </p:txBody>
      </p:sp>
      <p:pic>
        <p:nvPicPr>
          <p:cNvPr id="34" name="Picture 33"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4914900" y="5425321"/>
            <a:ext cx="401483" cy="403860"/>
          </a:xfrm>
          <a:prstGeom prst="rect">
            <a:avLst/>
          </a:prstGeom>
          <a:noFill/>
        </p:spPr>
      </p:pic>
      <p:sp>
        <p:nvSpPr>
          <p:cNvPr id="35" name="Rectangle 34"/>
          <p:cNvSpPr/>
          <p:nvPr/>
        </p:nvSpPr>
        <p:spPr>
          <a:xfrm>
            <a:off x="6667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DISCUSS</a:t>
            </a:r>
          </a:p>
        </p:txBody>
      </p:sp>
      <p:pic>
        <p:nvPicPr>
          <p:cNvPr id="36" name="Picture 35"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972300" y="5501521"/>
            <a:ext cx="325731" cy="327660"/>
          </a:xfrm>
          <a:prstGeom prst="rect">
            <a:avLst/>
          </a:prstGeom>
          <a:noFill/>
        </p:spPr>
      </p:pic>
      <p:pic>
        <p:nvPicPr>
          <p:cNvPr id="37" name="Picture 36"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743700" y="5425321"/>
            <a:ext cx="325731" cy="3276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33519002"/>
              </p:ext>
            </p:extLst>
          </p:nvPr>
        </p:nvGraphicFramePr>
        <p:xfrm>
          <a:off x="228600" y="152400"/>
          <a:ext cx="8610600" cy="6514344"/>
        </p:xfrm>
        <a:graphic>
          <a:graphicData uri="http://schemas.openxmlformats.org/drawingml/2006/table">
            <a:tbl>
              <a:tblPr firstRow="1" bandRow="1">
                <a:tableStyleId>{46F890A9-2807-4EBB-B81D-B2AA78EC7F39}</a:tableStyleId>
              </a:tblPr>
              <a:tblGrid>
                <a:gridCol w="1754011">
                  <a:extLst>
                    <a:ext uri="{9D8B030D-6E8A-4147-A177-3AD203B41FA5}">
                      <a16:colId xmlns:a16="http://schemas.microsoft.com/office/drawing/2014/main" val="1764587541"/>
                    </a:ext>
                  </a:extLst>
                </a:gridCol>
                <a:gridCol w="864676">
                  <a:extLst>
                    <a:ext uri="{9D8B030D-6E8A-4147-A177-3AD203B41FA5}">
                      <a16:colId xmlns:a16="http://schemas.microsoft.com/office/drawing/2014/main" val="3858536520"/>
                    </a:ext>
                  </a:extLst>
                </a:gridCol>
                <a:gridCol w="5991913">
                  <a:extLst>
                    <a:ext uri="{9D8B030D-6E8A-4147-A177-3AD203B41FA5}">
                      <a16:colId xmlns:a16="http://schemas.microsoft.com/office/drawing/2014/main" val="1282257971"/>
                    </a:ext>
                  </a:extLst>
                </a:gridCol>
              </a:tblGrid>
              <a:tr h="943333">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57101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9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Distribute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and describe Participant Guide.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Today we are going to practice our systems thinking and information synthesis skills. </a:t>
                      </a: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This guide contains information you will use throughout the exercise. I’ll let you know when you need to turn to a particular section. Also,</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you can take this with you after the exercise.</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t pre-exercise reflection. Direct participants to the Participant Guide and describe the task.</a:t>
                      </a:r>
                    </a:p>
                    <a:p>
                      <a:pPr marL="0" marR="0" lvl="0" indent="0">
                        <a:lnSpc>
                          <a:spcPct val="100000"/>
                        </a:lnSpc>
                        <a:spcBef>
                          <a:spcPts val="0"/>
                        </a:spcBef>
                        <a:spcAft>
                          <a:spcPts val="0"/>
                        </a:spcAft>
                        <a:buFontTx/>
                        <a:buNone/>
                      </a:pP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Before we get started, please flip to the “Pre-Exercise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Reflection” section of your Participant Guide. For many of us, connecting the dots and recognizing connections can be a challenge. Take a few minutes to think about the questions listed there before we discuss them as a group.</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276225"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b="1" i="0" u="none"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cap="none" normalizeH="0" baseline="0" dirty="0">
                          <a:ln>
                            <a:noFill/>
                          </a:ln>
                          <a:solidFill>
                            <a:schemeClr val="tx1"/>
                          </a:solidFill>
                          <a:effectLst/>
                          <a:ea typeface="Corbel" pitchFamily="34" charset="0"/>
                          <a:cs typeface="Arial" pitchFamily="34" charset="0"/>
                        </a:rPr>
                        <a:t>View “Value of Telling a Story Exercise” and sampling of other expert perspective videos on systems/holistic thinking. Access through </a:t>
                      </a:r>
                      <a:r>
                        <a:rPr lang="en-US" sz="1400" dirty="0"/>
                        <a:t>the </a:t>
                      </a:r>
                      <a:r>
                        <a:rPr lang="en-US" sz="1400" i="1" dirty="0"/>
                        <a:t>Managing Complex Problems Resource: </a:t>
                      </a:r>
                      <a:r>
                        <a:rPr lang="en-US" sz="1400" dirty="0"/>
                        <a:t>Expert Perspective Videos page, filter by Telling a Story.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533400" y="1905000"/>
            <a:ext cx="317258" cy="317258"/>
          </a:xfrm>
          <a:prstGeom prst="rect">
            <a:avLst/>
          </a:prstGeom>
          <a:noFill/>
        </p:spPr>
      </p:pic>
      <p:cxnSp>
        <p:nvCxnSpPr>
          <p:cNvPr id="11" name="Straight Connector 10"/>
          <p:cNvCxnSpPr>
            <a:cxnSpLocks/>
          </p:cNvCxnSpPr>
          <p:nvPr/>
        </p:nvCxnSpPr>
        <p:spPr>
          <a:xfrm>
            <a:off x="2438400" y="1066800"/>
            <a:ext cx="0" cy="568297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286000" y="12954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286000" y="2057400"/>
            <a:ext cx="304800" cy="317210"/>
          </a:xfrm>
          <a:prstGeom prst="rect">
            <a:avLst/>
          </a:prstGeom>
          <a:noFill/>
        </p:spPr>
      </p:pic>
      <p:sp>
        <p:nvSpPr>
          <p:cNvPr id="12" name="TextBox 11"/>
          <p:cNvSpPr txBox="1"/>
          <p:nvPr/>
        </p:nvSpPr>
        <p:spPr>
          <a:xfrm>
            <a:off x="792473" y="1219200"/>
            <a:ext cx="1143001" cy="584775"/>
          </a:xfrm>
          <a:prstGeom prst="rect">
            <a:avLst/>
          </a:prstGeom>
          <a:noFill/>
        </p:spPr>
        <p:txBody>
          <a:bodyPr wrap="square" rtlCol="0">
            <a:spAutoFit/>
          </a:bodyPr>
          <a:lstStyle/>
          <a:p>
            <a:r>
              <a:rPr lang="en-US" sz="1600" b="1" dirty="0"/>
              <a:t>Exercise</a:t>
            </a:r>
          </a:p>
          <a:p>
            <a:r>
              <a:rPr lang="en-US" sz="1600" b="1" dirty="0"/>
              <a:t>Set Up </a:t>
            </a:r>
          </a:p>
        </p:txBody>
      </p:sp>
      <p:sp>
        <p:nvSpPr>
          <p:cNvPr id="13" name="TextBox 12"/>
          <p:cNvSpPr txBox="1"/>
          <p:nvPr/>
        </p:nvSpPr>
        <p:spPr>
          <a:xfrm>
            <a:off x="821810" y="1905000"/>
            <a:ext cx="1037463" cy="338554"/>
          </a:xfrm>
          <a:prstGeom prst="rect">
            <a:avLst/>
          </a:prstGeom>
          <a:noFill/>
        </p:spPr>
        <p:txBody>
          <a:bodyPr wrap="none" rtlCol="0">
            <a:spAutoFit/>
          </a:bodyPr>
          <a:lstStyle/>
          <a:p>
            <a:r>
              <a:rPr lang="en-US" sz="1600" b="1" dirty="0"/>
              <a:t>30-40 min</a:t>
            </a:r>
          </a:p>
        </p:txBody>
      </p:sp>
      <p:pic>
        <p:nvPicPr>
          <p:cNvPr id="9"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286000" y="3505200"/>
            <a:ext cx="381000" cy="381000"/>
          </a:xfrm>
          <a:prstGeom prst="rect">
            <a:avLst/>
          </a:prstGeom>
          <a:noFill/>
        </p:spPr>
      </p:pic>
      <p:pic>
        <p:nvPicPr>
          <p:cNvPr id="10" name="Picture 9"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286000" y="4407190"/>
            <a:ext cx="304800" cy="31721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7</a:t>
            </a:fld>
            <a:endParaRPr lang="en-US"/>
          </a:p>
        </p:txBody>
      </p:sp>
      <p:pic>
        <p:nvPicPr>
          <p:cNvPr id="15"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286000" y="5638800"/>
            <a:ext cx="381000" cy="38100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77916806"/>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DISCUSS</a:t>
                      </a:r>
                      <a:endParaRPr lang="en-US" sz="1400" dirty="0">
                        <a:effectLst/>
                        <a:latin typeface="Corbel" panose="020B0503020204020204" pitchFamily="34" charset="0"/>
                      </a:endParaRPr>
                    </a:p>
                    <a:p>
                      <a:pPr marL="290513" marR="0" lvl="0" indent="-290513">
                        <a:lnSpc>
                          <a:spcPct val="100000"/>
                        </a:lnSpc>
                        <a:spcBef>
                          <a:spcPts val="0"/>
                        </a:spcBef>
                        <a:spcAft>
                          <a:spcPts val="0"/>
                        </a:spcAft>
                        <a:buFontTx/>
                        <a:buChar char="-"/>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Guide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the group through a discussion using the questions for group discussion below:</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623888" marR="0" lvl="0" indent="-623888">
                        <a:lnSpc>
                          <a:spcPct val="100000"/>
                        </a:lnSpc>
                        <a:spcBef>
                          <a:spcPts val="0"/>
                        </a:spcBef>
                        <a:spcAft>
                          <a:spcPts val="0"/>
                        </a:spcAft>
                        <a:buFontTx/>
                        <a:buNone/>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         -      Can you think of an example from your own experience where you figured out how certain factors or pieces of information fit together into a bigger picture?</a:t>
                      </a:r>
                    </a:p>
                    <a:p>
                      <a:pPr marL="623888" marR="0" lvl="0" indent="-623888">
                        <a:lnSpc>
                          <a:spcPct val="100000"/>
                        </a:lnSpc>
                        <a:spcBef>
                          <a:spcPts val="0"/>
                        </a:spcBef>
                        <a:spcAft>
                          <a:spcPts val="0"/>
                        </a:spcAft>
                        <a:buFontTx/>
                        <a:buNone/>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        -      What</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made recognizing connections and integrating the pieces together difficult?</a:t>
                      </a:r>
                    </a:p>
                    <a:p>
                      <a:pPr marL="342900" marR="0" lvl="0" indent="-342900">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What helped you recognize and understand the connections?</a:t>
                      </a:r>
                    </a:p>
                    <a:p>
                      <a:pPr marL="623888" marR="0" lvl="0" indent="-623888">
                        <a:lnSpc>
                          <a:spcPct val="100000"/>
                        </a:lnSpc>
                        <a:spcBef>
                          <a:spcPts val="0"/>
                        </a:spcBef>
                        <a:spcAft>
                          <a:spcPts val="0"/>
                        </a:spcAft>
                        <a:buFontTx/>
                        <a:buNone/>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      How do you think synthesis and systems thinking can help you with strategic thinking?</a:t>
                      </a:r>
                    </a:p>
                    <a:p>
                      <a:pPr marL="342900" marR="0" lvl="0" indent="-342900">
                        <a:lnSpc>
                          <a:spcPct val="100000"/>
                        </a:lnSpc>
                        <a:spcBef>
                          <a:spcPts val="0"/>
                        </a:spcBef>
                        <a:spcAft>
                          <a:spcPts val="0"/>
                        </a:spcAft>
                        <a:buFontTx/>
                        <a:buChar char="-"/>
                      </a:pPr>
                      <a:endPar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293688" lvl="0" indent="-293688"/>
                      <a:r>
                        <a:rPr lang="en-US" sz="1400" kern="1200" dirty="0">
                          <a:solidFill>
                            <a:schemeClr val="dk1"/>
                          </a:solidFill>
                          <a:latin typeface="+mn-lt"/>
                          <a:ea typeface="+mn-ea"/>
                          <a:cs typeface="+mn-cs"/>
                        </a:rPr>
                        <a:t>-      Provide brief tutorial. See </a:t>
                      </a:r>
                      <a:r>
                        <a:rPr lang="en-US" sz="1400" u="sng" kern="1200" dirty="0">
                          <a:solidFill>
                            <a:srgbClr val="0070C0"/>
                          </a:solidFill>
                          <a:latin typeface="+mn-lt"/>
                          <a:ea typeface="+mn-ea"/>
                          <a:cs typeface="+mn-cs"/>
                        </a:rPr>
                        <a:t>supporting slides.</a:t>
                      </a:r>
                      <a:r>
                        <a:rPr lang="en-US" sz="1400" kern="1200" dirty="0">
                          <a:solidFill>
                            <a:srgbClr val="0070C0"/>
                          </a:solidFill>
                          <a:latin typeface="+mn-lt"/>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Facilitator may decide to present tutorial verbally, print the slides, project PowerPoint, or some combination thereof.]</a:t>
                      </a:r>
                    </a:p>
                    <a:p>
                      <a:pPr marL="342900" marR="0" lvl="0" indent="-342900">
                        <a:lnSpc>
                          <a:spcPct val="100000"/>
                        </a:lnSpc>
                        <a:spcBef>
                          <a:spcPts val="0"/>
                        </a:spcBef>
                        <a:spcAft>
                          <a:spcPts val="0"/>
                        </a:spcAft>
                        <a:buFontTx/>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8</a:t>
            </a:fld>
            <a:endParaRPr lang="en-US"/>
          </a:p>
        </p:txBody>
      </p:sp>
      <p:sp>
        <p:nvSpPr>
          <p:cNvPr id="16" name="TextBox 15"/>
          <p:cNvSpPr txBox="1"/>
          <p:nvPr/>
        </p:nvSpPr>
        <p:spPr>
          <a:xfrm>
            <a:off x="1219200" y="1447800"/>
            <a:ext cx="1143001" cy="830997"/>
          </a:xfrm>
          <a:prstGeom prst="rect">
            <a:avLst/>
          </a:prstGeom>
          <a:noFill/>
        </p:spPr>
        <p:txBody>
          <a:bodyPr wrap="square" rtlCol="0">
            <a:spAutoFit/>
          </a:bodyPr>
          <a:lstStyle/>
          <a:p>
            <a:r>
              <a:rPr lang="en-US" sz="1600" b="1" dirty="0"/>
              <a:t>Exercise</a:t>
            </a:r>
          </a:p>
          <a:p>
            <a:r>
              <a:rPr lang="en-US" sz="1600" b="1" dirty="0"/>
              <a:t>Set Up </a:t>
            </a:r>
          </a:p>
          <a:p>
            <a:r>
              <a:rPr lang="en-US" sz="1400" b="1" dirty="0"/>
              <a:t>(contd.)</a:t>
            </a:r>
          </a:p>
        </p:txBody>
      </p:sp>
      <p:pic>
        <p:nvPicPr>
          <p:cNvPr id="17" name="Picture 6" descr="C:\Users\361\AppData\Local\Microsoft\Windows\Temporary Internet Files\Content.IE5\IGMPWQCZ\Righthand.svg[1].png"/>
          <p:cNvPicPr>
            <a:picLocks noChangeAspect="1" noChangeArrowheads="1"/>
          </p:cNvPicPr>
          <p:nvPr/>
        </p:nvPicPr>
        <p:blipFill>
          <a:blip r:embed="rId2" cstate="print"/>
          <a:srcRect/>
          <a:stretch>
            <a:fillRect/>
          </a:stretch>
        </p:blipFill>
        <p:spPr bwMode="auto">
          <a:xfrm>
            <a:off x="2590800" y="4038600"/>
            <a:ext cx="381000" cy="381000"/>
          </a:xfrm>
          <a:prstGeom prst="rect">
            <a:avLst/>
          </a:prstGeom>
          <a:noFill/>
        </p:spPr>
      </p:pic>
      <p:pic>
        <p:nvPicPr>
          <p:cNvPr id="18"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960127" y="2328446"/>
            <a:ext cx="317258" cy="317258"/>
          </a:xfrm>
          <a:prstGeom prst="rect">
            <a:avLst/>
          </a:prstGeom>
          <a:noFill/>
        </p:spPr>
      </p:pic>
      <p:sp>
        <p:nvSpPr>
          <p:cNvPr id="19" name="TextBox 18"/>
          <p:cNvSpPr txBox="1"/>
          <p:nvPr/>
        </p:nvSpPr>
        <p:spPr>
          <a:xfrm>
            <a:off x="1248537" y="2328446"/>
            <a:ext cx="1037463" cy="338554"/>
          </a:xfrm>
          <a:prstGeom prst="rect">
            <a:avLst/>
          </a:prstGeom>
          <a:noFill/>
        </p:spPr>
        <p:txBody>
          <a:bodyPr wrap="none" rtlCol="0">
            <a:spAutoFit/>
          </a:bodyPr>
          <a:lstStyle/>
          <a:p>
            <a:r>
              <a:rPr lang="en-US" sz="1600" b="1" dirty="0"/>
              <a:t>30-40 min</a:t>
            </a:r>
          </a:p>
        </p:txBody>
      </p:sp>
      <p:pic>
        <p:nvPicPr>
          <p:cNvPr id="20"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1524000"/>
            <a:ext cx="325731" cy="327660"/>
          </a:xfrm>
          <a:prstGeom prst="rect">
            <a:avLst/>
          </a:prstGeom>
          <a:noFill/>
        </p:spPr>
      </p:pic>
      <p:pic>
        <p:nvPicPr>
          <p:cNvPr id="21"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438400" y="1447800"/>
            <a:ext cx="325731" cy="32766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27480504"/>
              </p:ext>
            </p:extLst>
          </p:nvPr>
        </p:nvGraphicFramePr>
        <p:xfrm>
          <a:off x="647700" y="381000"/>
          <a:ext cx="7810500" cy="5867400"/>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342900" marR="0" lvl="0" indent="-342900">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Describe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the exercise.</a:t>
                      </a:r>
                    </a:p>
                    <a:p>
                      <a:pPr marL="342900" marR="0" lvl="0" indent="-342900">
                        <a:lnSpc>
                          <a:spcPct val="110000"/>
                        </a:lnSpc>
                        <a:spcBef>
                          <a:spcPts val="0"/>
                        </a:spcBef>
                        <a:spcAft>
                          <a:spcPts val="0"/>
                        </a:spcAft>
                        <a:buFontTx/>
                        <a:buChar char="-"/>
                      </a:pPr>
                      <a:endParaRPr lang="en-US" sz="14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In this exercise,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we are going to be working with images. In a few minutes, I’m going to give each of you a set of images similar to these [hold up </a:t>
                      </a:r>
                      <a:r>
                        <a:rPr lang="en-US" sz="1400" i="1"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examples from the “Telling a Story Images” slide deck so participants can see </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what you mean by “images”].</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Your task will be to develop a story – an interpretation or narrative – of how the images might fit together.</a:t>
                      </a:r>
                    </a:p>
                    <a:p>
                      <a:pPr marL="342900" marR="0" lvl="0" indent="-342900">
                        <a:lnSpc>
                          <a:spcPct val="100000"/>
                        </a:lnSpc>
                        <a:spcBef>
                          <a:spcPts val="0"/>
                        </a:spcBef>
                        <a:spcAft>
                          <a:spcPts val="0"/>
                        </a:spcAft>
                        <a:buFontTx/>
                        <a:buChar char="-"/>
                      </a:pP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You may find It pretty challenging to come up with a story without more information. It may seem awkward or uncomfortable. Remind yourself that being able to create a narrative or interpretation about what’s going on in the environment, and doing that even if you don’t have complete information is part of what we need to be able to do in real world operations, So, it’s important to practice.</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Part of what you’re going to be practicing here is using the information you do have in order to come up with a plausible interpretation.</a:t>
                      </a:r>
                    </a:p>
                    <a:p>
                      <a:pPr marL="342900" marR="0" lvl="0" indent="-342900">
                        <a:lnSpc>
                          <a:spcPct val="100000"/>
                        </a:lnSpc>
                        <a:spcBef>
                          <a:spcPts val="0"/>
                        </a:spcBef>
                        <a:spcAft>
                          <a:spcPts val="0"/>
                        </a:spcAft>
                        <a:buFontTx/>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743200" y="1295400"/>
            <a:ext cx="0" cy="493776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98044682-6219-4089-8719-C9589F48517E}" type="slidenum">
              <a:rPr lang="en-US" smtClean="0"/>
              <a:pPr/>
              <a:t>9</a:t>
            </a:fld>
            <a:endParaRPr lang="en-US"/>
          </a:p>
        </p:txBody>
      </p:sp>
      <p:pic>
        <p:nvPicPr>
          <p:cNvPr id="12" name="Picture 6" descr="C:\Users\361\AppData\Local\Microsoft\Windows\Temporary Internet Files\Content.IE5\IGMPWQCZ\Righthand.svg[1].png"/>
          <p:cNvPicPr>
            <a:picLocks noChangeAspect="1" noChangeArrowheads="1"/>
          </p:cNvPicPr>
          <p:nvPr/>
        </p:nvPicPr>
        <p:blipFill>
          <a:blip r:embed="rId2" cstate="print"/>
          <a:srcRect/>
          <a:stretch>
            <a:fillRect/>
          </a:stretch>
        </p:blipFill>
        <p:spPr bwMode="auto">
          <a:xfrm>
            <a:off x="2590800" y="1447800"/>
            <a:ext cx="381000" cy="381000"/>
          </a:xfrm>
          <a:prstGeom prst="rect">
            <a:avLst/>
          </a:prstGeom>
          <a:noFill/>
        </p:spPr>
      </p:pic>
      <p:sp>
        <p:nvSpPr>
          <p:cNvPr id="15" name="TextBox 14"/>
          <p:cNvSpPr txBox="1"/>
          <p:nvPr/>
        </p:nvSpPr>
        <p:spPr>
          <a:xfrm>
            <a:off x="1219199" y="1447800"/>
            <a:ext cx="1143001" cy="830997"/>
          </a:xfrm>
          <a:prstGeom prst="rect">
            <a:avLst/>
          </a:prstGeom>
          <a:noFill/>
        </p:spPr>
        <p:txBody>
          <a:bodyPr wrap="square" rtlCol="0">
            <a:spAutoFit/>
          </a:bodyPr>
          <a:lstStyle/>
          <a:p>
            <a:r>
              <a:rPr lang="en-US" sz="1600" b="1" dirty="0"/>
              <a:t>Exercise</a:t>
            </a:r>
          </a:p>
          <a:p>
            <a:r>
              <a:rPr lang="en-US" sz="1600" b="1" dirty="0"/>
              <a:t>Set Up </a:t>
            </a:r>
          </a:p>
          <a:p>
            <a:r>
              <a:rPr lang="en-US" sz="1400" b="1" dirty="0"/>
              <a:t>(contd.)</a:t>
            </a:r>
          </a:p>
        </p:txBody>
      </p:sp>
      <p:pic>
        <p:nvPicPr>
          <p:cNvPr id="16" name="Picture 15"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90800" y="2209800"/>
            <a:ext cx="304800" cy="317210"/>
          </a:xfrm>
          <a:prstGeom prst="rect">
            <a:avLst/>
          </a:prstGeom>
          <a:noFill/>
        </p:spPr>
      </p:pic>
      <p:pic>
        <p:nvPicPr>
          <p:cNvPr id="17" name="Picture 2"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960127" y="2328446"/>
            <a:ext cx="317258" cy="317258"/>
          </a:xfrm>
          <a:prstGeom prst="rect">
            <a:avLst/>
          </a:prstGeom>
          <a:noFill/>
        </p:spPr>
      </p:pic>
      <p:sp>
        <p:nvSpPr>
          <p:cNvPr id="18" name="TextBox 17"/>
          <p:cNvSpPr txBox="1"/>
          <p:nvPr/>
        </p:nvSpPr>
        <p:spPr>
          <a:xfrm>
            <a:off x="1248537" y="2328446"/>
            <a:ext cx="1037463" cy="338554"/>
          </a:xfrm>
          <a:prstGeom prst="rect">
            <a:avLst/>
          </a:prstGeom>
          <a:noFill/>
        </p:spPr>
        <p:txBody>
          <a:bodyPr wrap="none" rtlCol="0">
            <a:spAutoFit/>
          </a:bodyPr>
          <a:lstStyle/>
          <a:p>
            <a:r>
              <a:rPr lang="en-US" sz="1600" b="1" dirty="0"/>
              <a:t>30-40 min</a:t>
            </a:r>
          </a:p>
        </p:txBody>
      </p:sp>
    </p:spTree>
    <p:extLst>
      <p:ext uri="{BB962C8B-B14F-4D97-AF65-F5344CB8AC3E}">
        <p14:creationId xmlns:p14="http://schemas.microsoft.com/office/powerpoint/2010/main" val="2750220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5855</TotalTime>
  <Words>2749</Words>
  <Application>Microsoft Office PowerPoint</Application>
  <PresentationFormat>On-screen Show (4:3)</PresentationFormat>
  <Paragraphs>464</Paragraphs>
  <Slides>24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Corbel</vt:lpstr>
      <vt:lpstr>Times New Roman</vt:lpstr>
      <vt:lpstr>Office Theme</vt:lpstr>
      <vt:lpstr>PowerPoint Presentation</vt:lpstr>
      <vt:lpstr>Telling a Story – An Exercise in Connecting the Dots    Facilitator Guide</vt:lpstr>
      <vt:lpstr>Telling a Story – An Exercise in Connecting the Dots    Facilitator Guide</vt:lpstr>
      <vt:lpstr>Telling a Story – An Exercise in Connecting the Dots    Facilitator Guide</vt:lpstr>
      <vt:lpstr>Telling a Story – An Exercise in Connecting the Dots    Facilitator Guide</vt:lpstr>
      <vt:lpstr>Telling a Story – An Exercise in Connecting the Dots    Facilitator Script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361</dc:creator>
  <cp:lastModifiedBy>Emily</cp:lastModifiedBy>
  <cp:revision>206</cp:revision>
  <dcterms:created xsi:type="dcterms:W3CDTF">2017-03-20T18:58:21Z</dcterms:created>
  <dcterms:modified xsi:type="dcterms:W3CDTF">2017-08-10T07:02:40Z</dcterms:modified>
</cp:coreProperties>
</file>