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302" r:id="rId5"/>
    <p:sldId id="260" r:id="rId6"/>
    <p:sldId id="264" r:id="rId7"/>
    <p:sldId id="265" r:id="rId8"/>
    <p:sldId id="267" r:id="rId9"/>
    <p:sldId id="304" r:id="rId10"/>
    <p:sldId id="303" r:id="rId11"/>
    <p:sldId id="270" r:id="rId12"/>
    <p:sldId id="272" r:id="rId13"/>
    <p:sldId id="273" r:id="rId14"/>
    <p:sldId id="274" r:id="rId15"/>
    <p:sldId id="275" r:id="rId16"/>
    <p:sldId id="276" r:id="rId17"/>
    <p:sldId id="263" r:id="rId18"/>
    <p:sldId id="277" r:id="rId19"/>
    <p:sldId id="278" r:id="rId20"/>
    <p:sldId id="300" r:id="rId21"/>
    <p:sldId id="301" r:id="rId22"/>
    <p:sldId id="28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32">
          <p15:clr>
            <a:srgbClr val="A4A3A4"/>
          </p15:clr>
        </p15:guide>
        <p15:guide id="2" pos="3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7793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69188" autoAdjust="0"/>
  </p:normalViewPr>
  <p:slideViewPr>
    <p:cSldViewPr>
      <p:cViewPr>
        <p:scale>
          <a:sx n="81" d="100"/>
          <a:sy n="81" d="100"/>
        </p:scale>
        <p:origin x="-2400" y="-48"/>
      </p:cViewPr>
      <p:guideLst>
        <p:guide orient="horz" pos="432"/>
        <p:guide pos="336"/>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EBCD5B-E31D-4BC6-B698-AE540D136F16}" type="datetimeFigureOut">
              <a:rPr lang="en-US" smtClean="0"/>
              <a:t>6/15/2017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7173BF-7FFE-41C8-A05D-27089AEB4FDC}" type="slidenum">
              <a:rPr lang="en-US" smtClean="0"/>
              <a:t>‹#›</a:t>
            </a:fld>
            <a:endParaRPr lang="en-US"/>
          </a:p>
        </p:txBody>
      </p:sp>
    </p:spTree>
    <p:extLst>
      <p:ext uri="{BB962C8B-B14F-4D97-AF65-F5344CB8AC3E}">
        <p14:creationId xmlns:p14="http://schemas.microsoft.com/office/powerpoint/2010/main" val="2987708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7173BF-7FFE-41C8-A05D-27089AEB4FDC}" type="slidenum">
              <a:rPr lang="en-US" smtClean="0"/>
              <a:t>4</a:t>
            </a:fld>
            <a:endParaRPr lang="en-US"/>
          </a:p>
        </p:txBody>
      </p:sp>
    </p:spTree>
    <p:extLst>
      <p:ext uri="{BB962C8B-B14F-4D97-AF65-F5344CB8AC3E}">
        <p14:creationId xmlns:p14="http://schemas.microsoft.com/office/powerpoint/2010/main" val="1033784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Athletic Skill analogy </a:t>
            </a:r>
            <a:r>
              <a:rPr lang="en-US" sz="1200" kern="1200" dirty="0">
                <a:solidFill>
                  <a:schemeClr val="tx1"/>
                </a:solidFill>
                <a:effectLst/>
                <a:latin typeface="+mn-lt"/>
                <a:ea typeface="+mn-ea"/>
                <a:cs typeface="+mn-cs"/>
              </a:rPr>
              <a:t>– One way to think about these exercises is akin to what young athletes experience on their way to becoming exceptional athletes. A basketball player practices component skills such as dribbling</a:t>
            </a:r>
            <a:r>
              <a:rPr lang="en-US" sz="1200" kern="1200" baseline="0" dirty="0">
                <a:solidFill>
                  <a:schemeClr val="tx1"/>
                </a:solidFill>
                <a:effectLst/>
                <a:latin typeface="+mn-lt"/>
                <a:ea typeface="+mn-ea"/>
                <a:cs typeface="+mn-cs"/>
              </a:rPr>
              <a:t>, shooting, rebounding, and</a:t>
            </a:r>
            <a:r>
              <a:rPr lang="en-US" sz="1200" kern="1200" dirty="0">
                <a:solidFill>
                  <a:schemeClr val="tx1"/>
                </a:solidFill>
                <a:effectLst/>
                <a:latin typeface="+mn-lt"/>
                <a:ea typeface="+mn-ea"/>
                <a:cs typeface="+mn-cs"/>
              </a:rPr>
              <a:t> passing. Practicing these component skills – and doing so repeatedly and over time – is essential to becoming a skilled basketball player. </a:t>
            </a:r>
          </a:p>
          <a:p>
            <a:endParaRPr lang="en-US" dirty="0"/>
          </a:p>
        </p:txBody>
      </p:sp>
      <p:sp>
        <p:nvSpPr>
          <p:cNvPr id="4" name="Slide Number Placeholder 3"/>
          <p:cNvSpPr>
            <a:spLocks noGrp="1"/>
          </p:cNvSpPr>
          <p:nvPr>
            <p:ph type="sldNum" sz="quarter" idx="10"/>
          </p:nvPr>
        </p:nvSpPr>
        <p:spPr/>
        <p:txBody>
          <a:bodyPr/>
          <a:lstStyle/>
          <a:p>
            <a:fld id="{647173BF-7FFE-41C8-A05D-27089AEB4FDC}" type="slidenum">
              <a:rPr lang="en-US" smtClean="0"/>
              <a:t>9</a:t>
            </a:fld>
            <a:endParaRPr lang="en-US"/>
          </a:p>
        </p:txBody>
      </p:sp>
    </p:spTree>
    <p:extLst>
      <p:ext uri="{BB962C8B-B14F-4D97-AF65-F5344CB8AC3E}">
        <p14:creationId xmlns:p14="http://schemas.microsoft.com/office/powerpoint/2010/main" val="2756002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the same</a:t>
            </a:r>
            <a:r>
              <a:rPr lang="en-US" sz="1200" kern="1200" baseline="0" dirty="0">
                <a:solidFill>
                  <a:schemeClr val="tx1"/>
                </a:solidFill>
                <a:effectLst/>
                <a:latin typeface="+mn-lt"/>
                <a:ea typeface="+mn-ea"/>
                <a:cs typeface="+mn-cs"/>
              </a:rPr>
              <a:t> way, practicing skills such as reflecting, questioning, systems thinking, and thinking into the future (and doing so repeatedly) is essential to becoming a skilled strategic thinker.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230188" indent="-230188">
              <a:buFont typeface="Arial" panose="020B0604020202020204" pitchFamily="34" charset="0"/>
              <a:buChar char="•"/>
            </a:pPr>
            <a:r>
              <a:rPr lang="en-US" dirty="0"/>
              <a:t>Doing any of the exercises once or twice will not transform you into a strategic thinker. </a:t>
            </a:r>
          </a:p>
          <a:p>
            <a:pPr marL="230188" indent="-230188"/>
            <a:endParaRPr lang="en-US" sz="500" dirty="0"/>
          </a:p>
          <a:p>
            <a:pPr marL="230188" indent="-230188">
              <a:buFont typeface="Arial" panose="020B0604020202020204" pitchFamily="34" charset="0"/>
              <a:buChar char="•"/>
            </a:pPr>
            <a:r>
              <a:rPr lang="en-US" dirty="0"/>
              <a:t>They are analogous to the drills that athletes use to hone their skills.</a:t>
            </a:r>
          </a:p>
          <a:p>
            <a:pPr marL="230188" indent="-230188"/>
            <a:endParaRPr lang="en-US" sz="500" dirty="0"/>
          </a:p>
          <a:p>
            <a:pPr marL="230188" indent="-230188">
              <a:buFont typeface="Arial" panose="020B0604020202020204" pitchFamily="34" charset="0"/>
              <a:buChar char="•"/>
            </a:pPr>
            <a:r>
              <a:rPr lang="en-US" dirty="0"/>
              <a:t>Developing advanced strategic thinking skills means repeatedly practicing the foundational skills necessary to become a great strategic thinker.</a:t>
            </a:r>
          </a:p>
          <a:p>
            <a:pPr marL="230188" indent="-230188"/>
            <a:endParaRPr lang="en-US" sz="500" dirty="0"/>
          </a:p>
          <a:p>
            <a:pPr marL="230188" indent="-230188">
              <a:buFont typeface="Arial" panose="020B0604020202020204" pitchFamily="34" charset="0"/>
              <a:buChar char="•"/>
            </a:pPr>
            <a:r>
              <a:rPr lang="en-US" dirty="0"/>
              <a:t>The exercises can help you practice some of the (many) skills you’ll need in order to become a skilled strategic thinker.</a:t>
            </a:r>
          </a:p>
          <a:p>
            <a:endParaRPr lang="en-US" dirty="0"/>
          </a:p>
        </p:txBody>
      </p:sp>
      <p:sp>
        <p:nvSpPr>
          <p:cNvPr id="4" name="Slide Number Placeholder 3"/>
          <p:cNvSpPr>
            <a:spLocks noGrp="1"/>
          </p:cNvSpPr>
          <p:nvPr>
            <p:ph type="sldNum" sz="quarter" idx="10"/>
          </p:nvPr>
        </p:nvSpPr>
        <p:spPr/>
        <p:txBody>
          <a:bodyPr/>
          <a:lstStyle/>
          <a:p>
            <a:fld id="{647173BF-7FFE-41C8-A05D-27089AEB4FDC}" type="slidenum">
              <a:rPr lang="en-US" smtClean="0"/>
              <a:t>10</a:t>
            </a:fld>
            <a:endParaRPr lang="en-US"/>
          </a:p>
        </p:txBody>
      </p:sp>
    </p:spTree>
    <p:extLst>
      <p:ext uri="{BB962C8B-B14F-4D97-AF65-F5344CB8AC3E}">
        <p14:creationId xmlns:p14="http://schemas.microsoft.com/office/powerpoint/2010/main" val="2285524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b="1" kern="1200" dirty="0">
                <a:solidFill>
                  <a:schemeClr val="tx1"/>
                </a:solidFill>
                <a:effectLst/>
                <a:latin typeface="+mn-lt"/>
                <a:ea typeface="+mn-ea"/>
                <a:cs typeface="+mn-cs"/>
              </a:rPr>
              <a:t>Facilitator Notes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ability to learn from past and current situations, and to apply that learning to the decisions you make about future situations, is important to becoming an effective strategic thinker.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This exercise</a:t>
            </a:r>
            <a:r>
              <a:rPr lang="en-US" sz="1200" kern="1200" baseline="0" dirty="0">
                <a:solidFill>
                  <a:schemeClr val="tx1"/>
                </a:solidFill>
                <a:effectLst/>
                <a:latin typeface="+mn-lt"/>
                <a:ea typeface="+mn-ea"/>
                <a:cs typeface="+mn-cs"/>
              </a:rPr>
              <a:t> is about r</a:t>
            </a:r>
            <a:r>
              <a:rPr lang="en-US" sz="1200" kern="1200" dirty="0">
                <a:solidFill>
                  <a:schemeClr val="tx1"/>
                </a:solidFill>
                <a:effectLst/>
                <a:latin typeface="+mn-lt"/>
                <a:ea typeface="+mn-ea"/>
                <a:cs typeface="+mn-cs"/>
              </a:rPr>
              <a:t>eflecting upon and learning from past situations.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Before we begin, I’d like to emphasize that what we’re doing today not about learning new concepts or making sure you can define “reflective thinking.” Rather, it is about practicing a skill – reflective thinking – that is important for learning and strategic thinking.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This exercise, by itself, is not going to transform you into an expert strategic thinker. Developing the ability to think strategically takes a considerable amount of time, relevant experiences, an understanding of key concepts, and a lot of practice. </a:t>
            </a: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47173BF-7FFE-41C8-A05D-27089AEB4FDC}" type="slidenum">
              <a:rPr lang="en-US" smtClean="0"/>
              <a:t>12</a:t>
            </a:fld>
            <a:endParaRPr lang="en-US"/>
          </a:p>
        </p:txBody>
      </p:sp>
    </p:spTree>
    <p:extLst>
      <p:ext uri="{BB962C8B-B14F-4D97-AF65-F5344CB8AC3E}">
        <p14:creationId xmlns:p14="http://schemas.microsoft.com/office/powerpoint/2010/main" val="2541947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t>By the end of the exercise, you should be able to:</a:t>
            </a:r>
          </a:p>
          <a:p>
            <a:endParaRPr lang="en-US" sz="500" dirty="0"/>
          </a:p>
          <a:p>
            <a:pPr marL="228600" indent="-228600">
              <a:buFont typeface="Arial" panose="020B0604020202020204" pitchFamily="34" charset="0"/>
              <a:buChar char="•"/>
            </a:pPr>
            <a:r>
              <a:rPr lang="en-US" b="1" dirty="0"/>
              <a:t>Appreciate the importance of reflection for continuous learning</a:t>
            </a:r>
            <a:r>
              <a:rPr lang="en-US" dirty="0"/>
              <a:t>, and as a foundational skill for strategic thinking.</a:t>
            </a:r>
          </a:p>
          <a:p>
            <a:endParaRPr lang="en-US" sz="500" dirty="0"/>
          </a:p>
          <a:p>
            <a:pPr marL="228600" indent="-228600">
              <a:buFont typeface="Arial" panose="020B0604020202020204" pitchFamily="34" charset="0"/>
              <a:buChar char="•"/>
            </a:pPr>
            <a:r>
              <a:rPr lang="en-US" b="1" dirty="0"/>
              <a:t>Recognize the value of different types of questions</a:t>
            </a:r>
            <a:r>
              <a:rPr lang="en-US" dirty="0"/>
              <a:t>( content, process, and premise questions) for yielding unique types of information and for achieving progressively deeper levels of learning.</a:t>
            </a:r>
          </a:p>
          <a:p>
            <a:endParaRPr lang="en-US" sz="500" dirty="0"/>
          </a:p>
          <a:p>
            <a:pPr marL="228600" indent="-228600">
              <a:buFont typeface="Arial" panose="020B0604020202020204" pitchFamily="34" charset="0"/>
              <a:buChar char="•"/>
            </a:pPr>
            <a:r>
              <a:rPr lang="en-US" b="1" dirty="0"/>
              <a:t>Demonstrate greater ease in reflecting on an experience </a:t>
            </a:r>
            <a:r>
              <a:rPr lang="en-US" dirty="0"/>
              <a:t>by examining what happened, how it happened, and why it happened –and what that means for future actions.</a:t>
            </a:r>
          </a:p>
          <a:p>
            <a:endParaRPr lang="en-US" sz="500" dirty="0"/>
          </a:p>
          <a:p>
            <a:pPr marL="228600" indent="-228600">
              <a:buFont typeface="Arial" panose="020B0604020202020204" pitchFamily="34" charset="0"/>
              <a:buChar char="•"/>
            </a:pPr>
            <a:r>
              <a:rPr lang="en-US" b="1" dirty="0"/>
              <a:t>Appreciate reflection as an opportunity to identify connections </a:t>
            </a:r>
            <a:r>
              <a:rPr lang="en-US" dirty="0"/>
              <a:t>and inter-relationships that may not otherwise be apparent.</a:t>
            </a:r>
          </a:p>
          <a:p>
            <a:endParaRPr lang="en-US" sz="500" dirty="0"/>
          </a:p>
          <a:p>
            <a:pPr marL="228600" indent="-228600">
              <a:buFont typeface="Arial" panose="020B0604020202020204" pitchFamily="34" charset="0"/>
              <a:buChar char="•"/>
            </a:pPr>
            <a:r>
              <a:rPr lang="en-US" b="1" dirty="0"/>
              <a:t>Recognize when and how to use iterative reflection in daily operations </a:t>
            </a:r>
            <a:r>
              <a:rPr lang="en-US" dirty="0"/>
              <a:t>to support continuous learning and improved strategic thinking.</a:t>
            </a:r>
          </a:p>
          <a:p>
            <a:endParaRPr lang="en-US" dirty="0"/>
          </a:p>
        </p:txBody>
      </p:sp>
      <p:sp>
        <p:nvSpPr>
          <p:cNvPr id="4" name="Slide Number Placeholder 3"/>
          <p:cNvSpPr>
            <a:spLocks noGrp="1"/>
          </p:cNvSpPr>
          <p:nvPr>
            <p:ph type="sldNum" sz="quarter" idx="10"/>
          </p:nvPr>
        </p:nvSpPr>
        <p:spPr/>
        <p:txBody>
          <a:bodyPr/>
          <a:lstStyle/>
          <a:p>
            <a:fld id="{647173BF-7FFE-41C8-A05D-27089AEB4FDC}" type="slidenum">
              <a:rPr lang="en-US" smtClean="0"/>
              <a:t>16</a:t>
            </a:fld>
            <a:endParaRPr lang="en-US"/>
          </a:p>
        </p:txBody>
      </p:sp>
    </p:spTree>
    <p:extLst>
      <p:ext uri="{BB962C8B-B14F-4D97-AF65-F5344CB8AC3E}">
        <p14:creationId xmlns:p14="http://schemas.microsoft.com/office/powerpoint/2010/main" val="896756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is an exercise in reflective thinking. </a:t>
            </a:r>
          </a:p>
          <a:p>
            <a:r>
              <a:rPr lang="en-US" sz="1200" kern="1200" dirty="0">
                <a:solidFill>
                  <a:schemeClr val="tx1"/>
                </a:solidFill>
                <a:effectLst/>
                <a:latin typeface="+mn-lt"/>
                <a:ea typeface="+mn-ea"/>
                <a:cs typeface="+mn-cs"/>
              </a:rPr>
              <a:t>Reflective thinking is the process of stepping back</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from a situation to think critically and deeply about an experience. </a:t>
            </a:r>
          </a:p>
          <a:p>
            <a:r>
              <a:rPr lang="en-US" sz="1200" kern="1200" dirty="0">
                <a:solidFill>
                  <a:schemeClr val="tx1"/>
                </a:solidFill>
                <a:effectLst/>
                <a:latin typeface="+mn-lt"/>
                <a:ea typeface="+mn-ea"/>
                <a:cs typeface="+mn-cs"/>
              </a:rPr>
              <a:t>Reflection allows us to gain greater insight into the dynamics of a situation, and our role in it. </a:t>
            </a:r>
          </a:p>
          <a:p>
            <a:r>
              <a:rPr lang="en-US" sz="1200" kern="1200" dirty="0">
                <a:solidFill>
                  <a:schemeClr val="tx1"/>
                </a:solidFill>
                <a:effectLst/>
                <a:latin typeface="+mn-lt"/>
                <a:ea typeface="+mn-ea"/>
                <a:cs typeface="+mn-cs"/>
              </a:rPr>
              <a:t>It enables us to discover connections and inter-relationships that may not otherwise be apparent. </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Why does Reflection matter to Strategic Thinking?</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Reflective thinking promotes learning and helps transfer that learning to future experiences, particularly when considering actions to take in future situations. Reflective thinking should be ongoing and iterative, and can be useful before, during, and after an event. </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Reflection </a:t>
            </a:r>
            <a:r>
              <a:rPr lang="en-US" sz="1200" b="1" i="1" kern="1200" dirty="0">
                <a:solidFill>
                  <a:schemeClr val="tx1"/>
                </a:solidFill>
                <a:effectLst/>
                <a:latin typeface="+mn-lt"/>
                <a:ea typeface="+mn-ea"/>
                <a:cs typeface="+mn-cs"/>
              </a:rPr>
              <a:t>before</a:t>
            </a:r>
            <a:r>
              <a:rPr lang="en-US" sz="1200" kern="1200" dirty="0">
                <a:solidFill>
                  <a:schemeClr val="tx1"/>
                </a:solidFill>
                <a:effectLst/>
                <a:latin typeface="+mn-lt"/>
                <a:ea typeface="+mn-ea"/>
                <a:cs typeface="+mn-cs"/>
              </a:rPr>
              <a:t> engagement helps us to think ahead, mentally rehearse, anticipate problems, and consider what to pay attention to in the situation. </a:t>
            </a:r>
          </a:p>
          <a:p>
            <a:pPr lvl="0"/>
            <a:r>
              <a:rPr lang="en-US" sz="1200" kern="1200" dirty="0">
                <a:solidFill>
                  <a:schemeClr val="tx1"/>
                </a:solidFill>
                <a:effectLst/>
                <a:latin typeface="+mn-lt"/>
                <a:ea typeface="+mn-ea"/>
                <a:cs typeface="+mn-cs"/>
              </a:rPr>
              <a:t>Reflecting on what is happening </a:t>
            </a:r>
            <a:r>
              <a:rPr lang="en-US" sz="1200" b="1" i="1" kern="1200" dirty="0">
                <a:solidFill>
                  <a:schemeClr val="tx1"/>
                </a:solidFill>
                <a:effectLst/>
                <a:latin typeface="+mn-lt"/>
                <a:ea typeface="+mn-ea"/>
                <a:cs typeface="+mn-cs"/>
              </a:rPr>
              <a:t>during</a:t>
            </a:r>
            <a:r>
              <a:rPr lang="en-US" sz="1200" kern="1200" dirty="0">
                <a:solidFill>
                  <a:schemeClr val="tx1"/>
                </a:solidFill>
                <a:effectLst/>
                <a:latin typeface="+mn-lt"/>
                <a:ea typeface="+mn-ea"/>
                <a:cs typeface="+mn-cs"/>
              </a:rPr>
              <a:t> a situation supports re-planning, decision-making, and problem solving.</a:t>
            </a:r>
          </a:p>
          <a:p>
            <a:pPr lvl="0"/>
            <a:r>
              <a:rPr lang="en-US" sz="1200" kern="1200" dirty="0">
                <a:solidFill>
                  <a:schemeClr val="tx1"/>
                </a:solidFill>
                <a:effectLst/>
                <a:latin typeface="+mn-lt"/>
                <a:ea typeface="+mn-ea"/>
                <a:cs typeface="+mn-cs"/>
              </a:rPr>
              <a:t>Reflecting on situations </a:t>
            </a:r>
            <a:r>
              <a:rPr lang="en-US" sz="1200" b="1" i="1" kern="1200" dirty="0">
                <a:solidFill>
                  <a:schemeClr val="tx1"/>
                </a:solidFill>
                <a:effectLst/>
                <a:latin typeface="+mn-lt"/>
                <a:ea typeface="+mn-ea"/>
                <a:cs typeface="+mn-cs"/>
              </a:rPr>
              <a:t>after</a:t>
            </a:r>
            <a:r>
              <a:rPr lang="en-US" sz="1200" kern="1200" dirty="0">
                <a:solidFill>
                  <a:schemeClr val="tx1"/>
                </a:solidFill>
                <a:effectLst/>
                <a:latin typeface="+mn-lt"/>
                <a:ea typeface="+mn-ea"/>
                <a:cs typeface="+mn-cs"/>
              </a:rPr>
              <a:t> engagement helps us find meaning in the events that occurred, process and understand our experiences, and store lessons learned in memory.</a:t>
            </a:r>
          </a:p>
          <a:p>
            <a:endParaRPr lang="en-US" dirty="0"/>
          </a:p>
        </p:txBody>
      </p:sp>
      <p:sp>
        <p:nvSpPr>
          <p:cNvPr id="4" name="Slide Number Placeholder 3"/>
          <p:cNvSpPr>
            <a:spLocks noGrp="1"/>
          </p:cNvSpPr>
          <p:nvPr>
            <p:ph type="sldNum" sz="quarter" idx="10"/>
          </p:nvPr>
        </p:nvSpPr>
        <p:spPr/>
        <p:txBody>
          <a:bodyPr/>
          <a:lstStyle/>
          <a:p>
            <a:fld id="{647173BF-7FFE-41C8-A05D-27089AEB4FDC}" type="slidenum">
              <a:rPr lang="en-US" smtClean="0"/>
              <a:t>18</a:t>
            </a:fld>
            <a:endParaRPr lang="en-US"/>
          </a:p>
        </p:txBody>
      </p:sp>
    </p:spTree>
    <p:extLst>
      <p:ext uri="{BB962C8B-B14F-4D97-AF65-F5344CB8AC3E}">
        <p14:creationId xmlns:p14="http://schemas.microsoft.com/office/powerpoint/2010/main" val="3504752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challenges to developing, using, and fully benefiting from reflective thinking skills include:</a:t>
            </a:r>
          </a:p>
          <a:p>
            <a:r>
              <a:rPr lang="en-US" sz="1200" kern="1200" dirty="0">
                <a:solidFill>
                  <a:schemeClr val="tx1"/>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Reflective thinking is often not seen as a discrete skill that requires deliberate practice. </a:t>
            </a:r>
            <a:r>
              <a:rPr lang="en-US" sz="1200" dirty="0"/>
              <a:t>Some people see reflective thinking as something that “happens naturally” rather than a skill requiring deliberate practice and consistent engagement.</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reflection is done, people tend to focus on what happened (content reflection) rather than thinking about how it occurred (process reflection), or considering why it occurred (premise reflection). By focusing only on the superficial description level, or only on one type of questioning approach, it can limit the learning possibilities and the insights one discovers.</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647173BF-7FFE-41C8-A05D-27089AEB4FDC}" type="slidenum">
              <a:rPr lang="en-US" smtClean="0"/>
              <a:t>19</a:t>
            </a:fld>
            <a:endParaRPr lang="en-US"/>
          </a:p>
        </p:txBody>
      </p:sp>
    </p:spTree>
    <p:extLst>
      <p:ext uri="{BB962C8B-B14F-4D97-AF65-F5344CB8AC3E}">
        <p14:creationId xmlns:p14="http://schemas.microsoft.com/office/powerpoint/2010/main" val="4069997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People tend to engage in reflection only after an event (e.g., debriefs, </a:t>
            </a:r>
            <a:r>
              <a:rPr lang="en-US" sz="1200" kern="1200" dirty="0" err="1">
                <a:solidFill>
                  <a:schemeClr val="tx1"/>
                </a:solidFill>
                <a:effectLst/>
                <a:latin typeface="+mn-lt"/>
                <a:ea typeface="+mn-ea"/>
                <a:cs typeface="+mn-cs"/>
              </a:rPr>
              <a:t>hotwashes</a:t>
            </a:r>
            <a:r>
              <a:rPr lang="en-US" sz="1200" kern="1200" dirty="0">
                <a:solidFill>
                  <a:schemeClr val="tx1"/>
                </a:solidFill>
                <a:effectLst/>
                <a:latin typeface="+mn-lt"/>
                <a:ea typeface="+mn-ea"/>
                <a:cs typeface="+mn-cs"/>
              </a:rPr>
              <a:t>), rather than before and/or during an event. This reduces the benefits of reflection and limits opportunities to learn and practice reflective thinking skills.</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Individuals often work alone when they reflect on events, usually by writing about their experiences, which means they miss out on valuable reflection through group discourse.</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647173BF-7FFE-41C8-A05D-27089AEB4FDC}" type="slidenum">
              <a:rPr lang="en-US" smtClean="0"/>
              <a:t>20</a:t>
            </a:fld>
            <a:endParaRPr lang="en-US"/>
          </a:p>
        </p:txBody>
      </p:sp>
    </p:spTree>
    <p:extLst>
      <p:ext uri="{BB962C8B-B14F-4D97-AF65-F5344CB8AC3E}">
        <p14:creationId xmlns:p14="http://schemas.microsoft.com/office/powerpoint/2010/main" val="3144616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Reflective practice requires making the time to engage in reflection, which means taking time away from other activities. </a:t>
            </a:r>
          </a:p>
          <a:p>
            <a:endParaRPr lang="en-US" dirty="0"/>
          </a:p>
        </p:txBody>
      </p:sp>
      <p:sp>
        <p:nvSpPr>
          <p:cNvPr id="4" name="Slide Number Placeholder 3"/>
          <p:cNvSpPr>
            <a:spLocks noGrp="1"/>
          </p:cNvSpPr>
          <p:nvPr>
            <p:ph type="sldNum" sz="quarter" idx="10"/>
          </p:nvPr>
        </p:nvSpPr>
        <p:spPr/>
        <p:txBody>
          <a:bodyPr/>
          <a:lstStyle/>
          <a:p>
            <a:fld id="{647173BF-7FFE-41C8-A05D-27089AEB4FDC}" type="slidenum">
              <a:rPr lang="en-US" smtClean="0"/>
              <a:t>21</a:t>
            </a:fld>
            <a:endParaRPr lang="en-US"/>
          </a:p>
        </p:txBody>
      </p:sp>
    </p:spTree>
    <p:extLst>
      <p:ext uri="{BB962C8B-B14F-4D97-AF65-F5344CB8AC3E}">
        <p14:creationId xmlns:p14="http://schemas.microsoft.com/office/powerpoint/2010/main" val="4138556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B97FB86-69D9-47FC-B965-BC5D87397186}" type="datetime1">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655420-71EF-420E-A9A9-9AC0BEC985D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030816-5E0A-41FB-A111-9CEABB1C3AEE}" type="datetime1">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655420-71EF-420E-A9A9-9AC0BEC985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ED2087-9836-4057-A9B6-637066C04F6B}" type="datetime1">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655420-71EF-420E-A9A9-9AC0BEC985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8" name="Group 7"/>
          <p:cNvGrpSpPr/>
          <p:nvPr userDrawn="1"/>
        </p:nvGrpSpPr>
        <p:grpSpPr>
          <a:xfrm>
            <a:off x="0" y="5410200"/>
            <a:ext cx="9144000" cy="1447800"/>
            <a:chOff x="0" y="5410200"/>
            <a:chExt cx="9144000" cy="1447800"/>
          </a:xfrm>
        </p:grpSpPr>
        <p:sp>
          <p:nvSpPr>
            <p:cNvPr id="9" name="Rectangle 8"/>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6" descr="Related image"/>
            <p:cNvPicPr>
              <a:picLocks noChangeAspect="1" noChangeArrowheads="1"/>
            </p:cNvPicPr>
            <p:nvPr/>
          </p:nvPicPr>
          <p:blipFill>
            <a:blip r:embed="rId2" cstate="print"/>
            <a:srcRect/>
            <a:stretch>
              <a:fillRect/>
            </a:stretch>
          </p:blipFill>
          <p:spPr bwMode="auto">
            <a:xfrm>
              <a:off x="1295400" y="5663565"/>
              <a:ext cx="685800" cy="965835"/>
            </a:xfrm>
            <a:prstGeom prst="rect">
              <a:avLst/>
            </a:prstGeom>
            <a:noFill/>
          </p:spPr>
        </p:pic>
        <p:pic>
          <p:nvPicPr>
            <p:cNvPr id="11" name="Picture 2" descr="Image result for future icon"/>
            <p:cNvPicPr>
              <a:picLocks noChangeAspect="1" noChangeArrowheads="1"/>
            </p:cNvPicPr>
            <p:nvPr/>
          </p:nvPicPr>
          <p:blipFill>
            <a:blip r:embed="rId3" cstate="print"/>
            <a:srcRect/>
            <a:stretch>
              <a:fillRect/>
            </a:stretch>
          </p:blipFill>
          <p:spPr bwMode="auto">
            <a:xfrm>
              <a:off x="3048000" y="5638800"/>
              <a:ext cx="1066800" cy="1066800"/>
            </a:xfrm>
            <a:prstGeom prst="rect">
              <a:avLst/>
            </a:prstGeom>
            <a:noFill/>
          </p:spPr>
        </p:pic>
        <p:pic>
          <p:nvPicPr>
            <p:cNvPr id="12" name="Picture 11" descr="Image result for book black vector"/>
            <p:cNvPicPr>
              <a:picLocks noChangeAspect="1" noChangeArrowheads="1"/>
            </p:cNvPicPr>
            <p:nvPr/>
          </p:nvPicPr>
          <p:blipFill>
            <a:blip r:embed="rId4" cstate="print"/>
            <a:srcRect/>
            <a:stretch>
              <a:fillRect/>
            </a:stretch>
          </p:blipFill>
          <p:spPr bwMode="auto">
            <a:xfrm>
              <a:off x="5257800" y="5791200"/>
              <a:ext cx="762000" cy="762000"/>
            </a:xfrm>
            <a:prstGeom prst="rect">
              <a:avLst/>
            </a:prstGeom>
            <a:noFill/>
          </p:spPr>
        </p:pic>
        <p:pic>
          <p:nvPicPr>
            <p:cNvPr id="13" name="Picture 12"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39B314-FC84-4517-8C5F-10C2A8C5B76B}" type="datetime1">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655420-71EF-420E-A9A9-9AC0BEC985D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3BE83A-DD3D-4244-9173-D3D079B13F6A}" type="datetime1">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655420-71EF-420E-A9A9-9AC0BEC985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C3B86F-3B7D-444A-8CF9-300D3A84CCB1}" type="datetime1">
              <a:rPr lang="en-US" smtClean="0"/>
              <a:t>6/15/2017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655420-71EF-420E-A9A9-9AC0BEC985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9C31338-5CA7-466A-BEDF-681AB11CA2B5}" type="datetime1">
              <a:rPr lang="en-US" smtClean="0"/>
              <a:t>6/15/2017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655420-71EF-420E-A9A9-9AC0BEC985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83C83-B9F8-4B26-AAB4-58474053A178}" type="datetime1">
              <a:rPr lang="en-US" smtClean="0"/>
              <a:t>6/15/2017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655420-71EF-420E-A9A9-9AC0BEC985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ECF766-7193-498F-956A-1A9A1E355225}" type="datetime1">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655420-71EF-420E-A9A9-9AC0BEC985D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5FA294-1673-4EC1-8AF2-E7C970F1E45F}" type="datetime1">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655420-71EF-420E-A9A9-9AC0BEC985D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CE717-AD0D-4176-9B87-65B08F150D12}" type="datetime1">
              <a:rPr lang="en-US" smtClean="0"/>
              <a:t>6/15/2017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655420-71EF-420E-A9A9-9AC0BEC985D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362200"/>
            <a:ext cx="9144000" cy="1600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2" cstate="print"/>
          <a:srcRect/>
          <a:stretch>
            <a:fillRect/>
          </a:stretch>
        </p:blipFill>
        <p:spPr bwMode="auto">
          <a:xfrm>
            <a:off x="457200" y="2691765"/>
            <a:ext cx="685800" cy="965835"/>
          </a:xfrm>
          <a:prstGeom prst="rect">
            <a:avLst/>
          </a:prstGeom>
          <a:noFill/>
        </p:spPr>
      </p:pic>
      <p:sp>
        <p:nvSpPr>
          <p:cNvPr id="6" name="Title 1"/>
          <p:cNvSpPr>
            <a:spLocks noGrp="1"/>
          </p:cNvSpPr>
          <p:nvPr>
            <p:ph type="ctrTitle"/>
          </p:nvPr>
        </p:nvSpPr>
        <p:spPr>
          <a:xfrm>
            <a:off x="2133600" y="2590800"/>
            <a:ext cx="4800600" cy="1142999"/>
          </a:xfrm>
        </p:spPr>
        <p:txBody>
          <a:bodyPr>
            <a:normAutofit/>
          </a:bodyPr>
          <a:lstStyle/>
          <a:p>
            <a:r>
              <a:rPr lang="en-US" sz="2800" b="1" dirty="0">
                <a:latin typeface="+mn-lt"/>
                <a:cs typeface="Arial" pitchFamily="34" charset="0"/>
              </a:rPr>
              <a:t>Enhancing Strategic Thinking</a:t>
            </a:r>
            <a:r>
              <a:rPr lang="en-US" sz="300" b="1" dirty="0">
                <a:latin typeface="+mn-lt"/>
                <a:cs typeface="Arial" pitchFamily="34" charset="0"/>
              </a:rPr>
              <a:t/>
            </a:r>
            <a:br>
              <a:rPr lang="en-US" sz="300" b="1" dirty="0">
                <a:latin typeface="+mn-lt"/>
                <a:cs typeface="Arial" pitchFamily="34" charset="0"/>
              </a:rPr>
            </a:br>
            <a:r>
              <a:rPr lang="en-US" sz="400" b="1" dirty="0">
                <a:latin typeface="+mn-lt"/>
                <a:cs typeface="Arial" pitchFamily="34" charset="0"/>
              </a:rPr>
              <a:t> </a:t>
            </a:r>
            <a:br>
              <a:rPr lang="en-US" sz="400" b="1" dirty="0">
                <a:latin typeface="+mn-lt"/>
                <a:cs typeface="Arial" pitchFamily="34" charset="0"/>
              </a:rPr>
            </a:br>
            <a:r>
              <a:rPr lang="en-US" sz="2400" i="1" dirty="0">
                <a:latin typeface="+mn-lt"/>
                <a:cs typeface="Arial" pitchFamily="34" charset="0"/>
              </a:rPr>
              <a:t>Skill Building Exercises</a:t>
            </a:r>
          </a:p>
        </p:txBody>
      </p:sp>
      <p:pic>
        <p:nvPicPr>
          <p:cNvPr id="7" name="Picture 2" descr="Image result for future icon"/>
          <p:cNvPicPr>
            <a:picLocks noChangeAspect="1" noChangeArrowheads="1"/>
          </p:cNvPicPr>
          <p:nvPr/>
        </p:nvPicPr>
        <p:blipFill>
          <a:blip r:embed="rId3" cstate="print"/>
          <a:srcRect/>
          <a:stretch>
            <a:fillRect/>
          </a:stretch>
        </p:blipFill>
        <p:spPr bwMode="auto">
          <a:xfrm>
            <a:off x="1219200" y="2667000"/>
            <a:ext cx="1066800" cy="1066800"/>
          </a:xfrm>
          <a:prstGeom prst="rect">
            <a:avLst/>
          </a:prstGeom>
          <a:noFill/>
        </p:spPr>
      </p:pic>
      <p:pic>
        <p:nvPicPr>
          <p:cNvPr id="8" name="Picture 7" descr="Image result for book black vector"/>
          <p:cNvPicPr>
            <a:picLocks noChangeAspect="1" noChangeArrowheads="1"/>
          </p:cNvPicPr>
          <p:nvPr/>
        </p:nvPicPr>
        <p:blipFill>
          <a:blip r:embed="rId4" cstate="print"/>
          <a:srcRect/>
          <a:stretch>
            <a:fillRect/>
          </a:stretch>
        </p:blipFill>
        <p:spPr bwMode="auto">
          <a:xfrm>
            <a:off x="7010400" y="28194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848600" y="2667000"/>
            <a:ext cx="1143000" cy="1143000"/>
          </a:xfrm>
          <a:prstGeom prst="rect">
            <a:avLst/>
          </a:prstGeom>
          <a:noFill/>
        </p:spPr>
      </p:pic>
      <p:sp>
        <p:nvSpPr>
          <p:cNvPr id="10" name="Rectangle 9"/>
          <p:cNvSpPr/>
          <p:nvPr/>
        </p:nvSpPr>
        <p:spPr>
          <a:xfrm>
            <a:off x="0" y="3962400"/>
            <a:ext cx="9144000" cy="457200"/>
          </a:xfrm>
          <a:prstGeom prst="rect">
            <a:avLst/>
          </a:prstGeom>
          <a:solidFill>
            <a:srgbClr val="77933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Supporting slides</a:t>
            </a:r>
          </a:p>
        </p:txBody>
      </p:sp>
      <p:sp>
        <p:nvSpPr>
          <p:cNvPr id="11" name="Slide Number Placeholder 10"/>
          <p:cNvSpPr>
            <a:spLocks noGrp="1"/>
          </p:cNvSpPr>
          <p:nvPr>
            <p:ph type="sldNum" sz="quarter" idx="12"/>
          </p:nvPr>
        </p:nvSpPr>
        <p:spPr/>
        <p:txBody>
          <a:bodyPr/>
          <a:lstStyle/>
          <a:p>
            <a:fld id="{3D655420-71EF-420E-A9A9-9AC0BEC985D2}"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3"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4"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5"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295400" y="323671"/>
            <a:ext cx="8014201" cy="830997"/>
          </a:xfrm>
          <a:prstGeom prst="rect">
            <a:avLst/>
          </a:prstGeom>
        </p:spPr>
        <p:txBody>
          <a:bodyPr wrap="square">
            <a:spAutoFit/>
          </a:bodyPr>
          <a:lstStyle/>
          <a:p>
            <a:r>
              <a:rPr lang="en-US" sz="2400" b="1" dirty="0">
                <a:solidFill>
                  <a:schemeClr val="accent3">
                    <a:lumMod val="50000"/>
                  </a:schemeClr>
                </a:solidFill>
              </a:rPr>
              <a:t>DEVELOPING STRATEGIC THINKING ABILITY ALSO REQUIRES TIME, PRACTICE, AND ATTENTION TO FOUNDATIONAL SKILLS. </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36708" y="1295400"/>
            <a:ext cx="5035492" cy="3847207"/>
          </a:xfrm>
          <a:prstGeom prst="rect">
            <a:avLst/>
          </a:prstGeom>
          <a:noFill/>
        </p:spPr>
        <p:txBody>
          <a:bodyPr wrap="square" rtlCol="0">
            <a:spAutoFit/>
          </a:bodyPr>
          <a:lstStyle/>
          <a:p>
            <a:pPr marL="228600" indent="-228600">
              <a:buFont typeface="Arial" panose="020B0604020202020204" pitchFamily="34" charset="0"/>
              <a:buChar char="•"/>
            </a:pPr>
            <a:r>
              <a:rPr lang="en-US" sz="2000" dirty="0"/>
              <a:t>Doing any of the exercises once or twice will not transform you into a strategic thinker. </a:t>
            </a:r>
          </a:p>
          <a:p>
            <a:pPr marL="228600" indent="-228600"/>
            <a:endParaRPr lang="en-US" sz="800" dirty="0"/>
          </a:p>
          <a:p>
            <a:pPr marL="228600" indent="-228600">
              <a:buFont typeface="Arial" panose="020B0604020202020204" pitchFamily="34" charset="0"/>
              <a:buChar char="•"/>
            </a:pPr>
            <a:r>
              <a:rPr lang="en-US" sz="2000" dirty="0"/>
              <a:t>They are analogous to the drills that athletes use to hone their skills.</a:t>
            </a:r>
          </a:p>
          <a:p>
            <a:pPr marL="228600" indent="-228600"/>
            <a:endParaRPr lang="en-US" sz="800" dirty="0"/>
          </a:p>
          <a:p>
            <a:pPr marL="228600" indent="-228600">
              <a:buFont typeface="Arial" panose="020B0604020202020204" pitchFamily="34" charset="0"/>
              <a:buChar char="•"/>
            </a:pPr>
            <a:r>
              <a:rPr lang="en-US" sz="2000" dirty="0"/>
              <a:t>Developing advanced ST skills means repeatedly practicing the foundational skills necessary to become a great strategic thinker.</a:t>
            </a:r>
          </a:p>
          <a:p>
            <a:pPr marL="228600" indent="-228600"/>
            <a:endParaRPr lang="en-US" sz="800" dirty="0"/>
          </a:p>
          <a:p>
            <a:pPr marL="228600" indent="-228600">
              <a:buFont typeface="Arial" panose="020B0604020202020204" pitchFamily="34" charset="0"/>
              <a:buChar char="•"/>
            </a:pPr>
            <a:r>
              <a:rPr lang="en-US" sz="2000" dirty="0"/>
              <a:t>The exercises can help you practice some of the (many) skills you’ll need in order to become a skilled strategic thinker.</a:t>
            </a:r>
          </a:p>
        </p:txBody>
      </p:sp>
      <p:sp>
        <p:nvSpPr>
          <p:cNvPr id="6" name="TextBox 5"/>
          <p:cNvSpPr txBox="1"/>
          <p:nvPr/>
        </p:nvSpPr>
        <p:spPr>
          <a:xfrm>
            <a:off x="7586304" y="5181600"/>
            <a:ext cx="1481496" cy="215444"/>
          </a:xfrm>
          <a:prstGeom prst="rect">
            <a:avLst/>
          </a:prstGeom>
          <a:noFill/>
        </p:spPr>
        <p:txBody>
          <a:bodyPr wrap="none" rtlCol="0">
            <a:spAutoFit/>
          </a:bodyPr>
          <a:lstStyle/>
          <a:p>
            <a:r>
              <a:rPr lang="en-US" sz="800" dirty="0">
                <a:solidFill>
                  <a:schemeClr val="bg1">
                    <a:lumMod val="75000"/>
                  </a:schemeClr>
                </a:solidFill>
              </a:rPr>
              <a:t>Image credit: shutterstock.com</a:t>
            </a:r>
          </a:p>
        </p:txBody>
      </p:sp>
      <p:sp>
        <p:nvSpPr>
          <p:cNvPr id="15" name="Slide Number Placeholder 14"/>
          <p:cNvSpPr>
            <a:spLocks noGrp="1"/>
          </p:cNvSpPr>
          <p:nvPr>
            <p:ph type="sldNum" sz="quarter" idx="12"/>
          </p:nvPr>
        </p:nvSpPr>
        <p:spPr/>
        <p:txBody>
          <a:bodyPr/>
          <a:lstStyle/>
          <a:p>
            <a:fld id="{3D655420-71EF-420E-A9A9-9AC0BEC985D2}" type="slidenum">
              <a:rPr lang="en-US" smtClean="0"/>
              <a:t>10</a:t>
            </a:fld>
            <a:endParaRPr lang="en-US"/>
          </a:p>
        </p:txBody>
      </p:sp>
      <p:pic>
        <p:nvPicPr>
          <p:cNvPr id="16" name="Picture 2" descr="C:\Users\dlaufersweiler.ARA-US\Documents\Projects\03 - ARI Strategic Thinking\Images\May 2017 revised exercises\shutterstock_527437423.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49196" y="1676400"/>
            <a:ext cx="2695694" cy="215632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999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2590800"/>
            <a:ext cx="6477000" cy="1828800"/>
          </a:xfrm>
          <a:prstGeom prst="rect">
            <a:avLst/>
          </a:prstGeom>
          <a:solidFill>
            <a:srgbClr val="77933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Overview</a:t>
            </a:r>
          </a:p>
          <a:p>
            <a:pPr algn="ctr"/>
            <a:r>
              <a:rPr lang="en-US" sz="3600" b="1" dirty="0"/>
              <a:t>Reflecting </a:t>
            </a:r>
            <a:r>
              <a:rPr lang="en-US" sz="3600" b="1"/>
              <a:t>on Experience</a:t>
            </a:r>
            <a:endParaRPr lang="en-US" sz="3600" b="1" dirty="0"/>
          </a:p>
        </p:txBody>
      </p:sp>
      <p:sp>
        <p:nvSpPr>
          <p:cNvPr id="4" name="Slide Number Placeholder 3"/>
          <p:cNvSpPr>
            <a:spLocks noGrp="1"/>
          </p:cNvSpPr>
          <p:nvPr>
            <p:ph type="sldNum" sz="quarter" idx="12"/>
          </p:nvPr>
        </p:nvSpPr>
        <p:spPr/>
        <p:txBody>
          <a:bodyPr/>
          <a:lstStyle/>
          <a:p>
            <a:fld id="{3D655420-71EF-420E-A9A9-9AC0BEC985D2}" type="slidenum">
              <a:rPr lang="en-US" smtClean="0"/>
              <a:t>11</a:t>
            </a:fld>
            <a:endParaRPr lang="en-US" dirty="0"/>
          </a:p>
        </p:txBody>
      </p:sp>
    </p:spTree>
    <p:extLst>
      <p:ext uri="{BB962C8B-B14F-4D97-AF65-F5344CB8AC3E}">
        <p14:creationId xmlns:p14="http://schemas.microsoft.com/office/powerpoint/2010/main" val="43972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3"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4"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5"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04800"/>
            <a:ext cx="7099801" cy="461665"/>
          </a:xfrm>
          <a:prstGeom prst="rect">
            <a:avLst/>
          </a:prstGeom>
        </p:spPr>
        <p:txBody>
          <a:bodyPr wrap="square">
            <a:spAutoFit/>
          </a:bodyPr>
          <a:lstStyle/>
          <a:p>
            <a:r>
              <a:rPr lang="en-US" sz="2400" b="1" dirty="0">
                <a:solidFill>
                  <a:schemeClr val="accent3">
                    <a:lumMod val="50000"/>
                  </a:schemeClr>
                </a:solidFill>
              </a:rPr>
              <a:t>WHAT’S THE PURPOSE OF THIS EXERCISE?</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986364" y="1158007"/>
            <a:ext cx="7700436" cy="3139321"/>
          </a:xfrm>
          <a:prstGeom prst="rect">
            <a:avLst/>
          </a:prstGeom>
        </p:spPr>
        <p:txBody>
          <a:bodyPr wrap="square">
            <a:spAutoFit/>
          </a:bodyPr>
          <a:lstStyle/>
          <a:p>
            <a:pPr marL="228600" indent="-228600">
              <a:buFont typeface="Arial" panose="020B0604020202020204" pitchFamily="34" charset="0"/>
              <a:buChar char="•"/>
            </a:pPr>
            <a:r>
              <a:rPr lang="en-US" sz="2000" b="1" dirty="0"/>
              <a:t>Primary Purpose: </a:t>
            </a:r>
            <a:r>
              <a:rPr lang="en-US" sz="2000" dirty="0"/>
              <a:t>To practice using reflection to promote continuous learning.</a:t>
            </a:r>
          </a:p>
          <a:p>
            <a:pPr lvl="1"/>
            <a:endParaRPr lang="en-US" sz="2000" b="1" dirty="0"/>
          </a:p>
          <a:p>
            <a:pPr lvl="1"/>
            <a:r>
              <a:rPr lang="en-US" sz="2000" b="1" dirty="0"/>
              <a:t>Reflective Thinking </a:t>
            </a:r>
            <a:r>
              <a:rPr lang="en-US" sz="2000" dirty="0"/>
              <a:t>–The process of “stepping back” from a situation to think critically and deeply about the experience.</a:t>
            </a:r>
          </a:p>
          <a:p>
            <a:pPr lvl="1"/>
            <a:endParaRPr lang="en-US" sz="2000" dirty="0"/>
          </a:p>
          <a:p>
            <a:pPr lvl="1"/>
            <a:r>
              <a:rPr lang="en-US" sz="2000" dirty="0"/>
              <a:t>Thinking critically before, during, and after an event provides an opportunity to develop greater understanding of both the self and the situation and inform future encounters with similar situations.</a:t>
            </a:r>
          </a:p>
          <a:p>
            <a:endParaRPr lang="en-US" dirty="0"/>
          </a:p>
        </p:txBody>
      </p:sp>
      <p:sp>
        <p:nvSpPr>
          <p:cNvPr id="4" name="Rectangle 3"/>
          <p:cNvSpPr/>
          <p:nvPr/>
        </p:nvSpPr>
        <p:spPr>
          <a:xfrm>
            <a:off x="7653416" y="5168444"/>
            <a:ext cx="1481496" cy="215444"/>
          </a:xfrm>
          <a:prstGeom prst="rect">
            <a:avLst/>
          </a:prstGeom>
          <a:noFill/>
        </p:spPr>
        <p:txBody>
          <a:bodyPr wrap="none" rtlCol="0">
            <a:spAutoFit/>
          </a:bodyPr>
          <a:lstStyle/>
          <a:p>
            <a:r>
              <a:rPr lang="en-US" sz="800" dirty="0">
                <a:solidFill>
                  <a:schemeClr val="bg1">
                    <a:lumMod val="75000"/>
                  </a:schemeClr>
                </a:solidFill>
              </a:rPr>
              <a:t>Image credit: shutterstock.com</a:t>
            </a:r>
          </a:p>
        </p:txBody>
      </p:sp>
      <p:sp>
        <p:nvSpPr>
          <p:cNvPr id="6" name="TextBox 5"/>
          <p:cNvSpPr txBox="1"/>
          <p:nvPr/>
        </p:nvSpPr>
        <p:spPr>
          <a:xfrm>
            <a:off x="986364" y="4171131"/>
            <a:ext cx="7391400" cy="707886"/>
          </a:xfrm>
          <a:prstGeom prst="rect">
            <a:avLst/>
          </a:prstGeom>
          <a:noFill/>
        </p:spPr>
        <p:txBody>
          <a:bodyPr wrap="square" rtlCol="0">
            <a:spAutoFit/>
          </a:bodyPr>
          <a:lstStyle/>
          <a:p>
            <a:pPr marL="228600" indent="-228600">
              <a:buFont typeface="Arial" panose="020B0604020202020204" pitchFamily="34" charset="0"/>
              <a:buChar char="•"/>
            </a:pPr>
            <a:r>
              <a:rPr lang="en-US" sz="2000" b="1" dirty="0"/>
              <a:t>Secondary Purpose</a:t>
            </a:r>
            <a:r>
              <a:rPr lang="en-US" sz="2000" dirty="0"/>
              <a:t>: To help you recognize how to use reflection in daily operations to enhance learning and strategic thinking.</a:t>
            </a:r>
          </a:p>
        </p:txBody>
      </p:sp>
      <p:sp>
        <p:nvSpPr>
          <p:cNvPr id="15" name="Slide Number Placeholder 14"/>
          <p:cNvSpPr>
            <a:spLocks noGrp="1"/>
          </p:cNvSpPr>
          <p:nvPr>
            <p:ph type="sldNum" sz="quarter" idx="12"/>
          </p:nvPr>
        </p:nvSpPr>
        <p:spPr/>
        <p:txBody>
          <a:bodyPr/>
          <a:lstStyle/>
          <a:p>
            <a:fld id="{3D655420-71EF-420E-A9A9-9AC0BEC985D2}" type="slidenum">
              <a:rPr lang="en-US" smtClean="0"/>
              <a:t>12</a:t>
            </a:fld>
            <a:endParaRPr lang="en-US"/>
          </a:p>
        </p:txBody>
      </p:sp>
    </p:spTree>
    <p:extLst>
      <p:ext uri="{BB962C8B-B14F-4D97-AF65-F5344CB8AC3E}">
        <p14:creationId xmlns:p14="http://schemas.microsoft.com/office/powerpoint/2010/main" val="13629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2"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3"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4"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04800"/>
            <a:ext cx="7335285" cy="830997"/>
          </a:xfrm>
          <a:prstGeom prst="rect">
            <a:avLst/>
          </a:prstGeom>
        </p:spPr>
        <p:txBody>
          <a:bodyPr wrap="square">
            <a:spAutoFit/>
          </a:bodyPr>
          <a:lstStyle/>
          <a:p>
            <a:r>
              <a:rPr lang="en-US" sz="2400" b="1" dirty="0">
                <a:solidFill>
                  <a:schemeClr val="accent3">
                    <a:lumMod val="50000"/>
                  </a:schemeClr>
                </a:solidFill>
              </a:rPr>
              <a:t>THE EXERCISE WILL ALSO HELP YOU PRACTICE THIS ADDITIONAL SKILL:</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990600" y="1371600"/>
            <a:ext cx="6700007" cy="1200329"/>
          </a:xfrm>
          <a:prstGeom prst="rect">
            <a:avLst/>
          </a:prstGeom>
        </p:spPr>
        <p:txBody>
          <a:bodyPr wrap="square">
            <a:spAutoFit/>
          </a:bodyPr>
          <a:lstStyle/>
          <a:p>
            <a:pPr marL="230188" indent="-230188">
              <a:buFont typeface="Arial" panose="020B0604020202020204" pitchFamily="34" charset="0"/>
              <a:buChar char="•"/>
            </a:pPr>
            <a:r>
              <a:rPr lang="en-US" b="1" dirty="0"/>
              <a:t>Systems thinking </a:t>
            </a:r>
            <a:r>
              <a:rPr lang="en-US" dirty="0"/>
              <a:t>– Recognizing and describing relationships and interdependencies among factors that might otherwise appear unrelated.</a:t>
            </a:r>
          </a:p>
          <a:p>
            <a:pPr marL="285750" indent="-285750">
              <a:buFont typeface="Arial" panose="020B0604020202020204" pitchFamily="34" charset="0"/>
              <a:buChar char="•"/>
            </a:pPr>
            <a:endParaRPr lang="en-US" dirty="0"/>
          </a:p>
        </p:txBody>
      </p:sp>
      <p:sp>
        <p:nvSpPr>
          <p:cNvPr id="16" name="Slide Number Placeholder 15"/>
          <p:cNvSpPr>
            <a:spLocks noGrp="1"/>
          </p:cNvSpPr>
          <p:nvPr>
            <p:ph type="sldNum" sz="quarter" idx="12"/>
          </p:nvPr>
        </p:nvSpPr>
        <p:spPr/>
        <p:txBody>
          <a:bodyPr/>
          <a:lstStyle/>
          <a:p>
            <a:fld id="{3D655420-71EF-420E-A9A9-9AC0BEC985D2}" type="slidenum">
              <a:rPr lang="en-US" smtClean="0"/>
              <a:t>13</a:t>
            </a:fld>
            <a:endParaRPr lang="en-US"/>
          </a:p>
        </p:txBody>
      </p:sp>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72000" y="2286000"/>
            <a:ext cx="4041759" cy="269450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825208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2"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3"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4"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452735"/>
            <a:ext cx="7335285" cy="461665"/>
          </a:xfrm>
          <a:prstGeom prst="rect">
            <a:avLst/>
          </a:prstGeom>
        </p:spPr>
        <p:txBody>
          <a:bodyPr wrap="square">
            <a:spAutoFit/>
          </a:bodyPr>
          <a:lstStyle/>
          <a:p>
            <a:r>
              <a:rPr lang="en-US" sz="2400" b="1" dirty="0">
                <a:solidFill>
                  <a:schemeClr val="accent3">
                    <a:lumMod val="50000"/>
                  </a:schemeClr>
                </a:solidFill>
              </a:rPr>
              <a:t>WHAT WILL I DO IN THE EXERCISE?</a:t>
            </a:r>
          </a:p>
        </p:txBody>
      </p:sp>
      <p:cxnSp>
        <p:nvCxnSpPr>
          <p:cNvPr id="14" name="Straight Connector 13"/>
          <p:cNvCxnSpPr/>
          <p:nvPr/>
        </p:nvCxnSpPr>
        <p:spPr>
          <a:xfrm>
            <a:off x="0" y="734568"/>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8" name="Slide Number Placeholder 27"/>
          <p:cNvSpPr>
            <a:spLocks noGrp="1"/>
          </p:cNvSpPr>
          <p:nvPr>
            <p:ph type="sldNum" sz="quarter" idx="12"/>
          </p:nvPr>
        </p:nvSpPr>
        <p:spPr/>
        <p:txBody>
          <a:bodyPr/>
          <a:lstStyle/>
          <a:p>
            <a:fld id="{3D655420-71EF-420E-A9A9-9AC0BEC985D2}" type="slidenum">
              <a:rPr lang="en-US" smtClean="0"/>
              <a:t>14</a:t>
            </a:fld>
            <a:endParaRPr lang="en-US"/>
          </a:p>
        </p:txBody>
      </p:sp>
      <p:grpSp>
        <p:nvGrpSpPr>
          <p:cNvPr id="6" name="Group 5"/>
          <p:cNvGrpSpPr/>
          <p:nvPr/>
        </p:nvGrpSpPr>
        <p:grpSpPr>
          <a:xfrm>
            <a:off x="1187701" y="1191768"/>
            <a:ext cx="6768599" cy="3608832"/>
            <a:chOff x="521986" y="810768"/>
            <a:chExt cx="6768599" cy="3608832"/>
          </a:xfrm>
        </p:grpSpPr>
        <p:sp>
          <p:nvSpPr>
            <p:cNvPr id="4" name="Bent-Up Arrow 3"/>
            <p:cNvSpPr/>
            <p:nvPr/>
          </p:nvSpPr>
          <p:spPr>
            <a:xfrm rot="5400000">
              <a:off x="1480335" y="1733550"/>
              <a:ext cx="685800" cy="571500"/>
            </a:xfrm>
            <a:prstGeom prst="bentUpArrow">
              <a:avLst/>
            </a:prstGeom>
            <a:solidFill>
              <a:srgbClr val="CC99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Bent-Up Arrow 23"/>
            <p:cNvSpPr/>
            <p:nvPr/>
          </p:nvSpPr>
          <p:spPr>
            <a:xfrm rot="5400000">
              <a:off x="4572284" y="3562350"/>
              <a:ext cx="685800" cy="571500"/>
            </a:xfrm>
            <a:prstGeom prst="bentUpArrow">
              <a:avLst/>
            </a:prstGeom>
            <a:solidFill>
              <a:srgbClr val="CC99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Bent-Up Arrow 24"/>
            <p:cNvSpPr/>
            <p:nvPr/>
          </p:nvSpPr>
          <p:spPr>
            <a:xfrm rot="5400000">
              <a:off x="3080535" y="2647950"/>
              <a:ext cx="685800" cy="571500"/>
            </a:xfrm>
            <a:prstGeom prst="bentUpArrow">
              <a:avLst/>
            </a:prstGeom>
            <a:solidFill>
              <a:srgbClr val="CC99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p:cNvSpPr/>
            <p:nvPr/>
          </p:nvSpPr>
          <p:spPr>
            <a:xfrm>
              <a:off x="521986" y="810768"/>
              <a:ext cx="2044199" cy="865632"/>
            </a:xfrm>
            <a:prstGeom prst="round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Identify a recent situation or event </a:t>
              </a:r>
              <a:r>
                <a:rPr lang="en-US" sz="1200" dirty="0">
                  <a:solidFill>
                    <a:schemeClr val="tx1"/>
                  </a:solidFill>
                </a:rPr>
                <a:t>that did not go as you expected.</a:t>
              </a:r>
            </a:p>
          </p:txBody>
        </p:sp>
        <p:sp>
          <p:nvSpPr>
            <p:cNvPr id="12" name="Rounded Rectangle 11"/>
            <p:cNvSpPr/>
            <p:nvPr/>
          </p:nvSpPr>
          <p:spPr>
            <a:xfrm>
              <a:off x="2122186" y="1725168"/>
              <a:ext cx="2044199" cy="865632"/>
            </a:xfrm>
            <a:prstGeom prst="round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Reflect on the event</a:t>
              </a:r>
              <a:r>
                <a:rPr lang="en-US" sz="1200" dirty="0">
                  <a:solidFill>
                    <a:schemeClr val="tx1"/>
                  </a:solidFill>
                </a:rPr>
                <a:t>, using starter questions as an aid.</a:t>
              </a:r>
            </a:p>
          </p:txBody>
        </p:sp>
        <p:sp>
          <p:nvSpPr>
            <p:cNvPr id="15" name="Rounded Rectangle 14"/>
            <p:cNvSpPr/>
            <p:nvPr/>
          </p:nvSpPr>
          <p:spPr>
            <a:xfrm>
              <a:off x="3722386" y="2639568"/>
              <a:ext cx="2044199" cy="865632"/>
            </a:xfrm>
            <a:prstGeom prst="round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Share your reflection </a:t>
              </a:r>
              <a:r>
                <a:rPr lang="en-US" sz="1200" dirty="0">
                  <a:solidFill>
                    <a:schemeClr val="tx1"/>
                  </a:solidFill>
                </a:rPr>
                <a:t>with one or two other participants.</a:t>
              </a:r>
            </a:p>
          </p:txBody>
        </p:sp>
        <p:sp>
          <p:nvSpPr>
            <p:cNvPr id="16" name="Rounded Rectangle 15"/>
            <p:cNvSpPr/>
            <p:nvPr/>
          </p:nvSpPr>
          <p:spPr>
            <a:xfrm>
              <a:off x="5246386" y="3553968"/>
              <a:ext cx="2044199" cy="865632"/>
            </a:xfrm>
            <a:prstGeom prst="round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Engage in a </a:t>
              </a:r>
              <a:r>
                <a:rPr lang="en-US" sz="1200" b="1" dirty="0">
                  <a:solidFill>
                    <a:schemeClr val="tx1"/>
                  </a:solidFill>
                </a:rPr>
                <a:t>group discussion</a:t>
              </a:r>
              <a:r>
                <a:rPr lang="en-US" sz="1200" dirty="0">
                  <a:solidFill>
                    <a:schemeClr val="tx1"/>
                  </a:solidFill>
                </a:rPr>
                <a:t>.</a:t>
              </a:r>
            </a:p>
          </p:txBody>
        </p:sp>
      </p:grpSp>
    </p:spTree>
    <p:extLst>
      <p:ext uri="{BB962C8B-B14F-4D97-AF65-F5344CB8AC3E}">
        <p14:creationId xmlns:p14="http://schemas.microsoft.com/office/powerpoint/2010/main" val="2280352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2"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3"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4"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73559"/>
            <a:ext cx="7335285" cy="461665"/>
          </a:xfrm>
          <a:prstGeom prst="rect">
            <a:avLst/>
          </a:prstGeom>
        </p:spPr>
        <p:txBody>
          <a:bodyPr wrap="square">
            <a:spAutoFit/>
          </a:bodyPr>
          <a:lstStyle/>
          <a:p>
            <a:r>
              <a:rPr lang="en-US" sz="2400" b="1" dirty="0">
                <a:solidFill>
                  <a:schemeClr val="accent3">
                    <a:lumMod val="50000"/>
                  </a:schemeClr>
                </a:solidFill>
              </a:rPr>
              <a:t>WHAT MATERIALS DO I NEED?</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066800" y="1066800"/>
            <a:ext cx="6700007" cy="2092881"/>
          </a:xfrm>
          <a:prstGeom prst="rect">
            <a:avLst/>
          </a:prstGeom>
        </p:spPr>
        <p:txBody>
          <a:bodyPr wrap="square">
            <a:spAutoFit/>
          </a:bodyPr>
          <a:lstStyle/>
          <a:p>
            <a:endParaRPr lang="en-US" sz="2000" dirty="0"/>
          </a:p>
          <a:p>
            <a:pPr marL="230188" indent="-230188">
              <a:lnSpc>
                <a:spcPct val="150000"/>
              </a:lnSpc>
              <a:buFont typeface="Arial" panose="020B0604020202020204" pitchFamily="34" charset="0"/>
              <a:buChar char="•"/>
            </a:pPr>
            <a:r>
              <a:rPr lang="en-US" sz="2000" dirty="0"/>
              <a:t>Participant Guide (provided by facilitator)</a:t>
            </a:r>
          </a:p>
          <a:p>
            <a:pPr marL="230188" indent="-230188">
              <a:lnSpc>
                <a:spcPct val="150000"/>
              </a:lnSpc>
              <a:buFont typeface="Arial" panose="020B0604020202020204" pitchFamily="34" charset="0"/>
              <a:buChar char="•"/>
            </a:pPr>
            <a:r>
              <a:rPr lang="en-US" sz="2000" dirty="0"/>
              <a:t>Pen/pencil</a:t>
            </a:r>
          </a:p>
          <a:p>
            <a:pPr marL="230188" indent="-230188">
              <a:lnSpc>
                <a:spcPct val="150000"/>
              </a:lnSpc>
              <a:buFont typeface="Arial" panose="020B0604020202020204" pitchFamily="34" charset="0"/>
              <a:buChar char="•"/>
            </a:pPr>
            <a:r>
              <a:rPr lang="en-US" sz="2000" dirty="0"/>
              <a:t>Notebook/pad of paper</a:t>
            </a:r>
          </a:p>
          <a:p>
            <a:pPr marL="285750" indent="-285750">
              <a:buFont typeface="Arial" panose="020B0604020202020204" pitchFamily="34" charset="0"/>
              <a:buChar char="•"/>
            </a:pPr>
            <a:endParaRPr lang="en-US" sz="2000" dirty="0"/>
          </a:p>
        </p:txBody>
      </p:sp>
      <p:sp>
        <p:nvSpPr>
          <p:cNvPr id="3" name="Rectangle 2"/>
          <p:cNvSpPr/>
          <p:nvPr/>
        </p:nvSpPr>
        <p:spPr>
          <a:xfrm>
            <a:off x="7510594" y="5105400"/>
            <a:ext cx="1481496" cy="215444"/>
          </a:xfrm>
          <a:prstGeom prst="rect">
            <a:avLst/>
          </a:prstGeom>
        </p:spPr>
        <p:txBody>
          <a:bodyPr wrap="none">
            <a:spAutoFit/>
          </a:bodyPr>
          <a:lstStyle/>
          <a:p>
            <a:r>
              <a:rPr lang="en-US" sz="800" dirty="0">
                <a:solidFill>
                  <a:schemeClr val="bg1">
                    <a:lumMod val="75000"/>
                  </a:schemeClr>
                </a:solidFill>
              </a:rPr>
              <a:t>Image credit: shutterstock.com</a:t>
            </a:r>
          </a:p>
        </p:txBody>
      </p:sp>
      <p:sp>
        <p:nvSpPr>
          <p:cNvPr id="12" name="Slide Number Placeholder 11"/>
          <p:cNvSpPr>
            <a:spLocks noGrp="1"/>
          </p:cNvSpPr>
          <p:nvPr>
            <p:ph type="sldNum" sz="quarter" idx="12"/>
          </p:nvPr>
        </p:nvSpPr>
        <p:spPr/>
        <p:txBody>
          <a:bodyPr/>
          <a:lstStyle/>
          <a:p>
            <a:fld id="{3D655420-71EF-420E-A9A9-9AC0BEC985D2}" type="slidenum">
              <a:rPr lang="en-US" smtClean="0"/>
              <a:t>15</a:t>
            </a:fld>
            <a:endParaRPr lang="en-US"/>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50670" y="2209800"/>
            <a:ext cx="4000500" cy="2667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065334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3"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4"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5"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04800"/>
            <a:ext cx="7099801" cy="461665"/>
          </a:xfrm>
          <a:prstGeom prst="rect">
            <a:avLst/>
          </a:prstGeom>
        </p:spPr>
        <p:txBody>
          <a:bodyPr wrap="square">
            <a:spAutoFit/>
          </a:bodyPr>
          <a:lstStyle/>
          <a:p>
            <a:r>
              <a:rPr lang="en-US" sz="2400" b="1" dirty="0">
                <a:solidFill>
                  <a:schemeClr val="accent3">
                    <a:lumMod val="50000"/>
                  </a:schemeClr>
                </a:solidFill>
              </a:rPr>
              <a:t>WHAT WILL I GAIN FROM THIS EXERCISE?</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060508" y="914400"/>
            <a:ext cx="7550092" cy="2646878"/>
          </a:xfrm>
          <a:prstGeom prst="rect">
            <a:avLst/>
          </a:prstGeom>
          <a:noFill/>
        </p:spPr>
        <p:txBody>
          <a:bodyPr wrap="square" rtlCol="0">
            <a:spAutoFit/>
          </a:bodyPr>
          <a:lstStyle/>
          <a:p>
            <a:endParaRPr lang="en-US" sz="800" dirty="0"/>
          </a:p>
          <a:p>
            <a:pPr marL="228600" indent="-228600">
              <a:buFont typeface="Arial" panose="020B0604020202020204" pitchFamily="34" charset="0"/>
              <a:buChar char="•"/>
            </a:pPr>
            <a:r>
              <a:rPr lang="en-US" b="1" dirty="0"/>
              <a:t>Appreciate the importance of reflection </a:t>
            </a:r>
            <a:r>
              <a:rPr lang="en-US" dirty="0"/>
              <a:t>for continuous learning</a:t>
            </a:r>
          </a:p>
          <a:p>
            <a:pPr marL="228600" indent="-228600">
              <a:buFont typeface="Arial" panose="020B0604020202020204" pitchFamily="34" charset="0"/>
              <a:buChar char="•"/>
            </a:pPr>
            <a:endParaRPr lang="en-US" sz="800" dirty="0"/>
          </a:p>
          <a:p>
            <a:pPr marL="228600" indent="-228600">
              <a:buFont typeface="Arial" panose="020B0604020202020204" pitchFamily="34" charset="0"/>
              <a:buChar char="•"/>
            </a:pPr>
            <a:r>
              <a:rPr lang="en-US" b="1" dirty="0"/>
              <a:t>Recognize the value of different types of questions</a:t>
            </a:r>
            <a:r>
              <a:rPr lang="en-US" dirty="0"/>
              <a:t> for yielding unique types of information and deeper levels of learning.</a:t>
            </a:r>
          </a:p>
          <a:p>
            <a:endParaRPr lang="en-US" sz="800" dirty="0"/>
          </a:p>
          <a:p>
            <a:pPr marL="228600" indent="-228600">
              <a:buFont typeface="Arial" panose="020B0604020202020204" pitchFamily="34" charset="0"/>
              <a:buChar char="•"/>
            </a:pPr>
            <a:r>
              <a:rPr lang="en-US" b="1" dirty="0"/>
              <a:t>Demonstrate greater ease </a:t>
            </a:r>
            <a:r>
              <a:rPr lang="en-US" dirty="0"/>
              <a:t>in reflecting on an experi</a:t>
            </a:r>
            <a:r>
              <a:rPr lang="en-US" b="1" dirty="0"/>
              <a:t>ence</a:t>
            </a:r>
            <a:endParaRPr lang="en-US" dirty="0"/>
          </a:p>
          <a:p>
            <a:endParaRPr lang="en-US" sz="800" dirty="0"/>
          </a:p>
          <a:p>
            <a:pPr marL="228600" indent="-228600">
              <a:buFont typeface="Arial" panose="020B0604020202020204" pitchFamily="34" charset="0"/>
              <a:buChar char="•"/>
            </a:pPr>
            <a:r>
              <a:rPr lang="en-US" b="1" dirty="0"/>
              <a:t>Appreciate reflection as an opportunity to identify connections </a:t>
            </a:r>
            <a:r>
              <a:rPr lang="en-US" dirty="0"/>
              <a:t>and inter-relationships that may not otherwise be apparent.</a:t>
            </a:r>
          </a:p>
          <a:p>
            <a:endParaRPr lang="en-US" sz="800" dirty="0"/>
          </a:p>
          <a:p>
            <a:pPr marL="228600" indent="-228600">
              <a:buFont typeface="Arial" panose="020B0604020202020204" pitchFamily="34" charset="0"/>
              <a:buChar char="•"/>
            </a:pPr>
            <a:r>
              <a:rPr lang="en-US" b="1" dirty="0"/>
              <a:t>Recognize when and how to use iterative reflection </a:t>
            </a:r>
            <a:r>
              <a:rPr lang="en-US" dirty="0"/>
              <a:t>in daily operations</a:t>
            </a:r>
            <a:endParaRPr lang="en-US" b="1" dirty="0"/>
          </a:p>
        </p:txBody>
      </p:sp>
      <p:sp>
        <p:nvSpPr>
          <p:cNvPr id="15" name="Slide Number Placeholder 14"/>
          <p:cNvSpPr>
            <a:spLocks noGrp="1"/>
          </p:cNvSpPr>
          <p:nvPr>
            <p:ph type="sldNum" sz="quarter" idx="12"/>
          </p:nvPr>
        </p:nvSpPr>
        <p:spPr/>
        <p:txBody>
          <a:bodyPr/>
          <a:lstStyle/>
          <a:p>
            <a:r>
              <a:rPr lang="en-US" dirty="0"/>
              <a:t> </a:t>
            </a:r>
            <a:fld id="{3D655420-71EF-420E-A9A9-9AC0BEC985D2}" type="slidenum">
              <a:rPr lang="en-US" smtClean="0"/>
              <a:t>16</a:t>
            </a:fld>
            <a:endParaRPr lang="en-US" dirty="0"/>
          </a:p>
        </p:txBody>
      </p:sp>
    </p:spTree>
    <p:extLst>
      <p:ext uri="{BB962C8B-B14F-4D97-AF65-F5344CB8AC3E}">
        <p14:creationId xmlns:p14="http://schemas.microsoft.com/office/powerpoint/2010/main" val="3326974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2590800"/>
            <a:ext cx="6477000" cy="1828800"/>
          </a:xfrm>
          <a:prstGeom prst="rect">
            <a:avLst/>
          </a:prstGeom>
          <a:solidFill>
            <a:srgbClr val="77933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Brief Tutorial</a:t>
            </a:r>
          </a:p>
        </p:txBody>
      </p:sp>
      <p:sp>
        <p:nvSpPr>
          <p:cNvPr id="4" name="Slide Number Placeholder 3"/>
          <p:cNvSpPr>
            <a:spLocks noGrp="1"/>
          </p:cNvSpPr>
          <p:nvPr>
            <p:ph type="sldNum" sz="quarter" idx="12"/>
          </p:nvPr>
        </p:nvSpPr>
        <p:spPr/>
        <p:txBody>
          <a:bodyPr/>
          <a:lstStyle/>
          <a:p>
            <a:fld id="{3D655420-71EF-420E-A9A9-9AC0BEC985D2}" type="slidenum">
              <a:rPr lang="en-US" smtClean="0"/>
              <a:t>17</a:t>
            </a:fld>
            <a:endParaRPr lang="en-US"/>
          </a:p>
        </p:txBody>
      </p:sp>
    </p:spTree>
    <p:extLst>
      <p:ext uri="{BB962C8B-B14F-4D97-AF65-F5344CB8AC3E}">
        <p14:creationId xmlns:p14="http://schemas.microsoft.com/office/powerpoint/2010/main" val="3593599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3"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4"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5"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04800"/>
            <a:ext cx="7252201" cy="830997"/>
          </a:xfrm>
          <a:prstGeom prst="rect">
            <a:avLst/>
          </a:prstGeom>
        </p:spPr>
        <p:txBody>
          <a:bodyPr wrap="square">
            <a:spAutoFit/>
          </a:bodyPr>
          <a:lstStyle/>
          <a:p>
            <a:r>
              <a:rPr lang="en-US" sz="2400" b="1" dirty="0">
                <a:solidFill>
                  <a:schemeClr val="accent3">
                    <a:lumMod val="50000"/>
                  </a:schemeClr>
                </a:solidFill>
              </a:rPr>
              <a:t>HOW DOES REFLECTIVE THINKING HELP US DEVELOP AS STRATEGIC THINKERS?</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060508" y="1219200"/>
            <a:ext cx="6788092" cy="2000548"/>
          </a:xfrm>
          <a:prstGeom prst="rect">
            <a:avLst/>
          </a:prstGeom>
          <a:noFill/>
        </p:spPr>
        <p:txBody>
          <a:bodyPr wrap="square" rtlCol="0">
            <a:spAutoFit/>
          </a:bodyPr>
          <a:lstStyle/>
          <a:p>
            <a:r>
              <a:rPr lang="en-US" sz="2000" b="1" dirty="0"/>
              <a:t>Reflective thinking</a:t>
            </a:r>
          </a:p>
          <a:p>
            <a:endParaRPr lang="en-US" sz="800" dirty="0"/>
          </a:p>
          <a:p>
            <a:pPr marL="228600" indent="-228600">
              <a:buFont typeface="Arial" panose="020B0604020202020204" pitchFamily="34" charset="0"/>
              <a:buChar char="•"/>
            </a:pPr>
            <a:r>
              <a:rPr lang="en-US" sz="2000" dirty="0"/>
              <a:t>involves critically examining an experience to gain greater insight into the dynamics of a situation and our role in it.</a:t>
            </a:r>
          </a:p>
          <a:p>
            <a:endParaRPr lang="en-US" sz="800" dirty="0"/>
          </a:p>
          <a:p>
            <a:pPr marL="228600" indent="-228600">
              <a:buFont typeface="Arial" panose="020B0604020202020204" pitchFamily="34" charset="0"/>
              <a:buChar char="•"/>
            </a:pPr>
            <a:r>
              <a:rPr lang="en-US" sz="2000" dirty="0"/>
              <a:t>allows us to discover connections, inter-relationships, and underlying assumptions.</a:t>
            </a:r>
          </a:p>
          <a:p>
            <a:endParaRPr lang="en-US" sz="800" dirty="0"/>
          </a:p>
        </p:txBody>
      </p:sp>
      <p:sp>
        <p:nvSpPr>
          <p:cNvPr id="12" name="Slide Number Placeholder 11"/>
          <p:cNvSpPr>
            <a:spLocks noGrp="1"/>
          </p:cNvSpPr>
          <p:nvPr>
            <p:ph type="sldNum" sz="quarter" idx="12"/>
          </p:nvPr>
        </p:nvSpPr>
        <p:spPr/>
        <p:txBody>
          <a:bodyPr/>
          <a:lstStyle/>
          <a:p>
            <a:fld id="{3D655420-71EF-420E-A9A9-9AC0BEC985D2}" type="slidenum">
              <a:rPr lang="en-US" smtClean="0"/>
              <a:t>18</a:t>
            </a:fld>
            <a:endParaRPr lang="en-US"/>
          </a:p>
        </p:txBody>
      </p:sp>
      <p:sp>
        <p:nvSpPr>
          <p:cNvPr id="3" name="TextBox 2"/>
          <p:cNvSpPr txBox="1"/>
          <p:nvPr/>
        </p:nvSpPr>
        <p:spPr>
          <a:xfrm>
            <a:off x="1060508" y="3124200"/>
            <a:ext cx="4806892" cy="1446550"/>
          </a:xfrm>
          <a:prstGeom prst="rect">
            <a:avLst/>
          </a:prstGeom>
          <a:noFill/>
        </p:spPr>
        <p:txBody>
          <a:bodyPr wrap="square" rtlCol="0">
            <a:spAutoFit/>
          </a:bodyPr>
          <a:lstStyle/>
          <a:p>
            <a:pPr marL="228600" indent="-228600">
              <a:buFont typeface="Arial" panose="020B0604020202020204" pitchFamily="34" charset="0"/>
              <a:buChar char="•"/>
            </a:pPr>
            <a:r>
              <a:rPr lang="en-US" sz="2000" dirty="0"/>
              <a:t>helps us get smarter and transfer our learning to future events.</a:t>
            </a:r>
          </a:p>
          <a:p>
            <a:endParaRPr lang="en-US" sz="800" dirty="0"/>
          </a:p>
          <a:p>
            <a:pPr marL="228600" indent="-228600">
              <a:buFont typeface="Arial" panose="020B0604020202020204" pitchFamily="34" charset="0"/>
              <a:buChar char="•"/>
            </a:pPr>
            <a:r>
              <a:rPr lang="en-US" sz="2000" dirty="0"/>
              <a:t>can happen before, during, and after an event.</a:t>
            </a:r>
          </a:p>
        </p:txBody>
      </p:sp>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67400" y="2768600"/>
            <a:ext cx="2418247" cy="242117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6" name="TextBox 15"/>
          <p:cNvSpPr txBox="1"/>
          <p:nvPr/>
        </p:nvSpPr>
        <p:spPr>
          <a:xfrm>
            <a:off x="7586304" y="5181600"/>
            <a:ext cx="1481496" cy="215444"/>
          </a:xfrm>
          <a:prstGeom prst="rect">
            <a:avLst/>
          </a:prstGeom>
          <a:noFill/>
        </p:spPr>
        <p:txBody>
          <a:bodyPr wrap="none" rtlCol="0">
            <a:spAutoFit/>
          </a:bodyPr>
          <a:lstStyle/>
          <a:p>
            <a:r>
              <a:rPr lang="en-US" sz="800" dirty="0">
                <a:solidFill>
                  <a:schemeClr val="bg1">
                    <a:lumMod val="75000"/>
                  </a:schemeClr>
                </a:solidFill>
              </a:rPr>
              <a:t>Image credit: shutterstock.com</a:t>
            </a:r>
          </a:p>
        </p:txBody>
      </p:sp>
    </p:spTree>
    <p:extLst>
      <p:ext uri="{BB962C8B-B14F-4D97-AF65-F5344CB8AC3E}">
        <p14:creationId xmlns:p14="http://schemas.microsoft.com/office/powerpoint/2010/main" val="1871550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3"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4"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5"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04800"/>
            <a:ext cx="7099801" cy="461665"/>
          </a:xfrm>
          <a:prstGeom prst="rect">
            <a:avLst/>
          </a:prstGeom>
        </p:spPr>
        <p:txBody>
          <a:bodyPr wrap="square">
            <a:spAutoFit/>
          </a:bodyPr>
          <a:lstStyle/>
          <a:p>
            <a:r>
              <a:rPr lang="en-US" sz="2400" b="1" dirty="0">
                <a:solidFill>
                  <a:schemeClr val="accent3">
                    <a:lumMod val="50000"/>
                  </a:schemeClr>
                </a:solidFill>
              </a:rPr>
              <a:t>WHAT’S HARD? </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873154" y="1143000"/>
            <a:ext cx="7397692" cy="2462213"/>
          </a:xfrm>
          <a:prstGeom prst="rect">
            <a:avLst/>
          </a:prstGeom>
          <a:noFill/>
        </p:spPr>
        <p:txBody>
          <a:bodyPr wrap="square" rtlCol="0">
            <a:spAutoFit/>
          </a:bodyPr>
          <a:lstStyle/>
          <a:p>
            <a:endParaRPr lang="en-US" sz="2000" dirty="0"/>
          </a:p>
          <a:p>
            <a:pPr marL="228600" indent="-228600">
              <a:buFont typeface="Arial" panose="020B0604020202020204" pitchFamily="34" charset="0"/>
              <a:buChar char="•"/>
            </a:pPr>
            <a:r>
              <a:rPr lang="en-US" sz="2000" dirty="0"/>
              <a:t>Some people see reflective thinking as something that happens naturally, rather than a skill requiring deliberate practice.</a:t>
            </a:r>
          </a:p>
          <a:p>
            <a:pPr marL="228600" indent="-228600">
              <a:buFont typeface="Arial" panose="020B0604020202020204" pitchFamily="34" charset="0"/>
              <a:buChar char="•"/>
            </a:pPr>
            <a:endParaRPr lang="en-US" sz="800" dirty="0"/>
          </a:p>
          <a:p>
            <a:pPr marL="228600" indent="-228600">
              <a:buFont typeface="Arial" panose="020B0604020202020204" pitchFamily="34" charset="0"/>
              <a:buChar char="•"/>
            </a:pPr>
            <a:r>
              <a:rPr lang="en-US" sz="2000" dirty="0"/>
              <a:t>We tend to focus on </a:t>
            </a:r>
            <a:r>
              <a:rPr lang="en-US" sz="2000" b="1" i="1" dirty="0"/>
              <a:t>what </a:t>
            </a:r>
            <a:r>
              <a:rPr lang="en-US" sz="2000" dirty="0"/>
              <a:t>happened (content reflection), rather than thinking about </a:t>
            </a:r>
            <a:r>
              <a:rPr lang="en-US" sz="2000" b="1" i="1" dirty="0"/>
              <a:t>how </a:t>
            </a:r>
            <a:r>
              <a:rPr lang="en-US" sz="2000" dirty="0"/>
              <a:t>it occurred (process reflection) or </a:t>
            </a:r>
            <a:r>
              <a:rPr lang="en-US" sz="2000" b="1" i="1" dirty="0"/>
              <a:t>why </a:t>
            </a:r>
            <a:r>
              <a:rPr lang="en-US" sz="2000" dirty="0"/>
              <a:t>it occurred (premise reflection).</a:t>
            </a:r>
          </a:p>
          <a:p>
            <a:endParaRPr lang="en-US" sz="800" dirty="0"/>
          </a:p>
          <a:p>
            <a:pPr lvl="1" indent="-228600">
              <a:buFont typeface="Courier New" panose="02070309020205020404" pitchFamily="49" charset="0"/>
              <a:buChar char="o"/>
              <a:tabLst>
                <a:tab pos="457200" algn="l"/>
              </a:tabLst>
            </a:pPr>
            <a:r>
              <a:rPr lang="en-US" dirty="0"/>
              <a:t>Only considering </a:t>
            </a:r>
            <a:r>
              <a:rPr lang="en-US" b="1" i="1" dirty="0"/>
              <a:t>what </a:t>
            </a:r>
            <a:r>
              <a:rPr lang="en-US" dirty="0"/>
              <a:t>can limit our learning</a:t>
            </a:r>
          </a:p>
        </p:txBody>
      </p:sp>
      <p:sp>
        <p:nvSpPr>
          <p:cNvPr id="12" name="Slide Number Placeholder 11"/>
          <p:cNvSpPr>
            <a:spLocks noGrp="1"/>
          </p:cNvSpPr>
          <p:nvPr>
            <p:ph type="sldNum" sz="quarter" idx="12"/>
          </p:nvPr>
        </p:nvSpPr>
        <p:spPr/>
        <p:txBody>
          <a:bodyPr/>
          <a:lstStyle/>
          <a:p>
            <a:fld id="{3D655420-71EF-420E-A9A9-9AC0BEC985D2}" type="slidenum">
              <a:rPr lang="en-US" smtClean="0"/>
              <a:t>19</a:t>
            </a:fld>
            <a:endParaRPr lang="en-US"/>
          </a:p>
        </p:txBody>
      </p:sp>
      <p:sp>
        <p:nvSpPr>
          <p:cNvPr id="3" name="TextBox 2"/>
          <p:cNvSpPr txBox="1"/>
          <p:nvPr/>
        </p:nvSpPr>
        <p:spPr>
          <a:xfrm>
            <a:off x="2237867" y="838200"/>
            <a:ext cx="4668266" cy="430887"/>
          </a:xfrm>
          <a:prstGeom prst="rect">
            <a:avLst/>
          </a:prstGeom>
          <a:noFill/>
        </p:spPr>
        <p:txBody>
          <a:bodyPr wrap="none" rtlCol="0">
            <a:spAutoFit/>
          </a:bodyPr>
          <a:lstStyle/>
          <a:p>
            <a:r>
              <a:rPr lang="en-US" sz="2200" b="1" dirty="0"/>
              <a:t>Multiple factors can inhibit reflection. </a:t>
            </a:r>
            <a:endParaRPr lang="en-US" sz="2200" dirty="0"/>
          </a:p>
        </p:txBody>
      </p:sp>
    </p:spTree>
    <p:extLst>
      <p:ext uri="{BB962C8B-B14F-4D97-AF65-F5344CB8AC3E}">
        <p14:creationId xmlns:p14="http://schemas.microsoft.com/office/powerpoint/2010/main" val="299915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2"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3"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4"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sp>
        <p:nvSpPr>
          <p:cNvPr id="13" name="Rectangle 12"/>
          <p:cNvSpPr/>
          <p:nvPr/>
        </p:nvSpPr>
        <p:spPr>
          <a:xfrm>
            <a:off x="1053599" y="533400"/>
            <a:ext cx="4051801" cy="461665"/>
          </a:xfrm>
          <a:prstGeom prst="rect">
            <a:avLst/>
          </a:prstGeom>
        </p:spPr>
        <p:txBody>
          <a:bodyPr wrap="square">
            <a:spAutoFit/>
          </a:bodyPr>
          <a:lstStyle/>
          <a:p>
            <a:r>
              <a:rPr lang="en-US" sz="2400" b="1" dirty="0">
                <a:solidFill>
                  <a:schemeClr val="accent3">
                    <a:lumMod val="50000"/>
                  </a:schemeClr>
                </a:solidFill>
                <a:cs typeface="Arial" pitchFamily="34" charset="0"/>
              </a:rPr>
              <a:t>NOTE TO FACILITATORS</a:t>
            </a:r>
            <a:endParaRPr lang="en-US" sz="2400" b="1" dirty="0">
              <a:solidFill>
                <a:schemeClr val="accent3">
                  <a:lumMod val="50000"/>
                </a:schemeClr>
              </a:solidFill>
            </a:endParaRPr>
          </a:p>
        </p:txBody>
      </p:sp>
      <p:cxnSp>
        <p:nvCxnSpPr>
          <p:cNvPr id="14" name="Straight Connector 13"/>
          <p:cNvCxnSpPr/>
          <p:nvPr/>
        </p:nvCxnSpPr>
        <p:spPr>
          <a:xfrm>
            <a:off x="0" y="914400"/>
            <a:ext cx="9906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066800" y="1295400"/>
            <a:ext cx="7315200" cy="3416320"/>
          </a:xfrm>
          <a:prstGeom prst="rect">
            <a:avLst/>
          </a:prstGeom>
        </p:spPr>
        <p:txBody>
          <a:bodyPr wrap="square">
            <a:spAutoFit/>
          </a:bodyPr>
          <a:lstStyle/>
          <a:p>
            <a:r>
              <a:rPr lang="en-US" dirty="0"/>
              <a:t>The slides in this deck have been developed to provide the following to participants: </a:t>
            </a:r>
          </a:p>
          <a:p>
            <a:endParaRPr lang="en-US" dirty="0"/>
          </a:p>
          <a:p>
            <a:pPr marL="342900" indent="-342900">
              <a:buAutoNum type="arabicParenR"/>
            </a:pPr>
            <a:r>
              <a:rPr lang="en-US" dirty="0"/>
              <a:t>Context for the skill-building exercise – including the importance of practicing foundational skills to become an effective strategic thinker </a:t>
            </a:r>
          </a:p>
          <a:p>
            <a:pPr marL="342900" indent="-342900">
              <a:buAutoNum type="arabicParenR"/>
            </a:pPr>
            <a:r>
              <a:rPr lang="en-US" dirty="0"/>
              <a:t>An overview of the exercise – including the purpose, activities, and learning objectives </a:t>
            </a:r>
          </a:p>
          <a:p>
            <a:pPr marL="342900" indent="-342900">
              <a:buAutoNum type="arabicParenR"/>
            </a:pPr>
            <a:r>
              <a:rPr lang="en-US" dirty="0"/>
              <a:t>Brief tutorial facilitators may choose to adapt, add to, or re-arrange any portions of this slide deck to introduce the exercise to participants. </a:t>
            </a:r>
          </a:p>
          <a:p>
            <a:pPr marL="342900" indent="-342900"/>
            <a:endParaRPr lang="en-US" dirty="0"/>
          </a:p>
          <a:p>
            <a:r>
              <a:rPr lang="en-US" dirty="0"/>
              <a:t>Slides contained in the “Background and Context” portion of the slide deck (slides 3 – 10) appear in the slide decks for each of the four exercises. </a:t>
            </a:r>
          </a:p>
        </p:txBody>
      </p:sp>
      <p:sp>
        <p:nvSpPr>
          <p:cNvPr id="4" name="Slide Number Placeholder 3"/>
          <p:cNvSpPr>
            <a:spLocks noGrp="1"/>
          </p:cNvSpPr>
          <p:nvPr>
            <p:ph type="sldNum" sz="quarter" idx="12"/>
          </p:nvPr>
        </p:nvSpPr>
        <p:spPr/>
        <p:txBody>
          <a:bodyPr/>
          <a:lstStyle/>
          <a:p>
            <a:fld id="{3D655420-71EF-420E-A9A9-9AC0BEC985D2}"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3"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4"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5"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73559"/>
            <a:ext cx="7099801" cy="461665"/>
          </a:xfrm>
          <a:prstGeom prst="rect">
            <a:avLst/>
          </a:prstGeom>
        </p:spPr>
        <p:txBody>
          <a:bodyPr wrap="square">
            <a:spAutoFit/>
          </a:bodyPr>
          <a:lstStyle/>
          <a:p>
            <a:r>
              <a:rPr lang="en-US" sz="2400" b="1" dirty="0">
                <a:solidFill>
                  <a:schemeClr val="accent3">
                    <a:lumMod val="50000"/>
                  </a:schemeClr>
                </a:solidFill>
              </a:rPr>
              <a:t>WHAT’S HARD? </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873154" y="1295400"/>
            <a:ext cx="7397692" cy="3293209"/>
          </a:xfrm>
          <a:prstGeom prst="rect">
            <a:avLst/>
          </a:prstGeom>
          <a:noFill/>
        </p:spPr>
        <p:txBody>
          <a:bodyPr wrap="square" rtlCol="0">
            <a:spAutoFit/>
          </a:bodyPr>
          <a:lstStyle/>
          <a:p>
            <a:endParaRPr lang="en-US" sz="2000" dirty="0"/>
          </a:p>
          <a:p>
            <a:pPr marL="228600" indent="-228600">
              <a:buFont typeface="Arial" panose="020B0604020202020204" pitchFamily="34" charset="0"/>
              <a:buChar char="•"/>
            </a:pPr>
            <a:r>
              <a:rPr lang="en-US" sz="2000" dirty="0"/>
              <a:t>People tend to engage in reflection only </a:t>
            </a:r>
            <a:r>
              <a:rPr lang="en-US" sz="2000" b="1" i="1" dirty="0"/>
              <a:t>after </a:t>
            </a:r>
            <a:r>
              <a:rPr lang="en-US" sz="2000" dirty="0"/>
              <a:t>an event, rather than </a:t>
            </a:r>
            <a:r>
              <a:rPr lang="en-US" sz="2000" b="1" i="1" dirty="0"/>
              <a:t>before </a:t>
            </a:r>
            <a:r>
              <a:rPr lang="en-US" sz="2000" dirty="0"/>
              <a:t>and/or </a:t>
            </a:r>
            <a:r>
              <a:rPr lang="en-US" sz="2000" b="1" i="1" dirty="0"/>
              <a:t>during </a:t>
            </a:r>
            <a:r>
              <a:rPr lang="en-US" sz="2000" dirty="0"/>
              <a:t>an event.</a:t>
            </a:r>
          </a:p>
          <a:p>
            <a:endParaRPr lang="en-US" sz="800" dirty="0"/>
          </a:p>
          <a:p>
            <a:pPr lvl="1" indent="-228600">
              <a:buFont typeface="Courier New" panose="02070309020205020404" pitchFamily="49" charset="0"/>
              <a:buChar char="o"/>
            </a:pPr>
            <a:r>
              <a:rPr lang="en-US" dirty="0"/>
              <a:t>This reduces the benefits of reflection</a:t>
            </a:r>
          </a:p>
          <a:p>
            <a:endParaRPr lang="en-US" sz="800" dirty="0"/>
          </a:p>
          <a:p>
            <a:pPr marL="228600" indent="-228600">
              <a:buFont typeface="Arial" panose="020B0604020202020204" pitchFamily="34" charset="0"/>
              <a:buChar char="•"/>
            </a:pPr>
            <a:r>
              <a:rPr lang="en-US" sz="2000" dirty="0"/>
              <a:t>Individuals often </a:t>
            </a:r>
            <a:r>
              <a:rPr lang="en-US" sz="2000" b="1" dirty="0"/>
              <a:t>work alone </a:t>
            </a:r>
            <a:r>
              <a:rPr lang="en-US" sz="2000" dirty="0"/>
              <a:t>when they reflect on events</a:t>
            </a:r>
            <a:endParaRPr lang="en-US" sz="800" dirty="0"/>
          </a:p>
          <a:p>
            <a:pPr lvl="1" indent="-228600">
              <a:buFont typeface="Courier New" panose="02070309020205020404" pitchFamily="49" charset="0"/>
              <a:buChar char="o"/>
            </a:pPr>
            <a:r>
              <a:rPr lang="en-US" dirty="0"/>
              <a:t>Reflective thinking in a </a:t>
            </a:r>
            <a:r>
              <a:rPr lang="en-US" b="1" dirty="0"/>
              <a:t>group setting </a:t>
            </a:r>
            <a:r>
              <a:rPr lang="en-US" dirty="0"/>
              <a:t>can provide additional insights and valuable feedback.</a:t>
            </a:r>
          </a:p>
          <a:p>
            <a:endParaRPr lang="en-US" sz="2000" dirty="0"/>
          </a:p>
          <a:p>
            <a:pPr marL="114300" indent="-114300">
              <a:buFont typeface="Arial" panose="020B0604020202020204" pitchFamily="34" charset="0"/>
              <a:buChar char="•"/>
            </a:pPr>
            <a:endParaRPr lang="en-US" sz="2000" dirty="0"/>
          </a:p>
          <a:p>
            <a:pPr marL="461963" lvl="1" indent="-176213">
              <a:buFont typeface="Courier New" panose="02070309020205020404" pitchFamily="49" charset="0"/>
              <a:buChar char="o"/>
            </a:pPr>
            <a:endParaRPr lang="en-US" dirty="0"/>
          </a:p>
        </p:txBody>
      </p:sp>
      <p:sp>
        <p:nvSpPr>
          <p:cNvPr id="12" name="Slide Number Placeholder 11"/>
          <p:cNvSpPr>
            <a:spLocks noGrp="1"/>
          </p:cNvSpPr>
          <p:nvPr>
            <p:ph type="sldNum" sz="quarter" idx="12"/>
          </p:nvPr>
        </p:nvSpPr>
        <p:spPr/>
        <p:txBody>
          <a:bodyPr/>
          <a:lstStyle/>
          <a:p>
            <a:fld id="{3D655420-71EF-420E-A9A9-9AC0BEC985D2}" type="slidenum">
              <a:rPr lang="en-US" smtClean="0"/>
              <a:t>20</a:t>
            </a:fld>
            <a:endParaRPr lang="en-US"/>
          </a:p>
        </p:txBody>
      </p:sp>
      <p:sp>
        <p:nvSpPr>
          <p:cNvPr id="3" name="TextBox 2"/>
          <p:cNvSpPr txBox="1"/>
          <p:nvPr/>
        </p:nvSpPr>
        <p:spPr>
          <a:xfrm>
            <a:off x="1700477" y="838200"/>
            <a:ext cx="5743047" cy="430887"/>
          </a:xfrm>
          <a:prstGeom prst="rect">
            <a:avLst/>
          </a:prstGeom>
          <a:noFill/>
        </p:spPr>
        <p:txBody>
          <a:bodyPr wrap="none" rtlCol="0">
            <a:spAutoFit/>
          </a:bodyPr>
          <a:lstStyle/>
          <a:p>
            <a:r>
              <a:rPr lang="en-US" sz="2200" b="1" dirty="0"/>
              <a:t>Multiple factors can inhibit reflection.  (Cont’d.)</a:t>
            </a:r>
            <a:endParaRPr lang="en-US" sz="2200" dirty="0"/>
          </a:p>
        </p:txBody>
      </p:sp>
    </p:spTree>
    <p:extLst>
      <p:ext uri="{BB962C8B-B14F-4D97-AF65-F5344CB8AC3E}">
        <p14:creationId xmlns:p14="http://schemas.microsoft.com/office/powerpoint/2010/main" val="2837569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3"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4"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5"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04800"/>
            <a:ext cx="7099801" cy="461665"/>
          </a:xfrm>
          <a:prstGeom prst="rect">
            <a:avLst/>
          </a:prstGeom>
        </p:spPr>
        <p:txBody>
          <a:bodyPr wrap="square">
            <a:spAutoFit/>
          </a:bodyPr>
          <a:lstStyle/>
          <a:p>
            <a:r>
              <a:rPr lang="en-US" sz="2400" b="1" dirty="0">
                <a:solidFill>
                  <a:schemeClr val="accent3">
                    <a:lumMod val="50000"/>
                  </a:schemeClr>
                </a:solidFill>
              </a:rPr>
              <a:t>WHAT’S HARD? </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911167" y="1299865"/>
            <a:ext cx="7089833" cy="2031325"/>
          </a:xfrm>
          <a:prstGeom prst="rect">
            <a:avLst/>
          </a:prstGeom>
          <a:noFill/>
        </p:spPr>
        <p:txBody>
          <a:bodyPr wrap="square" rtlCol="0">
            <a:spAutoFit/>
          </a:bodyPr>
          <a:lstStyle/>
          <a:p>
            <a:endParaRPr lang="en-US" sz="2000" dirty="0"/>
          </a:p>
          <a:p>
            <a:pPr marL="228600" indent="-228600">
              <a:buFont typeface="Arial" panose="020B0604020202020204" pitchFamily="34" charset="0"/>
              <a:buChar char="•"/>
            </a:pPr>
            <a:r>
              <a:rPr lang="en-US" sz="2000" dirty="0"/>
              <a:t>Reflective practice requires making the time to engage in reflection; time is a limited resource</a:t>
            </a:r>
          </a:p>
          <a:p>
            <a:endParaRPr lang="en-US" sz="800" dirty="0"/>
          </a:p>
          <a:p>
            <a:pPr marL="228600" indent="-228600">
              <a:buFont typeface="Arial" panose="020B0604020202020204" pitchFamily="34" charset="0"/>
              <a:buChar char="•"/>
            </a:pPr>
            <a:r>
              <a:rPr lang="en-US" sz="2000" dirty="0"/>
              <a:t>Many leaders lack training in how to promote deep reflection or provide useful feedback on reflection.  </a:t>
            </a:r>
          </a:p>
          <a:p>
            <a:pPr marL="285750" lvl="1"/>
            <a:endParaRPr lang="en-US" dirty="0"/>
          </a:p>
        </p:txBody>
      </p:sp>
      <p:sp>
        <p:nvSpPr>
          <p:cNvPr id="12" name="Slide Number Placeholder 11"/>
          <p:cNvSpPr>
            <a:spLocks noGrp="1"/>
          </p:cNvSpPr>
          <p:nvPr>
            <p:ph type="sldNum" sz="quarter" idx="12"/>
          </p:nvPr>
        </p:nvSpPr>
        <p:spPr/>
        <p:txBody>
          <a:bodyPr/>
          <a:lstStyle/>
          <a:p>
            <a:fld id="{3D655420-71EF-420E-A9A9-9AC0BEC985D2}" type="slidenum">
              <a:rPr lang="en-US" smtClean="0"/>
              <a:t>21</a:t>
            </a:fld>
            <a:endParaRPr lang="en-US"/>
          </a:p>
        </p:txBody>
      </p:sp>
      <p:sp>
        <p:nvSpPr>
          <p:cNvPr id="3" name="TextBox 2"/>
          <p:cNvSpPr txBox="1"/>
          <p:nvPr/>
        </p:nvSpPr>
        <p:spPr>
          <a:xfrm>
            <a:off x="1700477" y="838200"/>
            <a:ext cx="5743047" cy="430887"/>
          </a:xfrm>
          <a:prstGeom prst="rect">
            <a:avLst/>
          </a:prstGeom>
          <a:noFill/>
        </p:spPr>
        <p:txBody>
          <a:bodyPr wrap="none" rtlCol="0">
            <a:spAutoFit/>
          </a:bodyPr>
          <a:lstStyle/>
          <a:p>
            <a:r>
              <a:rPr lang="en-US" sz="2200" b="1" dirty="0"/>
              <a:t>Multiple factors can inhibit reflection.  (Cont’d.)</a:t>
            </a:r>
            <a:endParaRPr lang="en-US" sz="2200" dirty="0"/>
          </a:p>
        </p:txBody>
      </p:sp>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34000" y="2819400"/>
            <a:ext cx="3077882" cy="219760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5" name="TextBox 14"/>
          <p:cNvSpPr txBox="1"/>
          <p:nvPr/>
        </p:nvSpPr>
        <p:spPr>
          <a:xfrm>
            <a:off x="7586304" y="5181600"/>
            <a:ext cx="1481496" cy="215444"/>
          </a:xfrm>
          <a:prstGeom prst="rect">
            <a:avLst/>
          </a:prstGeom>
          <a:noFill/>
        </p:spPr>
        <p:txBody>
          <a:bodyPr wrap="none" rtlCol="0">
            <a:spAutoFit/>
          </a:bodyPr>
          <a:lstStyle/>
          <a:p>
            <a:r>
              <a:rPr lang="en-US" sz="800" dirty="0">
                <a:solidFill>
                  <a:schemeClr val="bg1">
                    <a:lumMod val="75000"/>
                  </a:schemeClr>
                </a:solidFill>
              </a:rPr>
              <a:t>Image credit: shutterstock.com</a:t>
            </a:r>
          </a:p>
        </p:txBody>
      </p:sp>
    </p:spTree>
    <p:extLst>
      <p:ext uri="{BB962C8B-B14F-4D97-AF65-F5344CB8AC3E}">
        <p14:creationId xmlns:p14="http://schemas.microsoft.com/office/powerpoint/2010/main" val="1697151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2"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3"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4"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04800"/>
            <a:ext cx="7099801" cy="461665"/>
          </a:xfrm>
          <a:prstGeom prst="rect">
            <a:avLst/>
          </a:prstGeom>
        </p:spPr>
        <p:txBody>
          <a:bodyPr wrap="square">
            <a:spAutoFit/>
          </a:bodyPr>
          <a:lstStyle/>
          <a:p>
            <a:r>
              <a:rPr lang="en-US" sz="2400" b="1" dirty="0">
                <a:solidFill>
                  <a:schemeClr val="accent3">
                    <a:lumMod val="50000"/>
                  </a:schemeClr>
                </a:solidFill>
              </a:rPr>
              <a:t>TIPS FOR REFLECTIVE THINKING</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62848" y="1173301"/>
            <a:ext cx="6890551" cy="3539430"/>
          </a:xfrm>
          <a:prstGeom prst="rect">
            <a:avLst/>
          </a:prstGeom>
          <a:noFill/>
        </p:spPr>
        <p:txBody>
          <a:bodyPr wrap="square" rtlCol="0">
            <a:spAutoFit/>
          </a:bodyPr>
          <a:lstStyle/>
          <a:p>
            <a:pPr marL="230188" indent="-230188">
              <a:buFont typeface="Arial" panose="020B0604020202020204" pitchFamily="34" charset="0"/>
              <a:buChar char="•"/>
            </a:pPr>
            <a:r>
              <a:rPr lang="en-US" sz="2000" dirty="0"/>
              <a:t>Ask yourself </a:t>
            </a:r>
            <a:r>
              <a:rPr lang="en-US" sz="2000" b="1" dirty="0"/>
              <a:t>different types of questions </a:t>
            </a:r>
            <a:r>
              <a:rPr lang="en-US" sz="2000" dirty="0"/>
              <a:t>(e.g., What? How? Why? Why not? What if? How might?)</a:t>
            </a:r>
          </a:p>
          <a:p>
            <a:endParaRPr lang="en-US" sz="800" dirty="0"/>
          </a:p>
          <a:p>
            <a:pPr marL="230188" indent="-230188">
              <a:buFont typeface="Arial" panose="020B0604020202020204" pitchFamily="34" charset="0"/>
              <a:buChar char="•"/>
            </a:pPr>
            <a:r>
              <a:rPr lang="en-US" sz="2000" dirty="0"/>
              <a:t>Engage in reflection iteratively – </a:t>
            </a:r>
            <a:r>
              <a:rPr lang="en-US" sz="2000" b="1" dirty="0"/>
              <a:t>before </a:t>
            </a:r>
            <a:r>
              <a:rPr lang="en-US" sz="2000" dirty="0"/>
              <a:t>and </a:t>
            </a:r>
            <a:r>
              <a:rPr lang="en-US" sz="2000" b="1" dirty="0"/>
              <a:t>during </a:t>
            </a:r>
            <a:r>
              <a:rPr lang="en-US" sz="2000" dirty="0"/>
              <a:t>an event, as well as </a:t>
            </a:r>
            <a:r>
              <a:rPr lang="en-US" sz="2000" b="1" dirty="0"/>
              <a:t>afterwards</a:t>
            </a:r>
            <a:r>
              <a:rPr lang="en-US" sz="2000" dirty="0"/>
              <a:t>.</a:t>
            </a:r>
          </a:p>
          <a:p>
            <a:endParaRPr lang="en-US" sz="800" dirty="0"/>
          </a:p>
          <a:p>
            <a:pPr marL="230188" indent="-230188">
              <a:buFont typeface="Arial" panose="020B0604020202020204" pitchFamily="34" charset="0"/>
              <a:buChar char="•"/>
            </a:pPr>
            <a:r>
              <a:rPr lang="en-US" sz="2000" b="1" dirty="0"/>
              <a:t>Leverage different perspectives </a:t>
            </a:r>
            <a:r>
              <a:rPr lang="en-US" sz="2000" dirty="0"/>
              <a:t>in your reflection activities. Record your reflections and </a:t>
            </a:r>
            <a:r>
              <a:rPr lang="en-US" sz="2000" b="1" dirty="0"/>
              <a:t>share and discuss </a:t>
            </a:r>
            <a:r>
              <a:rPr lang="en-US" sz="2000" dirty="0"/>
              <a:t>them with others.</a:t>
            </a:r>
          </a:p>
          <a:p>
            <a:endParaRPr lang="en-US" sz="800" dirty="0"/>
          </a:p>
          <a:p>
            <a:pPr marL="230188" indent="-230188">
              <a:buFont typeface="Arial" panose="020B0604020202020204" pitchFamily="34" charset="0"/>
              <a:buChar char="•"/>
            </a:pPr>
            <a:r>
              <a:rPr lang="en-US" sz="2000" b="1" dirty="0"/>
              <a:t>Work reflection into your everyday routine</a:t>
            </a:r>
            <a:r>
              <a:rPr lang="en-US" sz="2000" dirty="0"/>
              <a:t>. Reflecting on both personal and work experiences will help build your reflective thinking skills.</a:t>
            </a:r>
            <a:endParaRPr lang="en-US" dirty="0"/>
          </a:p>
        </p:txBody>
      </p:sp>
      <p:sp>
        <p:nvSpPr>
          <p:cNvPr id="12" name="Slide Number Placeholder 11"/>
          <p:cNvSpPr>
            <a:spLocks noGrp="1"/>
          </p:cNvSpPr>
          <p:nvPr>
            <p:ph type="sldNum" sz="quarter" idx="12"/>
          </p:nvPr>
        </p:nvSpPr>
        <p:spPr/>
        <p:txBody>
          <a:bodyPr/>
          <a:lstStyle/>
          <a:p>
            <a:fld id="{3D655420-71EF-420E-A9A9-9AC0BEC985D2}" type="slidenum">
              <a:rPr lang="en-US" smtClean="0"/>
              <a:t>22</a:t>
            </a:fld>
            <a:endParaRPr lang="en-US"/>
          </a:p>
        </p:txBody>
      </p:sp>
    </p:spTree>
    <p:extLst>
      <p:ext uri="{BB962C8B-B14F-4D97-AF65-F5344CB8AC3E}">
        <p14:creationId xmlns:p14="http://schemas.microsoft.com/office/powerpoint/2010/main" val="380818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2590800"/>
            <a:ext cx="6477000" cy="1828800"/>
          </a:xfrm>
          <a:prstGeom prst="rect">
            <a:avLst/>
          </a:prstGeom>
          <a:solidFill>
            <a:srgbClr val="77933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Background and Context</a:t>
            </a:r>
          </a:p>
        </p:txBody>
      </p:sp>
      <p:sp>
        <p:nvSpPr>
          <p:cNvPr id="4" name="Slide Number Placeholder 3"/>
          <p:cNvSpPr>
            <a:spLocks noGrp="1"/>
          </p:cNvSpPr>
          <p:nvPr>
            <p:ph type="sldNum" sz="quarter" idx="12"/>
          </p:nvPr>
        </p:nvSpPr>
        <p:spPr/>
        <p:txBody>
          <a:bodyPr/>
          <a:lstStyle/>
          <a:p>
            <a:fld id="{3D655420-71EF-420E-A9A9-9AC0BEC985D2}"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3"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4"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5"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sp>
        <p:nvSpPr>
          <p:cNvPr id="13" name="Rectangle 12"/>
          <p:cNvSpPr/>
          <p:nvPr/>
        </p:nvSpPr>
        <p:spPr>
          <a:xfrm>
            <a:off x="1434599" y="304800"/>
            <a:ext cx="6490201" cy="830997"/>
          </a:xfrm>
          <a:prstGeom prst="rect">
            <a:avLst/>
          </a:prstGeom>
        </p:spPr>
        <p:txBody>
          <a:bodyPr wrap="square">
            <a:spAutoFit/>
          </a:bodyPr>
          <a:lstStyle/>
          <a:p>
            <a:r>
              <a:rPr lang="en-US" sz="2400" b="1" dirty="0">
                <a:solidFill>
                  <a:schemeClr val="accent3">
                    <a:lumMod val="50000"/>
                  </a:schemeClr>
                </a:solidFill>
              </a:rPr>
              <a:t>CURRENT AND FUTURE ARMY LEADERS NEED TO BE ABLE TO THINK STRATEGICALLY</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219200" y="1447800"/>
            <a:ext cx="4191000" cy="3785652"/>
          </a:xfrm>
          <a:prstGeom prst="rect">
            <a:avLst/>
          </a:prstGeom>
        </p:spPr>
        <p:txBody>
          <a:bodyPr wrap="square">
            <a:spAutoFit/>
          </a:bodyPr>
          <a:lstStyle/>
          <a:p>
            <a:pPr marL="227013" indent="-227013"/>
            <a:r>
              <a:rPr lang="en-US" sz="1700" dirty="0"/>
              <a:t>•  </a:t>
            </a:r>
            <a:r>
              <a:rPr lang="en-US" sz="2000" dirty="0"/>
              <a:t>Army leaders need to anticipate change, think long term, envision potential futures, and exploit opportunities to serve national interests</a:t>
            </a:r>
          </a:p>
          <a:p>
            <a:pPr marL="227013" indent="-227013"/>
            <a:endParaRPr lang="en-US" sz="2000" dirty="0"/>
          </a:p>
          <a:p>
            <a:pPr marL="227013" indent="-227013"/>
            <a:r>
              <a:rPr lang="en-US" sz="2000" dirty="0"/>
              <a:t>•  Before Army leaders step into positions that require them to function as strategic thinkers and planners, they need to hone the “building block” skills that underpin strategic thinking</a:t>
            </a:r>
          </a:p>
        </p:txBody>
      </p:sp>
      <p:sp>
        <p:nvSpPr>
          <p:cNvPr id="4" name="Slide Number Placeholder 3"/>
          <p:cNvSpPr>
            <a:spLocks noGrp="1"/>
          </p:cNvSpPr>
          <p:nvPr>
            <p:ph type="sldNum" sz="quarter" idx="12"/>
          </p:nvPr>
        </p:nvSpPr>
        <p:spPr/>
        <p:txBody>
          <a:bodyPr/>
          <a:lstStyle/>
          <a:p>
            <a:fld id="{3D655420-71EF-420E-A9A9-9AC0BEC985D2}" type="slidenum">
              <a:rPr lang="en-US" smtClean="0"/>
              <a:t>4</a:t>
            </a:fld>
            <a:endParaRPr lang="en-US"/>
          </a:p>
        </p:txBody>
      </p:sp>
      <p:pic>
        <p:nvPicPr>
          <p:cNvPr id="12" name="Picture 11" descr="A group of people sitting at a table&#10;&#10;Description generated with very high confidence"/>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10200" y="1609254"/>
            <a:ext cx="3518118" cy="264843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6" name="TextBox 15"/>
          <p:cNvSpPr txBox="1"/>
          <p:nvPr/>
        </p:nvSpPr>
        <p:spPr>
          <a:xfrm>
            <a:off x="5257800" y="4289360"/>
            <a:ext cx="3950120" cy="215444"/>
          </a:xfrm>
          <a:prstGeom prst="rect">
            <a:avLst/>
          </a:prstGeom>
          <a:noFill/>
        </p:spPr>
        <p:txBody>
          <a:bodyPr wrap="none" rtlCol="0">
            <a:spAutoFit/>
          </a:bodyPr>
          <a:lstStyle/>
          <a:p>
            <a:pPr lvl="0">
              <a:defRPr/>
            </a:pPr>
            <a:r>
              <a:rPr lang="en-US" sz="800" dirty="0">
                <a:solidFill>
                  <a:schemeClr val="bg1">
                    <a:lumMod val="75000"/>
                  </a:schemeClr>
                </a:solidFill>
              </a:rPr>
              <a:t>Image credit: http://www.hawaiiarmyweekly.com/storage/2016/02/2378779-768x510.jpg</a:t>
            </a:r>
          </a:p>
        </p:txBody>
      </p:sp>
    </p:spTree>
    <p:extLst>
      <p:ext uri="{BB962C8B-B14F-4D97-AF65-F5344CB8AC3E}">
        <p14:creationId xmlns:p14="http://schemas.microsoft.com/office/powerpoint/2010/main" val="4291919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2"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3"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4"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04800"/>
            <a:ext cx="7099801" cy="830997"/>
          </a:xfrm>
          <a:prstGeom prst="rect">
            <a:avLst/>
          </a:prstGeom>
        </p:spPr>
        <p:txBody>
          <a:bodyPr wrap="square">
            <a:spAutoFit/>
          </a:bodyPr>
          <a:lstStyle/>
          <a:p>
            <a:r>
              <a:rPr lang="en-US" sz="2400" b="1" dirty="0">
                <a:solidFill>
                  <a:schemeClr val="accent3">
                    <a:lumMod val="50000"/>
                  </a:schemeClr>
                </a:solidFill>
              </a:rPr>
              <a:t>WHAT SKILLS ARE FOUNDATIONAL TO STRATEGIC THINKING ABILITY?</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extLst>
              <p:ext uri="{D42A27DB-BD31-4B8C-83A1-F6EECF244321}">
                <p14:modId xmlns:p14="http://schemas.microsoft.com/office/powerpoint/2010/main" val="2754327920"/>
              </p:ext>
            </p:extLst>
          </p:nvPr>
        </p:nvGraphicFramePr>
        <p:xfrm>
          <a:off x="533400" y="1372925"/>
          <a:ext cx="8153400" cy="3351475"/>
        </p:xfrm>
        <a:graphic>
          <a:graphicData uri="http://schemas.openxmlformats.org/drawingml/2006/table">
            <a:tbl>
              <a:tblPr firstRow="1" bandRow="1">
                <a:tableStyleId>{F5AB1C69-6EDB-4FF4-983F-18BD219EF322}</a:tableStyleId>
              </a:tblPr>
              <a:tblGrid>
                <a:gridCol w="24384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516835">
                <a:tc>
                  <a:txBody>
                    <a:bodyPr/>
                    <a:lstStyle/>
                    <a:p>
                      <a:r>
                        <a:rPr lang="en-US" sz="1800" dirty="0"/>
                        <a:t>Competency</a:t>
                      </a:r>
                    </a:p>
                  </a:txBody>
                  <a:tcPr anchor="ctr">
                    <a:solidFill>
                      <a:schemeClr val="accent3">
                        <a:lumMod val="50000"/>
                      </a:schemeClr>
                    </a:solidFill>
                  </a:tcPr>
                </a:tc>
                <a:tc>
                  <a:txBody>
                    <a:bodyPr/>
                    <a:lstStyle/>
                    <a:p>
                      <a:r>
                        <a:rPr lang="en-US" sz="1800" dirty="0"/>
                        <a:t>A Strategic</a:t>
                      </a:r>
                      <a:r>
                        <a:rPr lang="en-US" sz="1800" baseline="0" dirty="0"/>
                        <a:t> Thinker…</a:t>
                      </a:r>
                      <a:endParaRPr lang="en-US" sz="1800" dirty="0"/>
                    </a:p>
                  </a:txBody>
                  <a:tcPr anchor="ctr">
                    <a:solidFill>
                      <a:schemeClr val="accent3">
                        <a:lumMod val="50000"/>
                      </a:schemeClr>
                    </a:solidFill>
                  </a:tcPr>
                </a:tc>
                <a:extLst>
                  <a:ext uri="{0D108BD9-81ED-4DB2-BD59-A6C34878D82A}">
                    <a16:rowId xmlns="" xmlns:a16="http://schemas.microsoft.com/office/drawing/2014/main" val="10000"/>
                  </a:ext>
                </a:extLst>
              </a:tr>
              <a:tr h="818322">
                <a:tc>
                  <a:txBody>
                    <a:bodyPr/>
                    <a:lstStyle/>
                    <a:p>
                      <a:r>
                        <a:rPr lang="en-US" sz="1400" b="1" dirty="0"/>
                        <a:t>Comprehensive</a:t>
                      </a:r>
                      <a:r>
                        <a:rPr lang="en-US" sz="1400" b="1" baseline="0" dirty="0"/>
                        <a:t> </a:t>
                      </a:r>
                    </a:p>
                    <a:p>
                      <a:r>
                        <a:rPr lang="en-US" sz="1400" b="1" baseline="0" dirty="0"/>
                        <a:t>Information Gathering</a:t>
                      </a:r>
                      <a:endParaRPr lang="en-US" sz="1400" b="1" dirty="0"/>
                    </a:p>
                  </a:txBody>
                  <a:tcPr/>
                </a:tc>
                <a:tc>
                  <a:txBody>
                    <a:bodyPr/>
                    <a:lstStyle/>
                    <a:p>
                      <a:pPr marL="117475" indent="-117475">
                        <a:buFont typeface="Arial" panose="020B0604020202020204" pitchFamily="34" charset="0"/>
                        <a:buChar char="•"/>
                      </a:pPr>
                      <a:r>
                        <a:rPr lang="en-US" sz="1200" dirty="0"/>
                        <a:t>continuously scans the environment</a:t>
                      </a:r>
                    </a:p>
                    <a:p>
                      <a:pPr marL="117475" indent="-117475">
                        <a:buFont typeface="Arial" panose="020B0604020202020204" pitchFamily="34" charset="0"/>
                        <a:buChar char="•"/>
                      </a:pPr>
                      <a:r>
                        <a:rPr lang="en-US" sz="1200" dirty="0"/>
                        <a:t>seeks information from disparate sources </a:t>
                      </a:r>
                    </a:p>
                    <a:p>
                      <a:pPr marL="117475" indent="-117475">
                        <a:buFont typeface="Arial" panose="020B0604020202020204" pitchFamily="34" charset="0"/>
                        <a:buChar char="•"/>
                      </a:pPr>
                      <a:r>
                        <a:rPr lang="en-US" sz="1200" dirty="0"/>
                        <a:t>suspends judgment and maintains an open mind</a:t>
                      </a:r>
                    </a:p>
                    <a:p>
                      <a:pPr marL="117475" indent="-117475">
                        <a:buFont typeface="Arial" panose="020B0604020202020204" pitchFamily="34" charset="0"/>
                        <a:buChar char="•"/>
                      </a:pPr>
                      <a:r>
                        <a:rPr lang="en-US" sz="1200" dirty="0"/>
                        <a:t>considers other perspectives</a:t>
                      </a:r>
                    </a:p>
                    <a:p>
                      <a:pPr marL="117475" indent="-117475">
                        <a:buFont typeface="Arial" panose="020B0604020202020204" pitchFamily="34" charset="0"/>
                        <a:buChar char="•"/>
                      </a:pPr>
                      <a:r>
                        <a:rPr lang="en-US" sz="1200" dirty="0"/>
                        <a:t>possesses advanced listening and research skills</a:t>
                      </a:r>
                    </a:p>
                  </a:txBody>
                  <a:tcPr/>
                </a:tc>
                <a:extLst>
                  <a:ext uri="{0D108BD9-81ED-4DB2-BD59-A6C34878D82A}">
                    <a16:rowId xmlns="" xmlns:a16="http://schemas.microsoft.com/office/drawing/2014/main" val="10001"/>
                  </a:ext>
                </a:extLst>
              </a:tr>
              <a:tr h="818322">
                <a:tc>
                  <a:txBody>
                    <a:bodyPr/>
                    <a:lstStyle/>
                    <a:p>
                      <a:r>
                        <a:rPr lang="en-US" sz="1400" b="1" dirty="0"/>
                        <a:t>Learning </a:t>
                      </a:r>
                    </a:p>
                  </a:txBody>
                  <a:tcPr/>
                </a:tc>
                <a:tc>
                  <a:txBody>
                    <a:bodyPr/>
                    <a:lstStyle/>
                    <a:p>
                      <a:pPr marL="117475" indent="-117475">
                        <a:buFont typeface="Arial" panose="020B0604020202020204" pitchFamily="34" charset="0"/>
                        <a:buChar char="•"/>
                      </a:pPr>
                      <a:r>
                        <a:rPr lang="en-US" sz="1200" dirty="0"/>
                        <a:t>is a lifelong learner</a:t>
                      </a:r>
                    </a:p>
                    <a:p>
                      <a:pPr marL="117475" indent="-117475">
                        <a:buFont typeface="Arial" panose="020B0604020202020204" pitchFamily="34" charset="0"/>
                        <a:buChar char="•"/>
                      </a:pPr>
                      <a:r>
                        <a:rPr lang="en-US" sz="1200" dirty="0"/>
                        <a:t>iteratively tests, reflects on, conceptualizes, and manages knowledge to gain insights on the environment</a:t>
                      </a:r>
                    </a:p>
                    <a:p>
                      <a:pPr marL="117475" indent="-117475">
                        <a:buFont typeface="Arial" panose="020B0604020202020204" pitchFamily="34" charset="0"/>
                        <a:buChar char="•"/>
                      </a:pPr>
                      <a:r>
                        <a:rPr lang="en-US" sz="1200" dirty="0"/>
                        <a:t>continuously examines his/her own thinking</a:t>
                      </a:r>
                    </a:p>
                  </a:txBody>
                  <a:tcPr/>
                </a:tc>
                <a:extLst>
                  <a:ext uri="{0D108BD9-81ED-4DB2-BD59-A6C34878D82A}">
                    <a16:rowId xmlns="" xmlns:a16="http://schemas.microsoft.com/office/drawing/2014/main" val="10002"/>
                  </a:ext>
                </a:extLst>
              </a:tr>
              <a:tr h="818322">
                <a:tc>
                  <a:txBody>
                    <a:bodyPr/>
                    <a:lstStyle/>
                    <a:p>
                      <a:r>
                        <a:rPr lang="en-US" sz="1400" b="1" dirty="0"/>
                        <a:t>Critical Thinking</a:t>
                      </a:r>
                    </a:p>
                  </a:txBody>
                  <a:tcPr/>
                </a:tc>
                <a:tc>
                  <a:txBody>
                    <a:bodyPr/>
                    <a:lstStyle/>
                    <a:p>
                      <a:pPr marL="117475" indent="-117475">
                        <a:buFont typeface="Arial" panose="020B0604020202020204" pitchFamily="34" charset="0"/>
                        <a:buChar char="•"/>
                      </a:pPr>
                      <a:r>
                        <a:rPr lang="en-US" sz="1200" dirty="0"/>
                        <a:t>identifies the essential aspects of a situation </a:t>
                      </a:r>
                    </a:p>
                    <a:p>
                      <a:pPr marL="117475" indent="-117475">
                        <a:buFont typeface="Arial" panose="020B0604020202020204" pitchFamily="34" charset="0"/>
                        <a:buChar char="•"/>
                      </a:pPr>
                      <a:r>
                        <a:rPr lang="en-US" sz="1200" dirty="0"/>
                        <a:t>questions assumptions and asks relevant questions</a:t>
                      </a:r>
                    </a:p>
                    <a:p>
                      <a:pPr marL="117475" indent="-117475">
                        <a:buFont typeface="Arial" panose="020B0604020202020204" pitchFamily="34" charset="0"/>
                        <a:buChar char="•"/>
                      </a:pPr>
                      <a:r>
                        <a:rPr lang="en-US" sz="1200" dirty="0"/>
                        <a:t>seeks to identify meaningful connections and distinctions</a:t>
                      </a:r>
                    </a:p>
                    <a:p>
                      <a:pPr marL="117475" indent="-117475">
                        <a:buFont typeface="Arial" panose="020B0604020202020204" pitchFamily="34" charset="0"/>
                        <a:buChar char="•"/>
                      </a:pPr>
                      <a:r>
                        <a:rPr lang="en-US" sz="1200" dirty="0"/>
                        <a:t>understands nuance</a:t>
                      </a:r>
                    </a:p>
                    <a:p>
                      <a:pPr marL="117475" indent="-117475">
                        <a:buFont typeface="Arial" panose="020B0604020202020204" pitchFamily="34" charset="0"/>
                        <a:buChar char="•"/>
                      </a:pPr>
                      <a:r>
                        <a:rPr lang="en-US" sz="1200" dirty="0"/>
                        <a:t>considers the limits of data</a:t>
                      </a:r>
                    </a:p>
                  </a:txBody>
                  <a:tcPr/>
                </a:tc>
                <a:extLst>
                  <a:ext uri="{0D108BD9-81ED-4DB2-BD59-A6C34878D82A}">
                    <a16:rowId xmlns="" xmlns:a16="http://schemas.microsoft.com/office/drawing/2014/main" val="10003"/>
                  </a:ext>
                </a:extLst>
              </a:tr>
            </a:tbl>
          </a:graphicData>
        </a:graphic>
      </p:graphicFrame>
      <p:sp>
        <p:nvSpPr>
          <p:cNvPr id="6" name="Slide Number Placeholder 5"/>
          <p:cNvSpPr>
            <a:spLocks noGrp="1"/>
          </p:cNvSpPr>
          <p:nvPr>
            <p:ph type="sldNum" sz="quarter" idx="12"/>
          </p:nvPr>
        </p:nvSpPr>
        <p:spPr/>
        <p:txBody>
          <a:bodyPr/>
          <a:lstStyle/>
          <a:p>
            <a:fld id="{3D655420-71EF-420E-A9A9-9AC0BEC985D2}"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2"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3"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4"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04800"/>
            <a:ext cx="7861801" cy="830997"/>
          </a:xfrm>
          <a:prstGeom prst="rect">
            <a:avLst/>
          </a:prstGeom>
        </p:spPr>
        <p:txBody>
          <a:bodyPr wrap="square">
            <a:spAutoFit/>
          </a:bodyPr>
          <a:lstStyle/>
          <a:p>
            <a:r>
              <a:rPr lang="en-US" sz="2400" b="1" dirty="0">
                <a:solidFill>
                  <a:schemeClr val="accent3">
                    <a:lumMod val="50000"/>
                  </a:schemeClr>
                </a:solidFill>
              </a:rPr>
              <a:t>WHAT SKILLS ARE FOUNDATIONAL TO STRATEGIC THINKING ABILITY? (CONT’D.)</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extLst>
              <p:ext uri="{D42A27DB-BD31-4B8C-83A1-F6EECF244321}">
                <p14:modId xmlns:p14="http://schemas.microsoft.com/office/powerpoint/2010/main" val="1920732851"/>
              </p:ext>
            </p:extLst>
          </p:nvPr>
        </p:nvGraphicFramePr>
        <p:xfrm>
          <a:off x="533400" y="1239078"/>
          <a:ext cx="8153400" cy="2951922"/>
        </p:xfrm>
        <a:graphic>
          <a:graphicData uri="http://schemas.openxmlformats.org/drawingml/2006/table">
            <a:tbl>
              <a:tblPr firstRow="1" bandRow="1">
                <a:tableStyleId>{F5AB1C69-6EDB-4FF4-983F-18BD219EF322}</a:tableStyleId>
              </a:tblPr>
              <a:tblGrid>
                <a:gridCol w="24384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516835">
                <a:tc>
                  <a:txBody>
                    <a:bodyPr/>
                    <a:lstStyle/>
                    <a:p>
                      <a:r>
                        <a:rPr lang="en-US" sz="1800" dirty="0"/>
                        <a:t>Competency</a:t>
                      </a:r>
                    </a:p>
                  </a:txBody>
                  <a:tcPr anchor="ctr">
                    <a:solidFill>
                      <a:schemeClr val="accent3">
                        <a:lumMod val="50000"/>
                      </a:schemeClr>
                    </a:solidFill>
                  </a:tcPr>
                </a:tc>
                <a:tc>
                  <a:txBody>
                    <a:bodyPr/>
                    <a:lstStyle/>
                    <a:p>
                      <a:r>
                        <a:rPr lang="en-US" sz="1800" dirty="0"/>
                        <a:t>A Strategic</a:t>
                      </a:r>
                      <a:r>
                        <a:rPr lang="en-US" sz="1800" baseline="0" dirty="0"/>
                        <a:t> Thinker…</a:t>
                      </a:r>
                      <a:endParaRPr lang="en-US" sz="1800" dirty="0"/>
                    </a:p>
                  </a:txBody>
                  <a:tcPr anchor="ctr">
                    <a:solidFill>
                      <a:schemeClr val="accent3">
                        <a:lumMod val="50000"/>
                      </a:schemeClr>
                    </a:solidFill>
                  </a:tcPr>
                </a:tc>
                <a:extLst>
                  <a:ext uri="{0D108BD9-81ED-4DB2-BD59-A6C34878D82A}">
                    <a16:rowId xmlns="" xmlns:a16="http://schemas.microsoft.com/office/drawing/2014/main" val="10000"/>
                  </a:ext>
                </a:extLst>
              </a:tr>
              <a:tr h="8183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mn-lt"/>
                          <a:ea typeface="+mn-ea"/>
                          <a:cs typeface="+mn-cs"/>
                        </a:rPr>
                        <a:t>Thinking in Time	</a:t>
                      </a:r>
                    </a:p>
                    <a:p>
                      <a:endParaRPr lang="en-US" sz="1400" b="1" kern="1200" dirty="0">
                        <a:solidFill>
                          <a:schemeClr val="dk1"/>
                        </a:solidFill>
                        <a:latin typeface="+mn-lt"/>
                        <a:ea typeface="+mn-ea"/>
                        <a:cs typeface="+mn-cs"/>
                      </a:endParaRPr>
                    </a:p>
                  </a:txBody>
                  <a:tcPr/>
                </a:tc>
                <a:tc>
                  <a:txBody>
                    <a:bodyPr/>
                    <a:lstStyle/>
                    <a:p>
                      <a:pPr marL="117475" indent="-117475">
                        <a:buFont typeface="Arial" panose="020B0604020202020204" pitchFamily="34" charset="0"/>
                        <a:buChar char="•"/>
                      </a:pPr>
                      <a:r>
                        <a:rPr lang="en-US" sz="1200" kern="1200" dirty="0">
                          <a:solidFill>
                            <a:schemeClr val="dk1"/>
                          </a:solidFill>
                          <a:latin typeface="+mn-lt"/>
                          <a:ea typeface="+mn-ea"/>
                          <a:cs typeface="+mn-cs"/>
                        </a:rPr>
                        <a:t>understands historical and contemporary contexts.</a:t>
                      </a:r>
                    </a:p>
                    <a:p>
                      <a:pPr marL="117475" indent="-117475">
                        <a:buFont typeface="Arial" panose="020B0604020202020204" pitchFamily="34" charset="0"/>
                        <a:buChar char="•"/>
                      </a:pPr>
                      <a:r>
                        <a:rPr lang="en-US" sz="1200" kern="1200" dirty="0">
                          <a:solidFill>
                            <a:schemeClr val="dk1"/>
                          </a:solidFill>
                          <a:latin typeface="+mn-lt"/>
                          <a:ea typeface="+mn-ea"/>
                          <a:cs typeface="+mn-cs"/>
                        </a:rPr>
                        <a:t>recognizes patterns.</a:t>
                      </a:r>
                    </a:p>
                    <a:p>
                      <a:pPr marL="117475" indent="-117475">
                        <a:buFont typeface="Arial" panose="020B0604020202020204" pitchFamily="34" charset="0"/>
                        <a:buChar char="•"/>
                      </a:pPr>
                      <a:r>
                        <a:rPr lang="en-US" sz="1200" kern="1200" dirty="0">
                          <a:solidFill>
                            <a:schemeClr val="dk1"/>
                          </a:solidFill>
                          <a:latin typeface="+mn-lt"/>
                          <a:ea typeface="+mn-ea"/>
                          <a:cs typeface="+mn-cs"/>
                        </a:rPr>
                        <a:t>forecasts possible futures.</a:t>
                      </a:r>
                    </a:p>
                    <a:p>
                      <a:pPr marL="117475" indent="-117475">
                        <a:buFont typeface="Arial" panose="020B0604020202020204" pitchFamily="34" charset="0"/>
                        <a:buChar char="•"/>
                      </a:pPr>
                      <a:r>
                        <a:rPr lang="en-US" sz="1200" kern="1200" dirty="0">
                          <a:solidFill>
                            <a:schemeClr val="dk1"/>
                          </a:solidFill>
                          <a:latin typeface="+mn-lt"/>
                          <a:ea typeface="+mn-ea"/>
                          <a:cs typeface="+mn-cs"/>
                        </a:rPr>
                        <a:t>anticipates second-and third-order effects.</a:t>
                      </a:r>
                    </a:p>
                    <a:p>
                      <a:pPr marL="117475" indent="-117475">
                        <a:buFont typeface="Arial" panose="020B0604020202020204" pitchFamily="34" charset="0"/>
                        <a:buChar char="•"/>
                        <a:tabLst/>
                      </a:pPr>
                      <a:r>
                        <a:rPr lang="en-US" sz="1200" kern="1200" dirty="0">
                          <a:solidFill>
                            <a:schemeClr val="dk1"/>
                          </a:solidFill>
                          <a:latin typeface="+mn-lt"/>
                          <a:ea typeface="+mn-ea"/>
                          <a:cs typeface="+mn-cs"/>
                        </a:rPr>
                        <a:t>has a long-term perspective.</a:t>
                      </a:r>
                      <a:endParaRPr lang="en-US" sz="1200" dirty="0"/>
                    </a:p>
                  </a:txBody>
                  <a:tcPr/>
                </a:tc>
                <a:extLst>
                  <a:ext uri="{0D108BD9-81ED-4DB2-BD59-A6C34878D82A}">
                    <a16:rowId xmlns="" xmlns:a16="http://schemas.microsoft.com/office/drawing/2014/main" val="10001"/>
                  </a:ext>
                </a:extLst>
              </a:tr>
              <a:tr h="610925">
                <a:tc>
                  <a:txBody>
                    <a:bodyPr/>
                    <a:lstStyle/>
                    <a:p>
                      <a:r>
                        <a:rPr lang="en-US" sz="1400" b="1" kern="1200" dirty="0">
                          <a:solidFill>
                            <a:schemeClr val="dk1"/>
                          </a:solidFill>
                          <a:latin typeface="+mn-lt"/>
                          <a:ea typeface="+mn-ea"/>
                          <a:cs typeface="+mn-cs"/>
                        </a:rPr>
                        <a:t>Innovative Thinking</a:t>
                      </a:r>
                    </a:p>
                  </a:txBody>
                  <a:tcPr/>
                </a:tc>
                <a:tc>
                  <a:txBody>
                    <a:bodyPr/>
                    <a:lstStyle/>
                    <a:p>
                      <a:pPr marL="117475" indent="-117475">
                        <a:buFont typeface="Arial" panose="020B0604020202020204" pitchFamily="34" charset="0"/>
                        <a:buChar char="•"/>
                      </a:pPr>
                      <a:r>
                        <a:rPr lang="en-US" sz="1200" kern="1200" dirty="0">
                          <a:solidFill>
                            <a:schemeClr val="dk1"/>
                          </a:solidFill>
                          <a:latin typeface="+mn-lt"/>
                          <a:ea typeface="+mn-ea"/>
                          <a:cs typeface="+mn-cs"/>
                        </a:rPr>
                        <a:t>generates creative and novel ideas, concepts, and approaches, independent of conventional norms.</a:t>
                      </a:r>
                      <a:endParaRPr lang="en-US" sz="1200" b="0" i="0" u="none" strike="noStrike" kern="1200" baseline="0" dirty="0">
                        <a:solidFill>
                          <a:schemeClr val="dk1"/>
                        </a:solidFill>
                        <a:latin typeface="+mn-lt"/>
                        <a:ea typeface="+mn-ea"/>
                        <a:cs typeface="+mn-cs"/>
                      </a:endParaRPr>
                    </a:p>
                  </a:txBody>
                  <a:tcPr/>
                </a:tc>
                <a:extLst>
                  <a:ext uri="{0D108BD9-81ED-4DB2-BD59-A6C34878D82A}">
                    <a16:rowId xmlns="" xmlns:a16="http://schemas.microsoft.com/office/drawing/2014/main" val="10002"/>
                  </a:ext>
                </a:extLst>
              </a:tr>
              <a:tr h="818322">
                <a:tc>
                  <a:txBody>
                    <a:bodyPr/>
                    <a:lstStyle/>
                    <a:p>
                      <a:r>
                        <a:rPr lang="en-US" sz="1400" b="1" kern="1200" dirty="0">
                          <a:solidFill>
                            <a:schemeClr val="dk1"/>
                          </a:solidFill>
                          <a:latin typeface="+mn-lt"/>
                          <a:ea typeface="+mn-ea"/>
                          <a:cs typeface="+mn-cs"/>
                        </a:rPr>
                        <a:t>Systems Thinking</a:t>
                      </a:r>
                    </a:p>
                  </a:txBody>
                  <a:tcPr/>
                </a:tc>
                <a:tc>
                  <a:txBody>
                    <a:bodyPr/>
                    <a:lstStyle/>
                    <a:p>
                      <a:pPr marL="117475" indent="-117475">
                        <a:buFont typeface="Arial" panose="020B0604020202020204" pitchFamily="34" charset="0"/>
                        <a:buChar char="•"/>
                      </a:pPr>
                      <a:r>
                        <a:rPr lang="en-US" sz="1200" kern="1200" dirty="0">
                          <a:solidFill>
                            <a:schemeClr val="dk1"/>
                          </a:solidFill>
                          <a:latin typeface="+mn-lt"/>
                          <a:ea typeface="+mn-ea"/>
                          <a:cs typeface="+mn-cs"/>
                        </a:rPr>
                        <a:t>uses a holistic perspective of the dynamic and complex environment.</a:t>
                      </a:r>
                    </a:p>
                    <a:p>
                      <a:pPr marL="117475" indent="-117475">
                        <a:buFont typeface="Arial" panose="020B0604020202020204" pitchFamily="34" charset="0"/>
                        <a:buChar char="•"/>
                      </a:pPr>
                      <a:r>
                        <a:rPr lang="en-US" sz="1200" kern="1200" dirty="0">
                          <a:solidFill>
                            <a:schemeClr val="dk1"/>
                          </a:solidFill>
                          <a:latin typeface="+mn-lt"/>
                          <a:ea typeface="+mn-ea"/>
                          <a:cs typeface="+mn-cs"/>
                        </a:rPr>
                        <a:t>identifies interrelationships and integrates disparate factors into a comprehensive whole.</a:t>
                      </a:r>
                      <a:r>
                        <a:rPr lang="en-US" sz="1200" b="0" i="0" u="none" strike="noStrike" kern="1200" baseline="0" dirty="0">
                          <a:solidFill>
                            <a:schemeClr val="dk1"/>
                          </a:solidFill>
                          <a:latin typeface="+mn-lt"/>
                          <a:ea typeface="+mn-ea"/>
                          <a:cs typeface="+mn-cs"/>
                        </a:rPr>
                        <a:t>	</a:t>
                      </a:r>
                    </a:p>
                  </a:txBody>
                  <a:tcPr/>
                </a:tc>
                <a:extLst>
                  <a:ext uri="{0D108BD9-81ED-4DB2-BD59-A6C34878D82A}">
                    <a16:rowId xmlns="" xmlns:a16="http://schemas.microsoft.com/office/drawing/2014/main" val="10003"/>
                  </a:ext>
                </a:extLst>
              </a:tr>
            </a:tbl>
          </a:graphicData>
        </a:graphic>
      </p:graphicFrame>
      <p:sp>
        <p:nvSpPr>
          <p:cNvPr id="6" name="Slide Number Placeholder 5"/>
          <p:cNvSpPr>
            <a:spLocks noGrp="1"/>
          </p:cNvSpPr>
          <p:nvPr>
            <p:ph type="sldNum" sz="quarter" idx="12"/>
          </p:nvPr>
        </p:nvSpPr>
        <p:spPr/>
        <p:txBody>
          <a:bodyPr/>
          <a:lstStyle/>
          <a:p>
            <a:fld id="{3D655420-71EF-420E-A9A9-9AC0BEC985D2}" type="slidenum">
              <a:rPr lang="en-US" smtClean="0"/>
              <a:t>6</a:t>
            </a:fld>
            <a:endParaRPr lang="en-US"/>
          </a:p>
        </p:txBody>
      </p:sp>
    </p:spTree>
    <p:extLst>
      <p:ext uri="{BB962C8B-B14F-4D97-AF65-F5344CB8AC3E}">
        <p14:creationId xmlns:p14="http://schemas.microsoft.com/office/powerpoint/2010/main" val="3656234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2"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3"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4"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73559"/>
            <a:ext cx="7328401" cy="430887"/>
          </a:xfrm>
          <a:prstGeom prst="rect">
            <a:avLst/>
          </a:prstGeom>
        </p:spPr>
        <p:txBody>
          <a:bodyPr wrap="square">
            <a:spAutoFit/>
          </a:bodyPr>
          <a:lstStyle/>
          <a:p>
            <a:r>
              <a:rPr lang="en-US" sz="2200" b="1" dirty="0">
                <a:solidFill>
                  <a:schemeClr val="accent3">
                    <a:lumMod val="50000"/>
                  </a:schemeClr>
                </a:solidFill>
              </a:rPr>
              <a:t>WHAT ELSE IS IMPORTANT TO STRATEGIC THINKING ABILITY?</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extLst>
              <p:ext uri="{D42A27DB-BD31-4B8C-83A1-F6EECF244321}">
                <p14:modId xmlns:p14="http://schemas.microsoft.com/office/powerpoint/2010/main" val="590404895"/>
              </p:ext>
            </p:extLst>
          </p:nvPr>
        </p:nvGraphicFramePr>
        <p:xfrm>
          <a:off x="533400" y="990600"/>
          <a:ext cx="8458200" cy="4169797"/>
        </p:xfrm>
        <a:graphic>
          <a:graphicData uri="http://schemas.openxmlformats.org/drawingml/2006/table">
            <a:tbl>
              <a:tblPr firstRow="1" bandRow="1">
                <a:tableStyleId>{F5AB1C69-6EDB-4FF4-983F-18BD219EF322}</a:tableStyleId>
              </a:tblPr>
              <a:tblGrid>
                <a:gridCol w="2529555">
                  <a:extLst>
                    <a:ext uri="{9D8B030D-6E8A-4147-A177-3AD203B41FA5}">
                      <a16:colId xmlns="" xmlns:a16="http://schemas.microsoft.com/office/drawing/2014/main" val="20000"/>
                    </a:ext>
                  </a:extLst>
                </a:gridCol>
                <a:gridCol w="5928645">
                  <a:extLst>
                    <a:ext uri="{9D8B030D-6E8A-4147-A177-3AD203B41FA5}">
                      <a16:colId xmlns="" xmlns:a16="http://schemas.microsoft.com/office/drawing/2014/main" val="20001"/>
                    </a:ext>
                  </a:extLst>
                </a:gridCol>
              </a:tblGrid>
              <a:tr h="516835">
                <a:tc>
                  <a:txBody>
                    <a:bodyPr/>
                    <a:lstStyle/>
                    <a:p>
                      <a:r>
                        <a:rPr lang="en-US" sz="1600" dirty="0"/>
                        <a:t>Competency</a:t>
                      </a:r>
                    </a:p>
                  </a:txBody>
                  <a:tcPr anchor="ctr">
                    <a:solidFill>
                      <a:schemeClr val="accent3">
                        <a:lumMod val="50000"/>
                      </a:schemeClr>
                    </a:solidFill>
                  </a:tcPr>
                </a:tc>
                <a:tc>
                  <a:txBody>
                    <a:bodyPr/>
                    <a:lstStyle/>
                    <a:p>
                      <a:r>
                        <a:rPr lang="en-US" sz="1600" dirty="0"/>
                        <a:t>A Strategic</a:t>
                      </a:r>
                      <a:r>
                        <a:rPr lang="en-US" sz="1600" baseline="0" dirty="0"/>
                        <a:t> Thinker…</a:t>
                      </a:r>
                      <a:endParaRPr lang="en-US" sz="1600" dirty="0"/>
                    </a:p>
                  </a:txBody>
                  <a:tcPr anchor="ctr">
                    <a:solidFill>
                      <a:schemeClr val="accent3">
                        <a:lumMod val="50000"/>
                      </a:schemeClr>
                    </a:solidFill>
                  </a:tcPr>
                </a:tc>
                <a:extLst>
                  <a:ext uri="{0D108BD9-81ED-4DB2-BD59-A6C34878D82A}">
                    <a16:rowId xmlns="" xmlns:a16="http://schemas.microsoft.com/office/drawing/2014/main" val="10000"/>
                  </a:ext>
                </a:extLst>
              </a:tr>
              <a:tr h="8183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i="0" u="none" strike="noStrike" kern="1200" baseline="0" dirty="0">
                          <a:solidFill>
                            <a:schemeClr val="dk1"/>
                          </a:solidFill>
                          <a:latin typeface="+mn-lt"/>
                          <a:ea typeface="+mn-ea"/>
                          <a:cs typeface="+mn-cs"/>
                        </a:rPr>
                        <a:t>Knowledge</a:t>
                      </a:r>
                      <a:r>
                        <a:rPr lang="en-US" sz="1400" b="0" i="0" u="none" strike="noStrike" kern="1200" baseline="0" dirty="0">
                          <a:solidFill>
                            <a:schemeClr val="dk1"/>
                          </a:solidFill>
                          <a:latin typeface="+mn-lt"/>
                          <a:ea typeface="+mn-ea"/>
                          <a:cs typeface="+mn-cs"/>
                        </a:rPr>
                        <a:t>	</a:t>
                      </a:r>
                    </a:p>
                    <a:p>
                      <a:endParaRPr lang="en-US" sz="1400" b="1" dirty="0"/>
                    </a:p>
                  </a:txBody>
                  <a:tcPr/>
                </a:tc>
                <a:tc>
                  <a:txBody>
                    <a:bodyPr/>
                    <a:lstStyle/>
                    <a:p>
                      <a:pPr marL="0" indent="0">
                        <a:buFont typeface="Arial" panose="020B0604020202020204" pitchFamily="34" charset="0"/>
                        <a:buNone/>
                      </a:pPr>
                      <a:r>
                        <a:rPr lang="en-US" sz="1200" kern="1200" dirty="0">
                          <a:solidFill>
                            <a:schemeClr val="dk1"/>
                          </a:solidFill>
                          <a:latin typeface="+mn-lt"/>
                          <a:ea typeface="+mn-ea"/>
                          <a:cs typeface="+mn-cs"/>
                        </a:rPr>
                        <a:t>Has a solid foundation for strategic thinking based in:</a:t>
                      </a:r>
                    </a:p>
                    <a:p>
                      <a:pPr marL="117475" indent="-117475">
                        <a:buFont typeface="Arial" panose="020B0604020202020204" pitchFamily="34" charset="0"/>
                        <a:buChar char="•"/>
                      </a:pPr>
                      <a:r>
                        <a:rPr lang="en-US" sz="1200" b="0" i="0" u="none" strike="noStrike" kern="1200" baseline="0" dirty="0">
                          <a:solidFill>
                            <a:schemeClr val="dk1"/>
                          </a:solidFill>
                          <a:latin typeface="+mn-lt"/>
                          <a:ea typeface="+mn-ea"/>
                          <a:cs typeface="+mn-cs"/>
                        </a:rPr>
                        <a:t>a broad general knowledge of many disciplines (e.g., geo-politics, world religions/cultures, economics, technology, sociology). </a:t>
                      </a:r>
                    </a:p>
                    <a:p>
                      <a:pPr marL="117475" indent="-117475">
                        <a:buFont typeface="Arial" panose="020B0604020202020204" pitchFamily="34" charset="0"/>
                        <a:buChar char="•"/>
                      </a:pPr>
                      <a:r>
                        <a:rPr lang="en-US" sz="1200" b="0" i="0" u="none" strike="noStrike" kern="1200" baseline="0" dirty="0">
                          <a:solidFill>
                            <a:schemeClr val="dk1"/>
                          </a:solidFill>
                          <a:latin typeface="+mn-lt"/>
                          <a:ea typeface="+mn-ea"/>
                          <a:cs typeface="+mn-cs"/>
                        </a:rPr>
                        <a:t>knowledge specific to a strategic environment (e.g., local/regional customs, history, stakeholders).</a:t>
                      </a:r>
                      <a:endParaRPr lang="en-US" sz="1200" dirty="0"/>
                    </a:p>
                  </a:txBody>
                  <a:tcPr/>
                </a:tc>
                <a:extLst>
                  <a:ext uri="{0D108BD9-81ED-4DB2-BD59-A6C34878D82A}">
                    <a16:rowId xmlns="" xmlns:a16="http://schemas.microsoft.com/office/drawing/2014/main" val="10001"/>
                  </a:ext>
                </a:extLst>
              </a:tr>
              <a:tr h="818322">
                <a:tc>
                  <a:txBody>
                    <a:bodyPr/>
                    <a:lstStyle/>
                    <a:p>
                      <a:r>
                        <a:rPr lang="en-US" sz="1400" b="1" dirty="0"/>
                        <a:t>Collaboration</a:t>
                      </a:r>
                    </a:p>
                  </a:txBody>
                  <a:tcPr/>
                </a:tc>
                <a:tc>
                  <a:txBody>
                    <a:bodyPr/>
                    <a:lstStyle/>
                    <a:p>
                      <a:pPr marL="117475" indent="-117475">
                        <a:buFont typeface="Arial" panose="020B0604020202020204" pitchFamily="34" charset="0"/>
                        <a:buChar char="•"/>
                      </a:pPr>
                      <a:r>
                        <a:rPr lang="en-US" sz="1200" b="0" i="0" u="none" strike="noStrike" kern="1200" baseline="0" dirty="0">
                          <a:solidFill>
                            <a:schemeClr val="dk1"/>
                          </a:solidFill>
                          <a:latin typeface="+mn-lt"/>
                          <a:ea typeface="+mn-ea"/>
                          <a:cs typeface="+mn-cs"/>
                        </a:rPr>
                        <a:t>Leverages the capabilities of others in a team or informal network (e.g., through cooperation, leadership, building trust, conflict management) to supplement his/her own strategic thinking.	</a:t>
                      </a:r>
                    </a:p>
                  </a:txBody>
                  <a:tcPr/>
                </a:tc>
                <a:extLst>
                  <a:ext uri="{0D108BD9-81ED-4DB2-BD59-A6C34878D82A}">
                    <a16:rowId xmlns="" xmlns:a16="http://schemas.microsoft.com/office/drawing/2014/main" val="10002"/>
                  </a:ext>
                </a:extLst>
              </a:tr>
              <a:tr h="818322">
                <a:tc>
                  <a:txBody>
                    <a:bodyPr/>
                    <a:lstStyle/>
                    <a:p>
                      <a:r>
                        <a:rPr lang="en-US" sz="1400" b="1" dirty="0"/>
                        <a:t>Communication</a:t>
                      </a:r>
                    </a:p>
                  </a:txBody>
                  <a:tcPr/>
                </a:tc>
                <a:tc>
                  <a:txBody>
                    <a:bodyPr/>
                    <a:lstStyle/>
                    <a:p>
                      <a:pPr marL="117475" indent="-117475">
                        <a:buFont typeface="Arial" panose="020B0604020202020204" pitchFamily="34" charset="0"/>
                        <a:buChar char="•"/>
                      </a:pPr>
                      <a:r>
                        <a:rPr lang="en-US" sz="1200" b="0" i="0" u="none" strike="noStrike" kern="1200" baseline="0" dirty="0">
                          <a:solidFill>
                            <a:schemeClr val="dk1"/>
                          </a:solidFill>
                          <a:latin typeface="+mn-lt"/>
                          <a:ea typeface="+mn-ea"/>
                          <a:cs typeface="+mn-cs"/>
                        </a:rPr>
                        <a:t>Communicates candidly and effectively to gain individual understanding and move to the shared understanding required for strategy implementation.</a:t>
                      </a:r>
                    </a:p>
                    <a:p>
                      <a:pPr marL="117475" indent="-117475">
                        <a:buFont typeface="Arial" panose="020B0604020202020204" pitchFamily="34" charset="0"/>
                        <a:buChar char="•"/>
                      </a:pPr>
                      <a:r>
                        <a:rPr lang="en-US" sz="1200" b="0" i="0" u="none" strike="noStrike" kern="1200" baseline="0" dirty="0">
                          <a:solidFill>
                            <a:schemeClr val="dk1"/>
                          </a:solidFill>
                          <a:latin typeface="+mn-lt"/>
                          <a:ea typeface="+mn-ea"/>
                          <a:cs typeface="+mn-cs"/>
                        </a:rPr>
                        <a:t>Is adept in the use of multiple media formats (oral, written, visual). </a:t>
                      </a:r>
                    </a:p>
                    <a:p>
                      <a:pPr marL="117475" indent="-117475">
                        <a:buFont typeface="Arial" panose="020B0604020202020204" pitchFamily="34" charset="0"/>
                        <a:buChar char="•"/>
                      </a:pPr>
                      <a:r>
                        <a:rPr lang="en-US" sz="1200" b="0" i="0" u="none" strike="noStrike" kern="1200" baseline="0" dirty="0">
                          <a:solidFill>
                            <a:schemeClr val="dk1"/>
                          </a:solidFill>
                          <a:latin typeface="+mn-lt"/>
                          <a:ea typeface="+mn-ea"/>
                          <a:cs typeface="+mn-cs"/>
                        </a:rPr>
                        <a:t>Communicates well with diverse audiences that require tailored and persuasive messages.	</a:t>
                      </a:r>
                    </a:p>
                  </a:txBody>
                  <a:tcPr/>
                </a:tc>
                <a:extLst>
                  <a:ext uri="{0D108BD9-81ED-4DB2-BD59-A6C34878D82A}">
                    <a16:rowId xmlns="" xmlns:a16="http://schemas.microsoft.com/office/drawing/2014/main" val="10003"/>
                  </a:ext>
                </a:extLst>
              </a:tr>
              <a:tr h="8183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t>Emotional Regulation</a:t>
                      </a:r>
                    </a:p>
                    <a:p>
                      <a:endParaRPr lang="en-US" sz="1400" b="1" dirty="0"/>
                    </a:p>
                  </a:txBody>
                  <a:tcPr/>
                </a:tc>
                <a:tc>
                  <a:txBody>
                    <a:bodyPr/>
                    <a:lstStyle/>
                    <a:p>
                      <a:pPr marL="117475" indent="-117475">
                        <a:buFont typeface="Arial" panose="020B0604020202020204" pitchFamily="34" charset="0"/>
                        <a:buChar char="•"/>
                      </a:pPr>
                      <a:r>
                        <a:rPr lang="en-US" sz="1200" b="0" i="0" u="none" strike="noStrike" kern="1200" baseline="0" dirty="0">
                          <a:solidFill>
                            <a:schemeClr val="dk1"/>
                          </a:solidFill>
                          <a:latin typeface="+mn-lt"/>
                          <a:ea typeface="+mn-ea"/>
                          <a:cs typeface="+mn-cs"/>
                        </a:rPr>
                        <a:t>Is intellectually humble.</a:t>
                      </a:r>
                    </a:p>
                    <a:p>
                      <a:pPr marL="117475" indent="-117475">
                        <a:buFont typeface="Arial" panose="020B0604020202020204" pitchFamily="34" charset="0"/>
                        <a:buChar char="•"/>
                      </a:pPr>
                      <a:r>
                        <a:rPr lang="en-US" sz="1200" b="0" i="0" u="none" strike="noStrike" kern="1200" baseline="0" dirty="0">
                          <a:solidFill>
                            <a:schemeClr val="dk1"/>
                          </a:solidFill>
                          <a:latin typeface="+mn-lt"/>
                          <a:ea typeface="+mn-ea"/>
                          <a:cs typeface="+mn-cs"/>
                        </a:rPr>
                        <a:t>Accounts for his/her own natural limitations and biases related to emotion, perspective, and self-interest.</a:t>
                      </a:r>
                    </a:p>
                    <a:p>
                      <a:pPr marL="117475" indent="-117475">
                        <a:buFont typeface="Arial" panose="020B0604020202020204" pitchFamily="34" charset="0"/>
                        <a:buChar char="•"/>
                      </a:pPr>
                      <a:r>
                        <a:rPr lang="en-US" sz="1200" b="0" i="0" u="none" strike="noStrike" kern="1200" baseline="0" dirty="0">
                          <a:solidFill>
                            <a:schemeClr val="dk1"/>
                          </a:solidFill>
                          <a:latin typeface="+mn-lt"/>
                          <a:ea typeface="+mn-ea"/>
                          <a:cs typeface="+mn-cs"/>
                        </a:rPr>
                        <a:t>Maintains respect for differing values and priorities.</a:t>
                      </a:r>
                    </a:p>
                  </a:txBody>
                  <a:tcPr/>
                </a:tc>
                <a:extLst>
                  <a:ext uri="{0D108BD9-81ED-4DB2-BD59-A6C34878D82A}">
                    <a16:rowId xmlns="" xmlns:a16="http://schemas.microsoft.com/office/drawing/2014/main" val="10004"/>
                  </a:ext>
                </a:extLst>
              </a:tr>
            </a:tbl>
          </a:graphicData>
        </a:graphic>
      </p:graphicFrame>
      <p:sp>
        <p:nvSpPr>
          <p:cNvPr id="6" name="Slide Number Placeholder 5"/>
          <p:cNvSpPr>
            <a:spLocks noGrp="1"/>
          </p:cNvSpPr>
          <p:nvPr>
            <p:ph type="sldNum" sz="quarter" idx="12"/>
          </p:nvPr>
        </p:nvSpPr>
        <p:spPr/>
        <p:txBody>
          <a:bodyPr/>
          <a:lstStyle/>
          <a:p>
            <a:fld id="{3D655420-71EF-420E-A9A9-9AC0BEC985D2}" type="slidenum">
              <a:rPr lang="en-US" smtClean="0"/>
              <a:t>7</a:t>
            </a:fld>
            <a:endParaRPr lang="en-US"/>
          </a:p>
        </p:txBody>
      </p:sp>
    </p:spTree>
    <p:extLst>
      <p:ext uri="{BB962C8B-B14F-4D97-AF65-F5344CB8AC3E}">
        <p14:creationId xmlns:p14="http://schemas.microsoft.com/office/powerpoint/2010/main" val="913608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2"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3"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4"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04800"/>
            <a:ext cx="7099801" cy="769441"/>
          </a:xfrm>
          <a:prstGeom prst="rect">
            <a:avLst/>
          </a:prstGeom>
        </p:spPr>
        <p:txBody>
          <a:bodyPr wrap="square">
            <a:spAutoFit/>
          </a:bodyPr>
          <a:lstStyle/>
          <a:p>
            <a:r>
              <a:rPr lang="en-US" sz="2200" b="1" dirty="0">
                <a:solidFill>
                  <a:schemeClr val="accent3">
                    <a:lumMod val="50000"/>
                  </a:schemeClr>
                </a:solidFill>
              </a:rPr>
              <a:t>STRATEGIC THINKING SKILL-BUILDING EXERCISES WILL HELP YOU BUILD SKILLS NEEDED FOR STRATEGIC THINKING.</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060508" y="1295400"/>
            <a:ext cx="6940492" cy="2723823"/>
          </a:xfrm>
          <a:prstGeom prst="rect">
            <a:avLst/>
          </a:prstGeom>
        </p:spPr>
        <p:txBody>
          <a:bodyPr wrap="square">
            <a:spAutoFit/>
          </a:bodyPr>
          <a:lstStyle/>
          <a:p>
            <a:r>
              <a:rPr lang="en-US" sz="2000" b="1" dirty="0"/>
              <a:t>Exercises in this series include</a:t>
            </a:r>
            <a:r>
              <a:rPr lang="en-US" sz="2000" dirty="0"/>
              <a:t>:</a:t>
            </a:r>
          </a:p>
          <a:p>
            <a:endParaRPr lang="en-US" sz="800" dirty="0"/>
          </a:p>
          <a:p>
            <a:pPr marL="230188" indent="-230188">
              <a:spcBef>
                <a:spcPts val="600"/>
              </a:spcBef>
              <a:spcAft>
                <a:spcPts val="600"/>
              </a:spcAft>
              <a:buFont typeface="Arial" panose="020B0604020202020204" pitchFamily="34" charset="0"/>
              <a:buChar char="•"/>
            </a:pPr>
            <a:r>
              <a:rPr lang="en-US" b="1" dirty="0"/>
              <a:t>Reflecting on Experience</a:t>
            </a:r>
            <a:r>
              <a:rPr lang="en-US" dirty="0"/>
              <a:t>--provides practice in reflective thinking, learning from experience.</a:t>
            </a:r>
          </a:p>
          <a:p>
            <a:pPr marL="230188" indent="-230188">
              <a:spcBef>
                <a:spcPts val="600"/>
              </a:spcBef>
              <a:spcAft>
                <a:spcPts val="600"/>
              </a:spcAft>
              <a:buFont typeface="Arial" panose="020B0604020202020204" pitchFamily="34" charset="0"/>
              <a:buChar char="•"/>
            </a:pPr>
            <a:r>
              <a:rPr lang="en-US" b="1" dirty="0"/>
              <a:t>Asking Powerful Questions</a:t>
            </a:r>
            <a:r>
              <a:rPr lang="en-US" dirty="0"/>
              <a:t>--provides practice in questioning.</a:t>
            </a:r>
          </a:p>
          <a:p>
            <a:pPr marL="230188" indent="-230188">
              <a:spcBef>
                <a:spcPts val="600"/>
              </a:spcBef>
              <a:spcAft>
                <a:spcPts val="600"/>
              </a:spcAft>
              <a:buFont typeface="Arial" panose="020B0604020202020204" pitchFamily="34" charset="0"/>
              <a:buChar char="•"/>
            </a:pPr>
            <a:r>
              <a:rPr lang="en-US" b="1" dirty="0"/>
              <a:t>Telling a Story</a:t>
            </a:r>
            <a:r>
              <a:rPr lang="en-US" dirty="0"/>
              <a:t>--provides practice in systems thinking, synthesis.</a:t>
            </a:r>
          </a:p>
          <a:p>
            <a:pPr marL="230188" indent="-230188">
              <a:spcBef>
                <a:spcPts val="600"/>
              </a:spcBef>
              <a:spcAft>
                <a:spcPts val="600"/>
              </a:spcAft>
              <a:buFont typeface="Arial" panose="020B0604020202020204" pitchFamily="34" charset="0"/>
              <a:buChar char="•"/>
            </a:pPr>
            <a:r>
              <a:rPr lang="en-US" b="1" dirty="0"/>
              <a:t>Envisioning Potential Futures</a:t>
            </a:r>
            <a:r>
              <a:rPr lang="en-US" dirty="0"/>
              <a:t>–-provides practice in thinking in time, strategic foresight.</a:t>
            </a:r>
          </a:p>
        </p:txBody>
      </p:sp>
      <p:sp>
        <p:nvSpPr>
          <p:cNvPr id="12" name="Slide Number Placeholder 11"/>
          <p:cNvSpPr>
            <a:spLocks noGrp="1"/>
          </p:cNvSpPr>
          <p:nvPr>
            <p:ph type="sldNum" sz="quarter" idx="12"/>
          </p:nvPr>
        </p:nvSpPr>
        <p:spPr/>
        <p:txBody>
          <a:bodyPr/>
          <a:lstStyle/>
          <a:p>
            <a:fld id="{3D655420-71EF-420E-A9A9-9AC0BEC985D2}" type="slidenum">
              <a:rPr lang="en-US" smtClean="0"/>
              <a:t>8</a:t>
            </a:fld>
            <a:endParaRPr lang="en-US"/>
          </a:p>
        </p:txBody>
      </p:sp>
    </p:spTree>
    <p:extLst>
      <p:ext uri="{BB962C8B-B14F-4D97-AF65-F5344CB8AC3E}">
        <p14:creationId xmlns:p14="http://schemas.microsoft.com/office/powerpoint/2010/main" val="315528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410200"/>
            <a:ext cx="9144000" cy="1447800"/>
            <a:chOff x="0" y="5410200"/>
            <a:chExt cx="9144000" cy="1447800"/>
          </a:xfrm>
        </p:grpSpPr>
        <p:sp>
          <p:nvSpPr>
            <p:cNvPr id="11" name="Rectangle 10"/>
            <p:cNvSpPr/>
            <p:nvPr/>
          </p:nvSpPr>
          <p:spPr>
            <a:xfrm>
              <a:off x="0" y="5410200"/>
              <a:ext cx="9144000" cy="14478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Related image"/>
            <p:cNvPicPr>
              <a:picLocks noChangeAspect="1" noChangeArrowheads="1"/>
            </p:cNvPicPr>
            <p:nvPr/>
          </p:nvPicPr>
          <p:blipFill>
            <a:blip r:embed="rId3" cstate="print"/>
            <a:srcRect/>
            <a:stretch>
              <a:fillRect/>
            </a:stretch>
          </p:blipFill>
          <p:spPr bwMode="auto">
            <a:xfrm>
              <a:off x="1295400" y="5663565"/>
              <a:ext cx="685800" cy="965835"/>
            </a:xfrm>
            <a:prstGeom prst="rect">
              <a:avLst/>
            </a:prstGeom>
            <a:noFill/>
          </p:spPr>
        </p:pic>
        <p:pic>
          <p:nvPicPr>
            <p:cNvPr id="7" name="Picture 2" descr="Image result for future icon"/>
            <p:cNvPicPr>
              <a:picLocks noChangeAspect="1" noChangeArrowheads="1"/>
            </p:cNvPicPr>
            <p:nvPr/>
          </p:nvPicPr>
          <p:blipFill>
            <a:blip r:embed="rId4" cstate="print"/>
            <a:srcRect/>
            <a:stretch>
              <a:fillRect/>
            </a:stretch>
          </p:blipFill>
          <p:spPr bwMode="auto">
            <a:xfrm>
              <a:off x="3048000" y="5638800"/>
              <a:ext cx="1066800" cy="1066800"/>
            </a:xfrm>
            <a:prstGeom prst="rect">
              <a:avLst/>
            </a:prstGeom>
            <a:noFill/>
          </p:spPr>
        </p:pic>
        <p:pic>
          <p:nvPicPr>
            <p:cNvPr id="8" name="Picture 7" descr="Image result for book black vector"/>
            <p:cNvPicPr>
              <a:picLocks noChangeAspect="1" noChangeArrowheads="1"/>
            </p:cNvPicPr>
            <p:nvPr/>
          </p:nvPicPr>
          <p:blipFill>
            <a:blip r:embed="rId5" cstate="print"/>
            <a:srcRect/>
            <a:stretch>
              <a:fillRect/>
            </a:stretch>
          </p:blipFill>
          <p:spPr bwMode="auto">
            <a:xfrm>
              <a:off x="5257800" y="5791200"/>
              <a:ext cx="762000" cy="762000"/>
            </a:xfrm>
            <a:prstGeom prst="rect">
              <a:avLst/>
            </a:prstGeom>
            <a:noFill/>
          </p:spPr>
        </p:pic>
        <p:pic>
          <p:nvPicPr>
            <p:cNvPr id="9" name="Picture 8" descr="Image result for feedback loop black vecto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934200" y="5562600"/>
              <a:ext cx="1143000" cy="1143000"/>
            </a:xfrm>
            <a:prstGeom prst="rect">
              <a:avLst/>
            </a:prstGeom>
            <a:noFill/>
          </p:spPr>
        </p:pic>
      </p:grpSp>
      <p:sp>
        <p:nvSpPr>
          <p:cNvPr id="13" name="Rectangle 12"/>
          <p:cNvSpPr/>
          <p:nvPr/>
        </p:nvSpPr>
        <p:spPr>
          <a:xfrm>
            <a:off x="1434599" y="304800"/>
            <a:ext cx="7157139" cy="769441"/>
          </a:xfrm>
          <a:prstGeom prst="rect">
            <a:avLst/>
          </a:prstGeom>
        </p:spPr>
        <p:txBody>
          <a:bodyPr wrap="square">
            <a:spAutoFit/>
          </a:bodyPr>
          <a:lstStyle/>
          <a:p>
            <a:r>
              <a:rPr lang="en-US" sz="2200" b="1" dirty="0">
                <a:solidFill>
                  <a:schemeClr val="accent3">
                    <a:lumMod val="50000"/>
                  </a:schemeClr>
                </a:solidFill>
              </a:rPr>
              <a:t>THINK OF THESE EXERCISES AS COMPARABLE TO AN ATHLETIC DRILL. </a:t>
            </a:r>
          </a:p>
        </p:txBody>
      </p:sp>
      <p:cxnSp>
        <p:nvCxnSpPr>
          <p:cNvPr id="14" name="Straight Connector 13"/>
          <p:cNvCxnSpPr/>
          <p:nvPr/>
        </p:nvCxnSpPr>
        <p:spPr>
          <a:xfrm>
            <a:off x="0" y="685800"/>
            <a:ext cx="1295400"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1060508" y="1295400"/>
            <a:ext cx="6559492" cy="1477328"/>
          </a:xfrm>
          <a:prstGeom prst="rect">
            <a:avLst/>
          </a:prstGeom>
        </p:spPr>
        <p:txBody>
          <a:bodyPr wrap="square">
            <a:spAutoFit/>
          </a:bodyPr>
          <a:lstStyle/>
          <a:p>
            <a:endParaRPr lang="en-US" sz="800" dirty="0"/>
          </a:p>
          <a:p>
            <a:pPr marL="230188" indent="-230188">
              <a:buFont typeface="Arial" panose="020B0604020202020204" pitchFamily="34" charset="0"/>
              <a:buChar char="•"/>
            </a:pPr>
            <a:r>
              <a:rPr lang="en-US" dirty="0"/>
              <a:t>Professional basketball players don’t just play a lot of basketball.</a:t>
            </a:r>
          </a:p>
          <a:p>
            <a:pPr marL="230188" indent="-230188"/>
            <a:r>
              <a:rPr lang="en-US" dirty="0"/>
              <a:t> </a:t>
            </a:r>
          </a:p>
          <a:p>
            <a:pPr marL="230188" indent="-230188">
              <a:buFont typeface="Arial" panose="020B0604020202020204" pitchFamily="34" charset="0"/>
              <a:buChar char="•"/>
            </a:pPr>
            <a:r>
              <a:rPr lang="en-US" dirty="0"/>
              <a:t>They practice component skills –ball handling, shooting baskets, rebounding, and footwork. </a:t>
            </a:r>
          </a:p>
          <a:p>
            <a:endParaRPr lang="en-US" sz="1000" dirty="0"/>
          </a:p>
        </p:txBody>
      </p:sp>
      <p:sp>
        <p:nvSpPr>
          <p:cNvPr id="4" name="TextBox 3"/>
          <p:cNvSpPr txBox="1"/>
          <p:nvPr/>
        </p:nvSpPr>
        <p:spPr>
          <a:xfrm>
            <a:off x="1060508" y="2789872"/>
            <a:ext cx="3962400" cy="1477328"/>
          </a:xfrm>
          <a:prstGeom prst="rect">
            <a:avLst/>
          </a:prstGeom>
          <a:noFill/>
        </p:spPr>
        <p:txBody>
          <a:bodyPr wrap="square" rtlCol="0">
            <a:spAutoFit/>
          </a:bodyPr>
          <a:lstStyle/>
          <a:p>
            <a:pPr marL="230188" indent="-230188">
              <a:buFont typeface="Arial" panose="020B0604020202020204" pitchFamily="34" charset="0"/>
              <a:buChar char="•"/>
            </a:pPr>
            <a:r>
              <a:rPr lang="en-US" dirty="0"/>
              <a:t>Practicing these foundational skills –repeatedly and over time –is essential to becoming a skilled basketball player.</a:t>
            </a:r>
          </a:p>
          <a:p>
            <a:endParaRPr lang="en-US" dirty="0"/>
          </a:p>
        </p:txBody>
      </p:sp>
      <p:sp>
        <p:nvSpPr>
          <p:cNvPr id="12" name="Slide Number Placeholder 11"/>
          <p:cNvSpPr>
            <a:spLocks noGrp="1"/>
          </p:cNvSpPr>
          <p:nvPr>
            <p:ph type="sldNum" sz="quarter" idx="12"/>
          </p:nvPr>
        </p:nvSpPr>
        <p:spPr/>
        <p:txBody>
          <a:bodyPr/>
          <a:lstStyle/>
          <a:p>
            <a:fld id="{3D655420-71EF-420E-A9A9-9AC0BEC985D2}" type="slidenum">
              <a:rPr lang="en-US" smtClean="0"/>
              <a:t>9</a:t>
            </a:fld>
            <a:endParaRPr lang="en-US"/>
          </a:p>
        </p:txBody>
      </p:sp>
      <p:pic>
        <p:nvPicPr>
          <p:cNvPr id="16" name="Picture 2" descr="C:\Users\dlaufersweiler.ARA-US\Documents\Projects\03 - ARI Strategic Thinking\Images\May 2017 revised exercises\shutterstock_548293555.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86400" y="2687175"/>
            <a:ext cx="3124200" cy="23420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7336452" y="5128901"/>
            <a:ext cx="1481496" cy="215444"/>
          </a:xfrm>
          <a:prstGeom prst="rect">
            <a:avLst/>
          </a:prstGeom>
          <a:noFill/>
        </p:spPr>
        <p:txBody>
          <a:bodyPr wrap="none" rtlCol="0">
            <a:spAutoFit/>
          </a:bodyPr>
          <a:lstStyle/>
          <a:p>
            <a:r>
              <a:rPr lang="en-US" sz="800" dirty="0">
                <a:solidFill>
                  <a:schemeClr val="bg1">
                    <a:lumMod val="75000"/>
                  </a:schemeClr>
                </a:solidFill>
              </a:rPr>
              <a:t>Image credit: shutterstock.com</a:t>
            </a:r>
          </a:p>
        </p:txBody>
      </p:sp>
    </p:spTree>
    <p:extLst>
      <p:ext uri="{BB962C8B-B14F-4D97-AF65-F5344CB8AC3E}">
        <p14:creationId xmlns:p14="http://schemas.microsoft.com/office/powerpoint/2010/main" val="839211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2372</TotalTime>
  <Words>2028</Words>
  <Application>Microsoft Office PowerPoint</Application>
  <PresentationFormat>On-screen Show (4:3)</PresentationFormat>
  <Paragraphs>244</Paragraphs>
  <Slides>22</Slides>
  <Notes>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Enhancing Strategic Thinking   Skill Building Exercises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Enhancing Strategic Thinking   Skill Building Exercises</dc:title>
  <dc:creator>361</dc:creator>
  <cp:lastModifiedBy>Dawn Laufersweiler</cp:lastModifiedBy>
  <cp:revision>103</cp:revision>
  <dcterms:created xsi:type="dcterms:W3CDTF">2017-04-18T00:52:35Z</dcterms:created>
  <dcterms:modified xsi:type="dcterms:W3CDTF">2017-06-15T16:28:12Z</dcterms:modified>
</cp:coreProperties>
</file>