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9"/>
  </p:notesMasterIdLst>
  <p:sldIdLst>
    <p:sldId id="298" r:id="rId2"/>
    <p:sldId id="294" r:id="rId3"/>
    <p:sldId id="296" r:id="rId4"/>
    <p:sldId id="295" r:id="rId5"/>
    <p:sldId id="297" r:id="rId6"/>
    <p:sldId id="256" r:id="rId7"/>
    <p:sldId id="266" r:id="rId8"/>
    <p:sldId id="280" r:id="rId9"/>
    <p:sldId id="285" r:id="rId10"/>
    <p:sldId id="267" r:id="rId11"/>
    <p:sldId id="281" r:id="rId12"/>
    <p:sldId id="287" r:id="rId13"/>
    <p:sldId id="268" r:id="rId14"/>
    <p:sldId id="288" r:id="rId15"/>
    <p:sldId id="291" r:id="rId16"/>
    <p:sldId id="292" r:id="rId17"/>
    <p:sldId id="29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wn Laufersweiler" initials="D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DAB92E"/>
    <a:srgbClr val="FFCC00"/>
    <a:srgbClr val="D8AA28"/>
    <a:srgbClr val="D3B4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8000" autoAdjust="0"/>
  </p:normalViewPr>
  <p:slideViewPr>
    <p:cSldViewPr>
      <p:cViewPr varScale="1">
        <p:scale>
          <a:sx n="55" d="100"/>
          <a:sy n="55" d="100"/>
        </p:scale>
        <p:origin x="130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C7881-E3FA-4744-BD25-A8F20048647E}" type="datetimeFigureOut">
              <a:rPr lang="en-US" smtClean="0"/>
              <a:pPr/>
              <a:t>8/10/2017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D1CD6E-96FA-4F76-9591-A847C4B9DD7C}" type="slidenum">
              <a:rPr lang="en-US" smtClean="0"/>
              <a:pPr/>
              <a:t>‹#›</a:t>
            </a:fld>
            <a:endParaRPr lang="en-US"/>
          </a:p>
        </p:txBody>
      </p:sp>
    </p:spTree>
    <p:extLst>
      <p:ext uri="{BB962C8B-B14F-4D97-AF65-F5344CB8AC3E}">
        <p14:creationId xmlns:p14="http://schemas.microsoft.com/office/powerpoint/2010/main" val="3456164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purpose of this exercise is to provide participants with practice in reflecting on an experience over an extended period of time, and answering progressively deeper and more critical types of questions. This reflection is intended to help participants appreciate and learn from the dynamics of a particular situation including the assumptions held, the interpersonal and environmental factors at play, and how inter-relationships among those factors contributed to the outcome. Another purpose of the exercise is to help participants recognize how to use reflection in daily operations to enhance continuous learning and strategic thinking. </a:t>
            </a:r>
          </a:p>
          <a:p>
            <a:endParaRPr lang="en-US" sz="1200" b="0" dirty="0"/>
          </a:p>
          <a:p>
            <a:r>
              <a:rPr lang="en-US" sz="1200" b="1" dirty="0"/>
              <a:t>Reflective Thinking </a:t>
            </a:r>
            <a:r>
              <a:rPr lang="en-US" sz="1200" dirty="0"/>
              <a:t>– The process of “stepping back” from a situation to think critically and deeply about the experience. Thinking critically before, during, and after an event provides an opportunity to develop greater understanding of both the self and the situation and inform future encounters with similar situations. </a:t>
            </a:r>
          </a:p>
          <a:p>
            <a:endParaRPr lang="en-US" sz="800" dirty="0"/>
          </a:p>
          <a:p>
            <a:r>
              <a:rPr lang="en-US" sz="1200" dirty="0"/>
              <a:t>Also addresses systems thinking and self-awareness. </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a:t>
            </a:fld>
            <a:endParaRPr lang="en-US"/>
          </a:p>
        </p:txBody>
      </p:sp>
    </p:spTree>
    <p:extLst>
      <p:ext uri="{BB962C8B-B14F-4D97-AF65-F5344CB8AC3E}">
        <p14:creationId xmlns:p14="http://schemas.microsoft.com/office/powerpoint/2010/main" val="1009360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12</a:t>
            </a:fld>
            <a:endParaRPr lang="en-US"/>
          </a:p>
        </p:txBody>
      </p:sp>
    </p:spTree>
    <p:extLst>
      <p:ext uri="{BB962C8B-B14F-4D97-AF65-F5344CB8AC3E}">
        <p14:creationId xmlns:p14="http://schemas.microsoft.com/office/powerpoint/2010/main" val="2276198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3</a:t>
            </a:fld>
            <a:endParaRPr lang="en-US"/>
          </a:p>
        </p:txBody>
      </p:sp>
    </p:spTree>
    <p:extLst>
      <p:ext uri="{BB962C8B-B14F-4D97-AF65-F5344CB8AC3E}">
        <p14:creationId xmlns:p14="http://schemas.microsoft.com/office/powerpoint/2010/main" val="101424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4</a:t>
            </a:fld>
            <a:endParaRPr lang="en-US"/>
          </a:p>
        </p:txBody>
      </p:sp>
    </p:spTree>
    <p:extLst>
      <p:ext uri="{BB962C8B-B14F-4D97-AF65-F5344CB8AC3E}">
        <p14:creationId xmlns:p14="http://schemas.microsoft.com/office/powerpoint/2010/main" val="1258399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5</a:t>
            </a:fld>
            <a:endParaRPr lang="en-US"/>
          </a:p>
        </p:txBody>
      </p:sp>
    </p:spTree>
    <p:extLst>
      <p:ext uri="{BB962C8B-B14F-4D97-AF65-F5344CB8AC3E}">
        <p14:creationId xmlns:p14="http://schemas.microsoft.com/office/powerpoint/2010/main" val="3105254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7</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D1CD6E-96FA-4F76-9591-A847C4B9DD7C}"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10</a:t>
            </a:fld>
            <a:endParaRPr lang="en-US"/>
          </a:p>
        </p:txBody>
      </p:sp>
    </p:spTree>
    <p:extLst>
      <p:ext uri="{BB962C8B-B14F-4D97-AF65-F5344CB8AC3E}">
        <p14:creationId xmlns:p14="http://schemas.microsoft.com/office/powerpoint/2010/main" val="3817948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11</a:t>
            </a:fld>
            <a:endParaRPr lang="en-US"/>
          </a:p>
        </p:txBody>
      </p:sp>
    </p:spTree>
    <p:extLst>
      <p:ext uri="{BB962C8B-B14F-4D97-AF65-F5344CB8AC3E}">
        <p14:creationId xmlns:p14="http://schemas.microsoft.com/office/powerpoint/2010/main" val="2276198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F58282-9D26-4DC6-9864-530C098578EB}"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93EDFC-8443-4B02-A7DA-CBD619BE9F4E}"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564D2F-12F0-46D2-90CD-D365AED15087}"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9DFECA-E0D0-4D7D-A4CC-336A992C5AD7}"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A5E81A-E17A-4CFE-B755-DD3063222AAB}"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E053FE-5823-43C2-B396-D3A50E389079}"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66EA77-7AEF-407F-84B1-4718632D8B51}" type="datetime1">
              <a:rPr lang="en-US" smtClean="0"/>
              <a:pPr/>
              <a:t>8/10/2017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3932AA-A835-46DE-B473-B4710C8CCC9C}" type="datetime1">
              <a:rPr lang="en-US" smtClean="0"/>
              <a:pPr/>
              <a:t>8/10/2017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E9435-D2A7-46BC-B2D4-9E3AF07D651F}" type="datetime1">
              <a:rPr lang="en-US" smtClean="0"/>
              <a:pPr/>
              <a:t>8/10/2017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5E8DF4-0F1E-467D-9AFF-13D4E8A4D7BF}"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5BBC3F-8DC7-42E7-8F0F-A3698322C4C0}"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823A6B-8F9E-4E00-A7C4-3AD94A7E5CAB}" type="datetime1">
              <a:rPr lang="en-US" smtClean="0"/>
              <a:pPr/>
              <a:t>8/10/2017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44682-6219-4089-8719-C9589F485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8044682-6219-4089-8719-C9589F48517E}" type="slidenum">
              <a:rPr lang="en-US" smtClean="0"/>
              <a:pPr/>
              <a:t>1</a:t>
            </a:fld>
            <a:endParaRPr lang="en-US"/>
          </a:p>
        </p:txBody>
      </p:sp>
      <p:sp>
        <p:nvSpPr>
          <p:cNvPr id="6" name="Rectangle 5"/>
          <p:cNvSpPr/>
          <p:nvPr/>
        </p:nvSpPr>
        <p:spPr>
          <a:xfrm>
            <a:off x="0" y="2400300"/>
            <a:ext cx="9144000" cy="1600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Picture 6" descr="Related image"/>
          <p:cNvPicPr>
            <a:picLocks noChangeAspect="1" noChangeArrowheads="1"/>
          </p:cNvPicPr>
          <p:nvPr/>
        </p:nvPicPr>
        <p:blipFill>
          <a:blip r:embed="rId2" cstate="print"/>
          <a:srcRect/>
          <a:stretch>
            <a:fillRect/>
          </a:stretch>
        </p:blipFill>
        <p:spPr bwMode="auto">
          <a:xfrm>
            <a:off x="457200" y="2729865"/>
            <a:ext cx="685800" cy="965835"/>
          </a:xfrm>
          <a:prstGeom prst="rect">
            <a:avLst/>
          </a:prstGeom>
          <a:noFill/>
        </p:spPr>
      </p:pic>
      <p:sp>
        <p:nvSpPr>
          <p:cNvPr id="8" name="Title 1"/>
          <p:cNvSpPr>
            <a:spLocks noGrp="1"/>
          </p:cNvSpPr>
          <p:nvPr/>
        </p:nvSpPr>
        <p:spPr>
          <a:xfrm>
            <a:off x="2133600" y="2628900"/>
            <a:ext cx="4800600" cy="11429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latin typeface="+mn-lt"/>
                <a:cs typeface="Arial" pitchFamily="34" charset="0"/>
              </a:rPr>
              <a:t>Reflecting on Experience</a:t>
            </a:r>
            <a:endParaRPr lang="en-US" sz="2400" i="1" dirty="0">
              <a:latin typeface="+mn-lt"/>
              <a:cs typeface="Arial" pitchFamily="34" charset="0"/>
            </a:endParaRPr>
          </a:p>
        </p:txBody>
      </p:sp>
      <p:pic>
        <p:nvPicPr>
          <p:cNvPr id="9" name="Picture 8" descr="Image result for future icon"/>
          <p:cNvPicPr>
            <a:picLocks noChangeAspect="1" noChangeArrowheads="1"/>
          </p:cNvPicPr>
          <p:nvPr/>
        </p:nvPicPr>
        <p:blipFill>
          <a:blip r:embed="rId3" cstate="print"/>
          <a:srcRect/>
          <a:stretch>
            <a:fillRect/>
          </a:stretch>
        </p:blipFill>
        <p:spPr bwMode="auto">
          <a:xfrm>
            <a:off x="1219200" y="2705100"/>
            <a:ext cx="1066800" cy="1066800"/>
          </a:xfrm>
          <a:prstGeom prst="rect">
            <a:avLst/>
          </a:prstGeom>
          <a:noFill/>
        </p:spPr>
      </p:pic>
      <p:pic>
        <p:nvPicPr>
          <p:cNvPr id="10" name="Picture 9" descr="Image result for book black vector"/>
          <p:cNvPicPr>
            <a:picLocks noChangeAspect="1" noChangeArrowheads="1"/>
          </p:cNvPicPr>
          <p:nvPr/>
        </p:nvPicPr>
        <p:blipFill>
          <a:blip r:embed="rId4" cstate="print"/>
          <a:srcRect/>
          <a:stretch>
            <a:fillRect/>
          </a:stretch>
        </p:blipFill>
        <p:spPr bwMode="auto">
          <a:xfrm>
            <a:off x="7010400" y="2857500"/>
            <a:ext cx="762000" cy="762000"/>
          </a:xfrm>
          <a:prstGeom prst="rect">
            <a:avLst/>
          </a:prstGeom>
          <a:noFill/>
        </p:spPr>
      </p:pic>
      <p:pic>
        <p:nvPicPr>
          <p:cNvPr id="11" name="Picture 10"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848600" y="2705100"/>
            <a:ext cx="1143000" cy="1143000"/>
          </a:xfrm>
          <a:prstGeom prst="rect">
            <a:avLst/>
          </a:prstGeom>
          <a:noFill/>
        </p:spPr>
      </p:pic>
      <p:sp>
        <p:nvSpPr>
          <p:cNvPr id="12" name="Rectangle 11"/>
          <p:cNvSpPr/>
          <p:nvPr/>
        </p:nvSpPr>
        <p:spPr>
          <a:xfrm>
            <a:off x="0" y="4000500"/>
            <a:ext cx="9144000" cy="457200"/>
          </a:xfrm>
          <a:prstGeom prst="rect">
            <a:avLst/>
          </a:prstGeom>
          <a:solidFill>
            <a:srgbClr val="77933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Facilitator Guide</a:t>
            </a:r>
          </a:p>
        </p:txBody>
      </p:sp>
    </p:spTree>
    <p:extLst>
      <p:ext uri="{BB962C8B-B14F-4D97-AF65-F5344CB8AC3E}">
        <p14:creationId xmlns:p14="http://schemas.microsoft.com/office/powerpoint/2010/main" val="3034774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36028675"/>
              </p:ext>
            </p:extLst>
          </p:nvPr>
        </p:nvGraphicFramePr>
        <p:xfrm>
          <a:off x="876300" y="381000"/>
          <a:ext cx="7391399" cy="5867400"/>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0513" marR="0" lvl="0" indent="-290513">
                        <a:lnSpc>
                          <a:spcPct val="100000"/>
                        </a:lnSpc>
                        <a:spcBef>
                          <a:spcPts val="0"/>
                        </a:spcBef>
                        <a:spcAft>
                          <a:spcPts val="0"/>
                        </a:spcAft>
                        <a:buFont typeface="Calibri" panose="020F0502020204030204" pitchFamily="34" charset="0"/>
                        <a:buChar char="₋"/>
                      </a:pPr>
                      <a:r>
                        <a:rPr lang="en-US" sz="1400" kern="1200" dirty="0">
                          <a:solidFill>
                            <a:schemeClr val="dk1"/>
                          </a:solidFill>
                          <a:effectLst/>
                          <a:latin typeface="+mn-lt"/>
                          <a:ea typeface="+mn-ea"/>
                          <a:cs typeface="+mn-cs"/>
                        </a:rPr>
                        <a:t>Ask each participant to recall a recent operational situation or event that went differently</a:t>
                      </a:r>
                      <a:r>
                        <a:rPr lang="en-US" sz="1400" kern="1200" baseline="0" dirty="0">
                          <a:solidFill>
                            <a:schemeClr val="dk1"/>
                          </a:solidFill>
                          <a:effectLst/>
                          <a:latin typeface="+mn-lt"/>
                          <a:ea typeface="+mn-ea"/>
                          <a:cs typeface="+mn-cs"/>
                        </a:rPr>
                        <a:t> than expected.</a:t>
                      </a:r>
                    </a:p>
                    <a:p>
                      <a:pPr marL="290513" marR="0" lvl="0" indent="-290513">
                        <a:lnSpc>
                          <a:spcPct val="100000"/>
                        </a:lnSpc>
                        <a:spcBef>
                          <a:spcPts val="0"/>
                        </a:spcBef>
                        <a:spcAft>
                          <a:spcPts val="0"/>
                        </a:spcAft>
                        <a:buFont typeface="Calibri" panose="020F0502020204030204" pitchFamily="34" charset="0"/>
                        <a:buChar char="₋"/>
                      </a:pPr>
                      <a:r>
                        <a:rPr lang="en-US" sz="1400" kern="1200" dirty="0">
                          <a:solidFill>
                            <a:schemeClr val="dk1"/>
                          </a:solidFill>
                          <a:effectLst/>
                          <a:latin typeface="+mn-lt"/>
                          <a:ea typeface="+mn-ea"/>
                          <a:cs typeface="+mn-cs"/>
                        </a:rPr>
                        <a:t>[Note: This can be an individual situation or event or one shared by everyone</a:t>
                      </a:r>
                      <a:r>
                        <a:rPr lang="en-US" sz="1400" kern="1200" baseline="0" dirty="0">
                          <a:solidFill>
                            <a:schemeClr val="dk1"/>
                          </a:solidFill>
                          <a:effectLst/>
                          <a:latin typeface="+mn-lt"/>
                          <a:ea typeface="+mn-ea"/>
                          <a:cs typeface="+mn-cs"/>
                        </a:rPr>
                        <a:t> in the group.]</a:t>
                      </a:r>
                    </a:p>
                    <a:p>
                      <a:pPr marL="290513" marR="0" lvl="0" indent="-290513">
                        <a:lnSpc>
                          <a:spcPct val="100000"/>
                        </a:lnSpc>
                        <a:spcBef>
                          <a:spcPts val="0"/>
                        </a:spcBef>
                        <a:spcAft>
                          <a:spcPts val="0"/>
                        </a:spcAft>
                        <a:buFont typeface="Calibri" panose="020F0502020204030204" pitchFamily="34" charset="0"/>
                        <a:buChar char="₋"/>
                      </a:pPr>
                      <a:r>
                        <a:rPr lang="en-US" sz="1400" kern="1200" baseline="0" dirty="0">
                          <a:solidFill>
                            <a:schemeClr val="dk1"/>
                          </a:solidFill>
                          <a:effectLst/>
                          <a:latin typeface="+mn-lt"/>
                          <a:ea typeface="+mn-ea"/>
                          <a:cs typeface="+mn-cs"/>
                        </a:rPr>
                        <a:t>[Note: If participants are unable to recall an operational situation that went differently than expected, it is acceptable for them to work with a surprising situation from their personal history instead.]</a:t>
                      </a:r>
                      <a:endParaRPr lang="en-US" sz="1400" kern="1200" dirty="0">
                        <a:solidFill>
                          <a:schemeClr val="dk1"/>
                        </a:solidFill>
                        <a:effectLst/>
                        <a:latin typeface="+mn-lt"/>
                        <a:ea typeface="+mn-ea"/>
                        <a:cs typeface="+mn-cs"/>
                      </a:endParaRPr>
                    </a:p>
                    <a:p>
                      <a:pPr marL="0" marR="0" lvl="0" indent="0">
                        <a:lnSpc>
                          <a:spcPct val="110000"/>
                        </a:lnSpc>
                        <a:spcBef>
                          <a:spcPts val="0"/>
                        </a:spcBef>
                        <a:spcAft>
                          <a:spcPts val="0"/>
                        </a:spcAft>
                        <a:buFontTx/>
                        <a:buNone/>
                      </a:pPr>
                      <a:endParaRPr lang="en-US" sz="1400" b="1" kern="1200" dirty="0">
                        <a:solidFill>
                          <a:schemeClr val="dk1"/>
                        </a:solidFill>
                        <a:effectLst/>
                        <a:latin typeface="+mn-lt"/>
                        <a:ea typeface="+mn-ea"/>
                        <a:cs typeface="+mn-cs"/>
                      </a:endParaRPr>
                    </a:p>
                    <a:p>
                      <a:pPr marL="0" marR="0" lvl="0" indent="0">
                        <a:lnSpc>
                          <a:spcPct val="110000"/>
                        </a:lnSpc>
                        <a:spcBef>
                          <a:spcPts val="0"/>
                        </a:spcBef>
                        <a:spcAft>
                          <a:spcPts val="0"/>
                        </a:spcAft>
                        <a:buFontTx/>
                        <a:buNone/>
                      </a:pPr>
                      <a:r>
                        <a:rPr lang="en-US" sz="1400" b="1" kern="1200" dirty="0">
                          <a:solidFill>
                            <a:schemeClr val="dk1"/>
                          </a:solidFill>
                          <a:effectLst/>
                          <a:latin typeface="+mn-lt"/>
                          <a:ea typeface="+mn-ea"/>
                          <a:cs typeface="+mn-cs"/>
                        </a:rPr>
                        <a:t>SAY</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I’d like you to start by thinking about a recent operational situation or event that did not go as you expected it to.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It should be an event</a:t>
                      </a:r>
                      <a:r>
                        <a:rPr lang="en-US" sz="1400" i="1" kern="1200" baseline="0" dirty="0">
                          <a:solidFill>
                            <a:schemeClr val="dk1"/>
                          </a:solidFill>
                          <a:effectLst/>
                          <a:latin typeface="+mn-lt"/>
                          <a:ea typeface="+mn-ea"/>
                          <a:cs typeface="+mn-cs"/>
                        </a:rPr>
                        <a:t> you were personally involved in, rather than one you heard about secondhand.</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baseline="0" dirty="0">
                          <a:solidFill>
                            <a:schemeClr val="dk1"/>
                          </a:solidFill>
                          <a:effectLst/>
                          <a:latin typeface="+mn-lt"/>
                          <a:ea typeface="+mn-ea"/>
                          <a:cs typeface="+mn-cs"/>
                        </a:rPr>
                        <a:t>It can be a situation where the outcomes were worse than expected or one where things turned out better than expected.</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baseline="0" dirty="0">
                          <a:solidFill>
                            <a:schemeClr val="dk1"/>
                          </a:solidFill>
                          <a:effectLst/>
                          <a:latin typeface="+mn-lt"/>
                          <a:ea typeface="+mn-ea"/>
                          <a:cs typeface="+mn-cs"/>
                        </a:rPr>
                        <a:t>The situation should be vivid enough in your memory that you can recall specific details.</a:t>
                      </a:r>
                      <a:endParaRPr lang="en-US" sz="1400" b="1" dirty="0">
                        <a:effectLst/>
                        <a:latin typeface="Calibri" panose="020F0502020204030204" pitchFamily="34" charset="0"/>
                        <a:ea typeface="Times New Roman" panose="02020603050405020304" pitchFamily="18" charset="0"/>
                      </a:endParaRPr>
                    </a:p>
                    <a:p>
                      <a:pPr lvl="0"/>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6742" y="2362200"/>
            <a:ext cx="317258" cy="317258"/>
          </a:xfrm>
          <a:prstGeom prst="rect">
            <a:avLst/>
          </a:prstGeom>
          <a:noFill/>
        </p:spPr>
      </p:pic>
      <p:cxnSp>
        <p:nvCxnSpPr>
          <p:cNvPr id="11" name="Straight Connector 10"/>
          <p:cNvCxnSpPr/>
          <p:nvPr/>
        </p:nvCxnSpPr>
        <p:spPr>
          <a:xfrm>
            <a:off x="28194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4478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55571" y="3721390"/>
            <a:ext cx="304800" cy="317210"/>
          </a:xfrm>
          <a:prstGeom prst="rect">
            <a:avLst/>
          </a:prstGeom>
          <a:noFill/>
        </p:spPr>
      </p:pic>
      <p:sp>
        <p:nvSpPr>
          <p:cNvPr id="12" name="TextBox 11"/>
          <p:cNvSpPr txBox="1"/>
          <p:nvPr/>
        </p:nvSpPr>
        <p:spPr>
          <a:xfrm>
            <a:off x="1371600" y="1447800"/>
            <a:ext cx="1219201" cy="830997"/>
          </a:xfrm>
          <a:prstGeom prst="rect">
            <a:avLst/>
          </a:prstGeom>
          <a:noFill/>
        </p:spPr>
        <p:txBody>
          <a:bodyPr wrap="square" rtlCol="0">
            <a:spAutoFit/>
          </a:bodyPr>
          <a:lstStyle/>
          <a:p>
            <a:r>
              <a:rPr lang="en-US" sz="1600" b="1" dirty="0"/>
              <a:t>Identify &amp; Reflect on Situation</a:t>
            </a:r>
          </a:p>
        </p:txBody>
      </p:sp>
      <p:sp>
        <p:nvSpPr>
          <p:cNvPr id="13" name="TextBox 12"/>
          <p:cNvSpPr txBox="1"/>
          <p:nvPr/>
        </p:nvSpPr>
        <p:spPr>
          <a:xfrm>
            <a:off x="1519443" y="2362200"/>
            <a:ext cx="766557" cy="338554"/>
          </a:xfrm>
          <a:prstGeom prst="rect">
            <a:avLst/>
          </a:prstGeom>
          <a:noFill/>
        </p:spPr>
        <p:txBody>
          <a:bodyPr wrap="none" rtlCol="0">
            <a:spAutoFit/>
          </a:bodyPr>
          <a:lstStyle/>
          <a:p>
            <a:r>
              <a:rPr lang="en-US" sz="1600" b="1" dirty="0"/>
              <a:t>30 min</a:t>
            </a:r>
          </a:p>
        </p:txBody>
      </p:sp>
      <p:sp>
        <p:nvSpPr>
          <p:cNvPr id="9" name="Slide Number Placeholder 8"/>
          <p:cNvSpPr>
            <a:spLocks noGrp="1"/>
          </p:cNvSpPr>
          <p:nvPr>
            <p:ph type="sldNum" sz="quarter" idx="12"/>
          </p:nvPr>
        </p:nvSpPr>
        <p:spPr/>
        <p:txBody>
          <a:bodyPr/>
          <a:lstStyle/>
          <a:p>
            <a:fld id="{98044682-6219-4089-8719-C9589F48517E}" type="slidenum">
              <a:rPr lang="en-US" smtClean="0"/>
              <a:pPr/>
              <a:t>10</a:t>
            </a:fld>
            <a:endParaRPr lang="en-US"/>
          </a:p>
        </p:txBody>
      </p:sp>
    </p:spTree>
    <p:extLst>
      <p:ext uri="{BB962C8B-B14F-4D97-AF65-F5344CB8AC3E}">
        <p14:creationId xmlns:p14="http://schemas.microsoft.com/office/powerpoint/2010/main" val="2826137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70454012"/>
              </p:ext>
            </p:extLst>
          </p:nvPr>
        </p:nvGraphicFramePr>
        <p:xfrm>
          <a:off x="876300" y="381000"/>
          <a:ext cx="7391399" cy="5867400"/>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p>
                    <a:p>
                      <a:pPr marL="285750" lvl="0" indent="-285750">
                        <a:buFont typeface="Calibri" panose="020F0502020204030204" pitchFamily="34" charset="0"/>
                        <a:buChar char="₋"/>
                      </a:pPr>
                      <a:r>
                        <a:rPr lang="en-US" sz="1400" i="1" kern="1200" dirty="0">
                          <a:solidFill>
                            <a:schemeClr val="dk1"/>
                          </a:solidFill>
                          <a:effectLst/>
                          <a:latin typeface="+mn-lt"/>
                          <a:ea typeface="+mn-ea"/>
                          <a:cs typeface="+mn-cs"/>
                        </a:rPr>
                        <a:t>Later</a:t>
                      </a:r>
                      <a:r>
                        <a:rPr lang="en-US" sz="1400" i="1" kern="1200" baseline="0" dirty="0">
                          <a:solidFill>
                            <a:schemeClr val="dk1"/>
                          </a:solidFill>
                          <a:effectLst/>
                          <a:latin typeface="+mn-lt"/>
                          <a:ea typeface="+mn-ea"/>
                          <a:cs typeface="+mn-cs"/>
                        </a:rPr>
                        <a:t> in the exercise, you will be describing your event to others. So make sure you select an event that you will feel comfortable sharing. </a:t>
                      </a:r>
                      <a:endParaRPr lang="en-US" sz="1400" i="1" kern="1200" dirty="0">
                        <a:solidFill>
                          <a:schemeClr val="dk1"/>
                        </a:solidFill>
                        <a:effectLst/>
                        <a:latin typeface="+mn-lt"/>
                        <a:ea typeface="+mn-ea"/>
                        <a:cs typeface="+mn-cs"/>
                      </a:endParaRPr>
                    </a:p>
                    <a:p>
                      <a:pPr marL="0" marR="0">
                        <a:lnSpc>
                          <a:spcPct val="110000"/>
                        </a:lnSpc>
                        <a:spcBef>
                          <a:spcPts val="0"/>
                        </a:spcBef>
                        <a:spcAft>
                          <a:spcPts val="0"/>
                        </a:spcAft>
                      </a:pPr>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0513" marR="0" lvl="0" indent="-290513">
                        <a:lnSpc>
                          <a:spcPct val="110000"/>
                        </a:lnSpc>
                        <a:spcBef>
                          <a:spcPts val="0"/>
                        </a:spcBef>
                        <a:spcAft>
                          <a:spcPts val="0"/>
                        </a:spcAft>
                        <a:buFont typeface="Calibri" panose="020F0502020204030204" pitchFamily="34" charset="0"/>
                        <a:buChar char="₋"/>
                      </a:pPr>
                      <a:r>
                        <a:rPr lang="en-US" sz="1400" kern="1200" dirty="0">
                          <a:solidFill>
                            <a:schemeClr val="dk1"/>
                          </a:solidFill>
                          <a:effectLst/>
                          <a:latin typeface="+mn-lt"/>
                          <a:ea typeface="+mn-ea"/>
                          <a:cs typeface="+mn-cs"/>
                        </a:rPr>
                        <a:t>Refer participants</a:t>
                      </a:r>
                      <a:r>
                        <a:rPr lang="en-US" sz="1400" kern="1200" baseline="0" dirty="0">
                          <a:solidFill>
                            <a:schemeClr val="dk1"/>
                          </a:solidFill>
                          <a:effectLst/>
                          <a:latin typeface="+mn-lt"/>
                          <a:ea typeface="+mn-ea"/>
                          <a:cs typeface="+mn-cs"/>
                        </a:rPr>
                        <a:t> to “Starter Questions” in the Participant Guide.</a:t>
                      </a:r>
                    </a:p>
                    <a:p>
                      <a:pPr marL="342900" marR="0" lvl="0" indent="-342900">
                        <a:lnSpc>
                          <a:spcPct val="110000"/>
                        </a:lnSpc>
                        <a:spcBef>
                          <a:spcPts val="0"/>
                        </a:spcBef>
                        <a:spcAft>
                          <a:spcPts val="0"/>
                        </a:spcAft>
                        <a:buFont typeface="Calibri" panose="020F0502020204030204" pitchFamily="34" charset="0"/>
                        <a:buChar char="₋"/>
                      </a:pPr>
                      <a:endParaRPr lang="en-US" sz="1400"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p>
                    <a:p>
                      <a:pPr marL="285750" lvl="0" indent="-285750">
                        <a:buFont typeface="Calibri" panose="020F0502020204030204" pitchFamily="34" charset="0"/>
                        <a:buChar char="₋"/>
                      </a:pPr>
                      <a:r>
                        <a:rPr lang="en-US" sz="1400" i="1" kern="1200" dirty="0">
                          <a:solidFill>
                            <a:schemeClr val="dk1"/>
                          </a:solidFill>
                          <a:effectLst/>
                          <a:latin typeface="+mn-lt"/>
                          <a:ea typeface="+mn-ea"/>
                          <a:cs typeface="+mn-cs"/>
                        </a:rPr>
                        <a:t>In this section, you will see a set of questions that can help prompt</a:t>
                      </a:r>
                      <a:r>
                        <a:rPr lang="en-US" sz="1400" i="1" kern="1200" baseline="0" dirty="0">
                          <a:solidFill>
                            <a:schemeClr val="dk1"/>
                          </a:solidFill>
                          <a:effectLst/>
                          <a:latin typeface="+mn-lt"/>
                          <a:ea typeface="+mn-ea"/>
                          <a:cs typeface="+mn-cs"/>
                        </a:rPr>
                        <a:t> your thinking.</a:t>
                      </a:r>
                      <a:endParaRPr lang="en-US" sz="1400" i="1" kern="1200" dirty="0">
                        <a:solidFill>
                          <a:schemeClr val="dk1"/>
                        </a:solidFill>
                        <a:effectLst/>
                        <a:latin typeface="+mn-lt"/>
                        <a:ea typeface="+mn-ea"/>
                        <a:cs typeface="+mn-cs"/>
                      </a:endParaRPr>
                    </a:p>
                    <a:p>
                      <a:pPr marL="342900" marR="0" lvl="0" indent="-342900">
                        <a:lnSpc>
                          <a:spcPct val="110000"/>
                        </a:lnSpc>
                        <a:spcBef>
                          <a:spcPts val="0"/>
                        </a:spcBef>
                        <a:spcAft>
                          <a:spcPts val="0"/>
                        </a:spcAft>
                        <a:buFont typeface="Calibri" panose="020F0502020204030204" pitchFamily="34" charset="0"/>
                        <a:buChar char="₋"/>
                      </a:pPr>
                      <a:endParaRPr lang="en-US" sz="1400"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0513" marR="0" lvl="0" indent="-290513">
                        <a:lnSpc>
                          <a:spcPct val="110000"/>
                        </a:lnSpc>
                        <a:spcBef>
                          <a:spcPts val="0"/>
                        </a:spcBef>
                        <a:spcAft>
                          <a:spcPts val="0"/>
                        </a:spcAft>
                        <a:buFont typeface="Calibri" panose="020F0502020204030204" pitchFamily="34" charset="0"/>
                        <a:buChar char="₋"/>
                      </a:pPr>
                      <a:r>
                        <a:rPr lang="en-US" sz="1400" kern="1200" dirty="0">
                          <a:solidFill>
                            <a:schemeClr val="dk1"/>
                          </a:solidFill>
                          <a:effectLst/>
                          <a:latin typeface="+mn-lt"/>
                          <a:ea typeface="+mn-ea"/>
                          <a:cs typeface="+mn-cs"/>
                        </a:rPr>
                        <a:t>Ask participants to work independently to reflect on the event.</a:t>
                      </a:r>
                      <a:endParaRPr lang="en-US" sz="1400" kern="1200" baseline="0" dirty="0">
                        <a:solidFill>
                          <a:schemeClr val="dk1"/>
                        </a:solidFill>
                        <a:effectLst/>
                        <a:latin typeface="+mn-lt"/>
                        <a:ea typeface="+mn-ea"/>
                        <a:cs typeface="+mn-cs"/>
                      </a:endParaRPr>
                    </a:p>
                    <a:p>
                      <a:pPr>
                        <a:lnSpc>
                          <a:spcPct val="110000"/>
                        </a:lnSpc>
                        <a:spcBef>
                          <a:spcPts val="0"/>
                        </a:spcBef>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p>
                    <a:p>
                      <a:pPr marL="285750" lvl="0" indent="-285750">
                        <a:buFont typeface="Calibri" panose="020F0502020204030204" pitchFamily="34" charset="0"/>
                        <a:buChar char="₋"/>
                      </a:pPr>
                      <a:r>
                        <a:rPr lang="en-US" sz="1400" i="1" kern="1200" dirty="0">
                          <a:solidFill>
                            <a:schemeClr val="dk1"/>
                          </a:solidFill>
                          <a:effectLst/>
                          <a:latin typeface="+mn-lt"/>
                          <a:ea typeface="+mn-ea"/>
                          <a:cs typeface="+mn-cs"/>
                        </a:rPr>
                        <a:t>Working on your own, spend 20-25</a:t>
                      </a:r>
                      <a:r>
                        <a:rPr lang="en-US" sz="1400" i="1" kern="1200" baseline="0" dirty="0">
                          <a:solidFill>
                            <a:schemeClr val="dk1"/>
                          </a:solidFill>
                          <a:effectLst/>
                          <a:latin typeface="+mn-lt"/>
                          <a:ea typeface="+mn-ea"/>
                          <a:cs typeface="+mn-cs"/>
                        </a:rPr>
                        <a:t> minutes thinking about what contributed to the situation unfolding in the way it did.</a:t>
                      </a:r>
                      <a:endParaRPr lang="en-US" sz="1400" i="1" kern="1200" dirty="0">
                        <a:solidFill>
                          <a:schemeClr val="dk1"/>
                        </a:solidFill>
                        <a:effectLst/>
                        <a:latin typeface="+mn-lt"/>
                        <a:ea typeface="+mn-ea"/>
                        <a:cs typeface="+mn-cs"/>
                      </a:endParaRPr>
                    </a:p>
                    <a:p>
                      <a:pPr>
                        <a:lnSpc>
                          <a:spcPct val="110000"/>
                        </a:lnSpc>
                        <a:spcBef>
                          <a:spcPts val="0"/>
                        </a:spcBef>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8194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8" name="Picture 7"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681326" y="1524000"/>
            <a:ext cx="304800" cy="317210"/>
          </a:xfrm>
          <a:prstGeom prst="rect">
            <a:avLst/>
          </a:prstGeom>
          <a:noFill/>
        </p:spPr>
      </p:pic>
      <p:sp>
        <p:nvSpPr>
          <p:cNvPr id="12" name="TextBox 11"/>
          <p:cNvSpPr txBox="1"/>
          <p:nvPr/>
        </p:nvSpPr>
        <p:spPr>
          <a:xfrm>
            <a:off x="1371600" y="1447800"/>
            <a:ext cx="1219201" cy="1046440"/>
          </a:xfrm>
          <a:prstGeom prst="rect">
            <a:avLst/>
          </a:prstGeom>
          <a:noFill/>
        </p:spPr>
        <p:txBody>
          <a:bodyPr wrap="square" rtlCol="0">
            <a:spAutoFit/>
          </a:bodyPr>
          <a:lstStyle/>
          <a:p>
            <a:r>
              <a:rPr lang="en-US" sz="1600" b="1" dirty="0"/>
              <a:t>Identify &amp; Reflect on Situation</a:t>
            </a:r>
          </a:p>
          <a:p>
            <a:r>
              <a:rPr lang="en-US" sz="1400" b="1" dirty="0"/>
              <a:t>(contd.)</a:t>
            </a:r>
            <a:endParaRPr lang="en-US" sz="1600" b="1" dirty="0"/>
          </a:p>
        </p:txBody>
      </p:sp>
      <p:pic>
        <p:nvPicPr>
          <p:cNvPr id="9"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2590800"/>
            <a:ext cx="381000" cy="381000"/>
          </a:xfrm>
          <a:prstGeom prst="rect">
            <a:avLst/>
          </a:prstGeom>
          <a:noFill/>
        </p:spPr>
      </p:pic>
      <p:pic>
        <p:nvPicPr>
          <p:cNvPr id="10"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4191000"/>
            <a:ext cx="381000" cy="381000"/>
          </a:xfrm>
          <a:prstGeom prst="rect">
            <a:avLst/>
          </a:prstGeom>
          <a:noFill/>
        </p:spPr>
      </p:pic>
      <p:pic>
        <p:nvPicPr>
          <p:cNvPr id="15" name="Picture 14"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655571" y="3352800"/>
            <a:ext cx="304800" cy="317210"/>
          </a:xfrm>
          <a:prstGeom prst="rect">
            <a:avLst/>
          </a:prstGeom>
          <a:noFill/>
        </p:spPr>
      </p:pic>
      <p:pic>
        <p:nvPicPr>
          <p:cNvPr id="16" name="Picture 15"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655571" y="4953000"/>
            <a:ext cx="304800" cy="317210"/>
          </a:xfrm>
          <a:prstGeom prst="rect">
            <a:avLst/>
          </a:prstGeom>
          <a:noFill/>
        </p:spPr>
      </p:pic>
      <p:pic>
        <p:nvPicPr>
          <p:cNvPr id="14" name="Picture 2" descr="C:\Users\361\AppData\Local\Microsoft\Windows\Temporary Internet Files\Content.IE5\34TGYFAZ\uhr[1].png"/>
          <p:cNvPicPr>
            <a:picLocks noChangeAspect="1" noChangeArrowheads="1"/>
          </p:cNvPicPr>
          <p:nvPr/>
        </p:nvPicPr>
        <p:blipFill>
          <a:blip r:embed="rId5" cstate="print"/>
          <a:srcRect/>
          <a:stretch>
            <a:fillRect/>
          </a:stretch>
        </p:blipFill>
        <p:spPr bwMode="auto">
          <a:xfrm>
            <a:off x="1206742" y="2590800"/>
            <a:ext cx="317258" cy="317258"/>
          </a:xfrm>
          <a:prstGeom prst="rect">
            <a:avLst/>
          </a:prstGeom>
          <a:noFill/>
        </p:spPr>
      </p:pic>
      <p:sp>
        <p:nvSpPr>
          <p:cNvPr id="17" name="TextBox 16"/>
          <p:cNvSpPr txBox="1"/>
          <p:nvPr/>
        </p:nvSpPr>
        <p:spPr>
          <a:xfrm>
            <a:off x="1519443" y="2590800"/>
            <a:ext cx="766557" cy="338554"/>
          </a:xfrm>
          <a:prstGeom prst="rect">
            <a:avLst/>
          </a:prstGeom>
          <a:noFill/>
        </p:spPr>
        <p:txBody>
          <a:bodyPr wrap="none" rtlCol="0">
            <a:spAutoFit/>
          </a:bodyPr>
          <a:lstStyle/>
          <a:p>
            <a:r>
              <a:rPr lang="en-US" sz="1600" b="1" dirty="0"/>
              <a:t>30 min</a:t>
            </a:r>
          </a:p>
        </p:txBody>
      </p:sp>
      <p:sp>
        <p:nvSpPr>
          <p:cNvPr id="13" name="Slide Number Placeholder 12"/>
          <p:cNvSpPr>
            <a:spLocks noGrp="1"/>
          </p:cNvSpPr>
          <p:nvPr>
            <p:ph type="sldNum" sz="quarter" idx="12"/>
          </p:nvPr>
        </p:nvSpPr>
        <p:spPr/>
        <p:txBody>
          <a:bodyPr/>
          <a:lstStyle/>
          <a:p>
            <a:fld id="{98044682-6219-4089-8719-C9589F48517E}" type="slidenum">
              <a:rPr lang="en-US" smtClean="0"/>
              <a:pPr/>
              <a:t>11</a:t>
            </a:fld>
            <a:endParaRPr lang="en-US"/>
          </a:p>
        </p:txBody>
      </p:sp>
    </p:spTree>
    <p:extLst>
      <p:ext uri="{BB962C8B-B14F-4D97-AF65-F5344CB8AC3E}">
        <p14:creationId xmlns:p14="http://schemas.microsoft.com/office/powerpoint/2010/main" val="3235325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26082591"/>
              </p:ext>
            </p:extLst>
          </p:nvPr>
        </p:nvGraphicFramePr>
        <p:xfrm>
          <a:off x="876300" y="381000"/>
          <a:ext cx="7391399" cy="5867400"/>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p>
                    <a:p>
                      <a:pPr marL="285750" lvl="0" indent="-285750">
                        <a:buFont typeface="Calibri" panose="020F0502020204030204" pitchFamily="34" charset="0"/>
                        <a:buChar char="₋"/>
                      </a:pPr>
                      <a:r>
                        <a:rPr lang="en-US" sz="1400" i="1" kern="1200" dirty="0">
                          <a:solidFill>
                            <a:schemeClr val="dk1"/>
                          </a:solidFill>
                          <a:effectLst/>
                          <a:latin typeface="+mn-lt"/>
                          <a:ea typeface="+mn-ea"/>
                          <a:cs typeface="+mn-cs"/>
                        </a:rPr>
                        <a:t>Use</a:t>
                      </a:r>
                      <a:r>
                        <a:rPr lang="en-US" sz="1400" i="1" kern="1200" baseline="0" dirty="0">
                          <a:solidFill>
                            <a:schemeClr val="dk1"/>
                          </a:solidFill>
                          <a:effectLst/>
                          <a:latin typeface="+mn-lt"/>
                          <a:ea typeface="+mn-ea"/>
                          <a:cs typeface="+mn-cs"/>
                        </a:rPr>
                        <a:t> the starter questions provided in the Participant Guide to prompt your thinking, but don’t feel limited to these questions. If other ideas occur to you, feel free to explore them. Be sure to spend time on each type of reflection:</a:t>
                      </a:r>
                    </a:p>
                    <a:p>
                      <a:pPr marL="623888" lvl="0" indent="-623888">
                        <a:buFont typeface="Calibri" panose="020F0502020204030204" pitchFamily="34" charset="0"/>
                        <a:buNone/>
                      </a:pPr>
                      <a:r>
                        <a:rPr lang="en-US" sz="1400" i="1" kern="1200" baseline="0" dirty="0">
                          <a:solidFill>
                            <a:schemeClr val="dk1"/>
                          </a:solidFill>
                          <a:effectLst/>
                          <a:latin typeface="+mn-lt"/>
                          <a:ea typeface="+mn-ea"/>
                          <a:cs typeface="+mn-cs"/>
                        </a:rPr>
                        <a:t>        -      The first set of questions will help you reflect on content – the description of what happened.</a:t>
                      </a:r>
                    </a:p>
                    <a:p>
                      <a:pPr marL="623888" lvl="0" indent="-623888">
                        <a:buFont typeface="Calibri" panose="020F0502020204030204" pitchFamily="34" charset="0"/>
                        <a:buNone/>
                      </a:pPr>
                      <a:r>
                        <a:rPr lang="en-US" sz="1400" i="1" kern="1200" baseline="0" dirty="0">
                          <a:solidFill>
                            <a:schemeClr val="dk1"/>
                          </a:solidFill>
                          <a:effectLst/>
                          <a:latin typeface="+mn-lt"/>
                          <a:ea typeface="+mn-ea"/>
                          <a:cs typeface="+mn-cs"/>
                        </a:rPr>
                        <a:t>        -      The second set of questions will help you reflect on process – the explanation of how the event unfolded.</a:t>
                      </a:r>
                    </a:p>
                    <a:p>
                      <a:pPr marL="623888" lvl="0" indent="-623888">
                        <a:buFont typeface="Calibri" panose="020F0502020204030204" pitchFamily="34" charset="0"/>
                        <a:buNone/>
                      </a:pPr>
                      <a:r>
                        <a:rPr lang="en-US" sz="1400" i="1" kern="1200" baseline="0" dirty="0">
                          <a:solidFill>
                            <a:schemeClr val="dk1"/>
                          </a:solidFill>
                          <a:effectLst/>
                          <a:latin typeface="+mn-lt"/>
                          <a:ea typeface="+mn-ea"/>
                          <a:cs typeface="+mn-cs"/>
                        </a:rPr>
                        <a:t>        -      The third set of questions will help you think about premise – the consideration of why the event happened and the assumptions you held about the situation.</a:t>
                      </a:r>
                    </a:p>
                    <a:p>
                      <a:pPr marL="285750" lvl="0" indent="-285750">
                        <a:buFont typeface="Calibri" panose="020F0502020204030204" pitchFamily="34" charset="0"/>
                        <a:buNone/>
                      </a:pPr>
                      <a:r>
                        <a:rPr lang="en-US" sz="1400" i="1" kern="1200" baseline="0" dirty="0">
                          <a:solidFill>
                            <a:schemeClr val="dk1"/>
                          </a:solidFill>
                          <a:effectLst/>
                          <a:latin typeface="+mn-lt"/>
                          <a:ea typeface="+mn-ea"/>
                          <a:cs typeface="+mn-cs"/>
                        </a:rPr>
                        <a:t> -      As you reflect on the event and answer the questions, please jot down some notes so you can share what you thought about with others later in this exercise.</a:t>
                      </a:r>
                    </a:p>
                    <a:p>
                      <a:pPr marL="285750" lvl="0" indent="-285750">
                        <a:buFont typeface="Calibri" panose="020F0502020204030204" pitchFamily="34" charset="0"/>
                        <a:buChar char="₋"/>
                      </a:pPr>
                      <a:endParaRPr lang="en-US" sz="1400" i="1" kern="1200" dirty="0">
                        <a:solidFill>
                          <a:schemeClr val="dk1"/>
                        </a:solidFill>
                        <a:effectLst/>
                        <a:latin typeface="+mn-lt"/>
                        <a:ea typeface="+mn-ea"/>
                        <a:cs typeface="+mn-cs"/>
                      </a:endParaRPr>
                    </a:p>
                    <a:p>
                      <a:pPr marL="0" marR="0" lvl="1" indent="0" algn="l" defTabSz="914400" rtl="0" eaLnBrk="1" fontAlgn="auto" latinLnBrk="0" hangingPunct="1">
                        <a:lnSpc>
                          <a:spcPct val="11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2]</a:t>
                      </a:r>
                    </a:p>
                    <a:p>
                      <a:pPr marL="0" marR="0">
                        <a:lnSpc>
                          <a:spcPct val="110000"/>
                        </a:lnSpc>
                        <a:spcBef>
                          <a:spcPts val="0"/>
                        </a:spcBef>
                        <a:spcAft>
                          <a:spcPts val="0"/>
                        </a:spcAft>
                      </a:pPr>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mn-lt"/>
                        </a:rPr>
                        <a:t>- BREAK -</a:t>
                      </a:r>
                    </a:p>
                    <a:p>
                      <a:pPr>
                        <a:lnSpc>
                          <a:spcPct val="110000"/>
                        </a:lnSpc>
                        <a:spcBef>
                          <a:spcPts val="0"/>
                        </a:spcBef>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8194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8" name="Picture 7"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681326" y="1524000"/>
            <a:ext cx="304800" cy="317210"/>
          </a:xfrm>
          <a:prstGeom prst="rect">
            <a:avLst/>
          </a:prstGeom>
          <a:noFill/>
        </p:spPr>
      </p:pic>
      <p:sp>
        <p:nvSpPr>
          <p:cNvPr id="12" name="TextBox 11"/>
          <p:cNvSpPr txBox="1"/>
          <p:nvPr/>
        </p:nvSpPr>
        <p:spPr>
          <a:xfrm>
            <a:off x="1371600" y="1447800"/>
            <a:ext cx="1219201" cy="1046440"/>
          </a:xfrm>
          <a:prstGeom prst="rect">
            <a:avLst/>
          </a:prstGeom>
          <a:noFill/>
        </p:spPr>
        <p:txBody>
          <a:bodyPr wrap="square" rtlCol="0">
            <a:spAutoFit/>
          </a:bodyPr>
          <a:lstStyle/>
          <a:p>
            <a:r>
              <a:rPr lang="en-US" sz="1600" b="1" dirty="0"/>
              <a:t>Identify &amp; Reflect on Situation</a:t>
            </a:r>
          </a:p>
          <a:p>
            <a:r>
              <a:rPr lang="en-US" sz="1400" b="1" dirty="0"/>
              <a:t>(contd.)</a:t>
            </a:r>
            <a:endParaRPr lang="en-US" sz="1600" b="1" dirty="0"/>
          </a:p>
        </p:txBody>
      </p:sp>
      <p:pic>
        <p:nvPicPr>
          <p:cNvPr id="9" name="Picture 2" descr="C:\Users\361\AppData\Local\Microsoft\Windows\Temporary Internet Files\Content.IE5\34TGYFAZ\uhr[1].png"/>
          <p:cNvPicPr>
            <a:picLocks noChangeAspect="1" noChangeArrowheads="1"/>
          </p:cNvPicPr>
          <p:nvPr/>
        </p:nvPicPr>
        <p:blipFill>
          <a:blip r:embed="rId4" cstate="print"/>
          <a:srcRect/>
          <a:stretch>
            <a:fillRect/>
          </a:stretch>
        </p:blipFill>
        <p:spPr bwMode="auto">
          <a:xfrm>
            <a:off x="1206742" y="2590800"/>
            <a:ext cx="317258" cy="317258"/>
          </a:xfrm>
          <a:prstGeom prst="rect">
            <a:avLst/>
          </a:prstGeom>
          <a:noFill/>
        </p:spPr>
      </p:pic>
      <p:sp>
        <p:nvSpPr>
          <p:cNvPr id="10" name="TextBox 9"/>
          <p:cNvSpPr txBox="1"/>
          <p:nvPr/>
        </p:nvSpPr>
        <p:spPr>
          <a:xfrm>
            <a:off x="1519443" y="2590800"/>
            <a:ext cx="766557" cy="338554"/>
          </a:xfrm>
          <a:prstGeom prst="rect">
            <a:avLst/>
          </a:prstGeom>
          <a:noFill/>
        </p:spPr>
        <p:txBody>
          <a:bodyPr wrap="none" rtlCol="0">
            <a:spAutoFit/>
          </a:bodyPr>
          <a:lstStyle/>
          <a:p>
            <a:r>
              <a:rPr lang="en-US" sz="1600" b="1" dirty="0"/>
              <a:t>30 min</a:t>
            </a:r>
          </a:p>
        </p:txBody>
      </p:sp>
      <p:sp>
        <p:nvSpPr>
          <p:cNvPr id="13" name="Slide Number Placeholder 12"/>
          <p:cNvSpPr>
            <a:spLocks noGrp="1"/>
          </p:cNvSpPr>
          <p:nvPr>
            <p:ph type="sldNum" sz="quarter" idx="12"/>
          </p:nvPr>
        </p:nvSpPr>
        <p:spPr/>
        <p:txBody>
          <a:bodyPr/>
          <a:lstStyle/>
          <a:p>
            <a:fld id="{98044682-6219-4089-8719-C9589F48517E}" type="slidenum">
              <a:rPr lang="en-US" smtClean="0"/>
              <a:pPr/>
              <a:t>12</a:t>
            </a:fld>
            <a:endParaRPr lang="en-US"/>
          </a:p>
        </p:txBody>
      </p:sp>
    </p:spTree>
    <p:extLst>
      <p:ext uri="{BB962C8B-B14F-4D97-AF65-F5344CB8AC3E}">
        <p14:creationId xmlns:p14="http://schemas.microsoft.com/office/powerpoint/2010/main" val="323532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58352278"/>
              </p:ext>
            </p:extLst>
          </p:nvPr>
        </p:nvGraphicFramePr>
        <p:xfrm>
          <a:off x="876300" y="381000"/>
          <a:ext cx="7391399" cy="5867400"/>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3</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0513" marR="0" lvl="0" indent="-290513" algn="l" defTabSz="914400" rtl="0" eaLnBrk="1" fontAlgn="auto" latinLnBrk="0" hangingPunct="1">
                        <a:lnSpc>
                          <a:spcPct val="110000"/>
                        </a:lnSpc>
                        <a:spcBef>
                          <a:spcPts val="0"/>
                        </a:spcBef>
                        <a:spcAft>
                          <a:spcPts val="0"/>
                        </a:spcAft>
                        <a:buClrTx/>
                        <a:buSzTx/>
                        <a:buFont typeface="Calibri" panose="020F0502020204030204" pitchFamily="34" charset="0"/>
                        <a:buChar char="₋"/>
                        <a:tabLst/>
                        <a:defRPr/>
                      </a:pPr>
                      <a:r>
                        <a:rPr lang="en-US" sz="1400" kern="1200" dirty="0">
                          <a:solidFill>
                            <a:schemeClr val="dk1"/>
                          </a:solidFill>
                          <a:effectLst/>
                          <a:latin typeface="+mn-lt"/>
                          <a:ea typeface="+mn-ea"/>
                          <a:cs typeface="+mn-cs"/>
                        </a:rPr>
                        <a:t>Have individuals pair up with one or two other people. </a:t>
                      </a:r>
                      <a:endParaRPr lang="en-US" sz="1800" kern="1200" dirty="0">
                        <a:solidFill>
                          <a:schemeClr val="dk1"/>
                        </a:solidFill>
                        <a:effectLst/>
                        <a:latin typeface="+mn-lt"/>
                        <a:ea typeface="+mn-ea"/>
                        <a:cs typeface="+mn-cs"/>
                      </a:endParaRPr>
                    </a:p>
                    <a:p>
                      <a:pPr marL="342900" marR="0" lvl="0" indent="-342900">
                        <a:lnSpc>
                          <a:spcPct val="110000"/>
                        </a:lnSpc>
                        <a:spcBef>
                          <a:spcPts val="0"/>
                        </a:spcBef>
                        <a:spcAft>
                          <a:spcPts val="0"/>
                        </a:spcAft>
                        <a:buFont typeface="Arial" pitchFamily="34" charset="0"/>
                        <a:buNone/>
                      </a:pPr>
                      <a:r>
                        <a:rPr lang="en-US" sz="1400" dirty="0">
                          <a:effectLst/>
                          <a:latin typeface="Calibri" panose="020F0502020204030204" pitchFamily="34" charset="0"/>
                          <a:ea typeface="Times New Roman" panose="02020603050405020304" pitchFamily="18" charset="0"/>
                        </a:rPr>
                        <a:t> </a:t>
                      </a:r>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endParaRPr lang="en-US" sz="1400" dirty="0">
                        <a:effectLst/>
                        <a:latin typeface="Corbel" panose="020B0503020204020204" pitchFamily="34" charset="0"/>
                      </a:endParaRPr>
                    </a:p>
                    <a:p>
                      <a:pPr marL="285750" lvl="0" indent="-285750">
                        <a:buFontTx/>
                        <a:buChar char="-"/>
                      </a:pPr>
                      <a:r>
                        <a:rPr lang="en-US" sz="1400" i="1" kern="1200" dirty="0">
                          <a:solidFill>
                            <a:schemeClr val="dk1"/>
                          </a:solidFill>
                          <a:effectLst/>
                          <a:latin typeface="+mn-lt"/>
                          <a:ea typeface="+mn-ea"/>
                          <a:cs typeface="+mn-cs"/>
                        </a:rPr>
                        <a:t>This next discussion will focus</a:t>
                      </a:r>
                      <a:r>
                        <a:rPr lang="en-US" sz="1400" i="1" kern="1200" baseline="0" dirty="0">
                          <a:solidFill>
                            <a:schemeClr val="dk1"/>
                          </a:solidFill>
                          <a:effectLst/>
                          <a:latin typeface="+mn-lt"/>
                          <a:ea typeface="+mn-ea"/>
                          <a:cs typeface="+mn-cs"/>
                        </a:rPr>
                        <a:t> on what each of you learned so far as you reflected on the situation that went differently than you expected.</a:t>
                      </a:r>
                    </a:p>
                    <a:p>
                      <a:pPr marL="285750" lvl="0" indent="-285750">
                        <a:buFontTx/>
                        <a:buChar char="-"/>
                      </a:pPr>
                      <a:endParaRPr lang="en-US" sz="1400" i="1" kern="1200" baseline="0" dirty="0">
                        <a:solidFill>
                          <a:schemeClr val="dk1"/>
                        </a:solidFill>
                        <a:effectLst/>
                        <a:latin typeface="+mn-lt"/>
                        <a:ea typeface="+mn-ea"/>
                        <a:cs typeface="+mn-cs"/>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0513" marR="0" lvl="0" indent="-290513"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sz="1400" kern="1200" dirty="0">
                          <a:solidFill>
                            <a:schemeClr val="dk1"/>
                          </a:solidFill>
                          <a:effectLst/>
                          <a:latin typeface="+mn-lt"/>
                          <a:ea typeface="+mn-ea"/>
                          <a:cs typeface="+mn-cs"/>
                        </a:rPr>
                        <a:t>Ask each participant to describe the situation</a:t>
                      </a:r>
                      <a:r>
                        <a:rPr lang="en-US" sz="1400" kern="1200" baseline="0" dirty="0">
                          <a:solidFill>
                            <a:schemeClr val="dk1"/>
                          </a:solidFill>
                          <a:effectLst/>
                          <a:latin typeface="+mn-lt"/>
                          <a:ea typeface="+mn-ea"/>
                          <a:cs typeface="+mn-cs"/>
                        </a:rPr>
                        <a:t> or event they experienced to the others in their group. Each person should take 3 minutes or less.</a:t>
                      </a:r>
                      <a:endParaRPr lang="en-US" sz="1400" kern="1200" dirty="0">
                        <a:solidFill>
                          <a:schemeClr val="dk1"/>
                        </a:solidFill>
                        <a:effectLst/>
                        <a:latin typeface="+mn-lt"/>
                        <a:ea typeface="+mn-ea"/>
                        <a:cs typeface="+mn-cs"/>
                      </a:endParaRPr>
                    </a:p>
                    <a:p>
                      <a:pPr marL="342900" marR="0" lvl="0" indent="-342900" algn="l" defTabSz="914400" rtl="0" eaLnBrk="1" fontAlgn="auto" latinLnBrk="0" hangingPunct="1">
                        <a:lnSpc>
                          <a:spcPct val="110000"/>
                        </a:lnSpc>
                        <a:spcBef>
                          <a:spcPts val="0"/>
                        </a:spcBef>
                        <a:spcAft>
                          <a:spcPts val="0"/>
                        </a:spcAft>
                        <a:buClrTx/>
                        <a:buSzTx/>
                        <a:buFont typeface="Calibri" panose="020F0502020204030204" pitchFamily="34" charset="0"/>
                        <a:buNone/>
                        <a:tabLst/>
                        <a:defRPr/>
                      </a:pPr>
                      <a:endParaRPr lang="en-US" sz="1800" kern="1200" dirty="0">
                        <a:solidFill>
                          <a:schemeClr val="dk1"/>
                        </a:solidFill>
                        <a:effectLst/>
                        <a:latin typeface="+mn-lt"/>
                        <a:ea typeface="+mn-ea"/>
                        <a:cs typeface="+mn-cs"/>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0513" marR="0" lvl="0" indent="-290513"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sz="1400" kern="1200" dirty="0">
                          <a:solidFill>
                            <a:schemeClr val="dk1"/>
                          </a:solidFill>
                          <a:effectLst/>
                          <a:latin typeface="+mn-lt"/>
                          <a:ea typeface="+mn-ea"/>
                          <a:cs typeface="+mn-cs"/>
                        </a:rPr>
                        <a:t>Ask each participant to describe their responses to the reflection</a:t>
                      </a:r>
                      <a:r>
                        <a:rPr lang="en-US" sz="1400" kern="1200" baseline="0" dirty="0">
                          <a:solidFill>
                            <a:schemeClr val="dk1"/>
                          </a:solidFill>
                          <a:effectLst/>
                          <a:latin typeface="+mn-lt"/>
                          <a:ea typeface="+mn-ea"/>
                          <a:cs typeface="+mn-cs"/>
                        </a:rPr>
                        <a:t> questions.</a:t>
                      </a:r>
                      <a:endParaRPr lang="en-US" sz="1800" kern="1200" dirty="0">
                        <a:solidFill>
                          <a:schemeClr val="dk1"/>
                        </a:solidFill>
                        <a:effectLst/>
                        <a:latin typeface="+mn-lt"/>
                        <a:ea typeface="+mn-ea"/>
                        <a:cs typeface="+mn-cs"/>
                      </a:endParaRPr>
                    </a:p>
                    <a:p>
                      <a:pPr marL="285750" lvl="0" indent="-285750">
                        <a:buFontTx/>
                        <a:buChar char="-"/>
                      </a:pPr>
                      <a:endParaRPr lang="en-US" sz="1400" i="1" kern="1200" baseline="0" dirty="0">
                        <a:solidFill>
                          <a:schemeClr val="dk1"/>
                        </a:solidFill>
                        <a:effectLst/>
                        <a:latin typeface="+mn-lt"/>
                        <a:ea typeface="+mn-ea"/>
                        <a:cs typeface="+mn-cs"/>
                      </a:endParaRPr>
                    </a:p>
                    <a:p>
                      <a:pPr marL="0" lvl="0" indent="0">
                        <a:buFontTx/>
                        <a:buNone/>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400" i="1" kern="120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101694" y="2438400"/>
            <a:ext cx="317258" cy="317258"/>
          </a:xfrm>
          <a:prstGeom prst="rect">
            <a:avLst/>
          </a:prstGeom>
          <a:noFill/>
        </p:spPr>
      </p:pic>
      <p:cxnSp>
        <p:nvCxnSpPr>
          <p:cNvPr id="11" name="Straight Connector 10"/>
          <p:cNvCxnSpPr/>
          <p:nvPr/>
        </p:nvCxnSpPr>
        <p:spPr>
          <a:xfrm>
            <a:off x="28194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5998" y="149352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5998" y="2273590"/>
            <a:ext cx="304800" cy="317210"/>
          </a:xfrm>
          <a:prstGeom prst="rect">
            <a:avLst/>
          </a:prstGeom>
          <a:noFill/>
        </p:spPr>
      </p:pic>
      <p:sp>
        <p:nvSpPr>
          <p:cNvPr id="12" name="TextBox 11"/>
          <p:cNvSpPr txBox="1"/>
          <p:nvPr/>
        </p:nvSpPr>
        <p:spPr>
          <a:xfrm>
            <a:off x="1371601" y="1447800"/>
            <a:ext cx="1294397" cy="830997"/>
          </a:xfrm>
          <a:prstGeom prst="rect">
            <a:avLst/>
          </a:prstGeom>
          <a:noFill/>
        </p:spPr>
        <p:txBody>
          <a:bodyPr wrap="square" rtlCol="0">
            <a:spAutoFit/>
          </a:bodyPr>
          <a:lstStyle/>
          <a:p>
            <a:r>
              <a:rPr lang="en-US" sz="1600" b="1" dirty="0"/>
              <a:t>Participants Share Reflections </a:t>
            </a:r>
          </a:p>
        </p:txBody>
      </p:sp>
      <p:sp>
        <p:nvSpPr>
          <p:cNvPr id="13" name="TextBox 12"/>
          <p:cNvSpPr txBox="1"/>
          <p:nvPr/>
        </p:nvSpPr>
        <p:spPr>
          <a:xfrm>
            <a:off x="1400937" y="2438400"/>
            <a:ext cx="1037463" cy="338554"/>
          </a:xfrm>
          <a:prstGeom prst="rect">
            <a:avLst/>
          </a:prstGeom>
          <a:noFill/>
        </p:spPr>
        <p:txBody>
          <a:bodyPr wrap="none" rtlCol="0">
            <a:spAutoFit/>
          </a:bodyPr>
          <a:lstStyle/>
          <a:p>
            <a:r>
              <a:rPr lang="en-US" sz="1600" b="1" dirty="0"/>
              <a:t>25-30 min</a:t>
            </a:r>
          </a:p>
        </p:txBody>
      </p:sp>
      <p:pic>
        <p:nvPicPr>
          <p:cNvPr id="10"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3276600"/>
            <a:ext cx="381000" cy="381000"/>
          </a:xfrm>
          <a:prstGeom prst="rect">
            <a:avLst/>
          </a:prstGeom>
          <a:noFill/>
        </p:spPr>
      </p:pic>
      <p:pic>
        <p:nvPicPr>
          <p:cNvPr id="14"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4495800"/>
            <a:ext cx="381000" cy="381000"/>
          </a:xfrm>
          <a:prstGeom prst="rect">
            <a:avLst/>
          </a:prstGeom>
          <a:noFill/>
        </p:spPr>
      </p:pic>
      <p:sp>
        <p:nvSpPr>
          <p:cNvPr id="15" name="Slide Number Placeholder 14"/>
          <p:cNvSpPr>
            <a:spLocks noGrp="1"/>
          </p:cNvSpPr>
          <p:nvPr>
            <p:ph type="sldNum" sz="quarter" idx="12"/>
          </p:nvPr>
        </p:nvSpPr>
        <p:spPr/>
        <p:txBody>
          <a:bodyPr/>
          <a:lstStyle/>
          <a:p>
            <a:fld id="{98044682-6219-4089-8719-C9589F48517E}" type="slidenum">
              <a:rPr lang="en-US" smtClean="0"/>
              <a:pPr/>
              <a:t>13</a:t>
            </a:fld>
            <a:endParaRPr lang="en-US"/>
          </a:p>
        </p:txBody>
      </p:sp>
    </p:spTree>
    <p:extLst>
      <p:ext uri="{BB962C8B-B14F-4D97-AF65-F5344CB8AC3E}">
        <p14:creationId xmlns:p14="http://schemas.microsoft.com/office/powerpoint/2010/main" val="3893487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96069037"/>
              </p:ext>
            </p:extLst>
          </p:nvPr>
        </p:nvGraphicFramePr>
        <p:xfrm>
          <a:off x="876300" y="381000"/>
          <a:ext cx="7391399" cy="5867400"/>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3</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endParaRPr lang="en-US" sz="1400" dirty="0">
                        <a:effectLst/>
                        <a:latin typeface="Corbel" panose="020B0503020204020204" pitchFamily="34" charset="0"/>
                      </a:endParaRPr>
                    </a:p>
                    <a:p>
                      <a:pPr marL="285750" lvl="0" indent="-285750">
                        <a:buFontTx/>
                        <a:buChar char="-"/>
                      </a:pPr>
                      <a:r>
                        <a:rPr lang="en-US" sz="1400" i="1" kern="1200" baseline="0" dirty="0">
                          <a:solidFill>
                            <a:schemeClr val="dk1"/>
                          </a:solidFill>
                          <a:effectLst/>
                          <a:latin typeface="+mn-lt"/>
                          <a:ea typeface="+mn-ea"/>
                          <a:cs typeface="+mn-cs"/>
                        </a:rPr>
                        <a:t>Next, I’d like each of you to describe how you answered the reflection questions about the situation or event you’ve been thinking about. Take the questions one at a time so that each person has a chance to share his/her responses to that question (Plan on spending 10-15 minutes on this portion).</a:t>
                      </a:r>
                    </a:p>
                    <a:p>
                      <a:pPr marL="285750" lvl="0" indent="-285750">
                        <a:buFontTx/>
                        <a:buChar char="-"/>
                      </a:pPr>
                      <a:r>
                        <a:rPr lang="en-US" sz="1400" i="1" kern="1200" baseline="0" dirty="0">
                          <a:solidFill>
                            <a:schemeClr val="dk1"/>
                          </a:solidFill>
                          <a:effectLst/>
                          <a:latin typeface="+mn-lt"/>
                          <a:ea typeface="+mn-ea"/>
                          <a:cs typeface="+mn-cs"/>
                        </a:rPr>
                        <a:t>As others present, I encourage you to ask additional questions or provide comments that build on the presenter’s interpretation and reflection. Maybe you see a relationship that the presenter hasn’t mentioned;  or maybe you have a clarifying question. Your questions should focus on helping the presenter reflect more deeply on the event and consider additional connections that they may not have considered.</a:t>
                      </a:r>
                    </a:p>
                    <a:p>
                      <a:pPr marL="285750" lvl="0" indent="-285750">
                        <a:buFontTx/>
                        <a:buChar char="-"/>
                      </a:pPr>
                      <a:endParaRPr lang="en-US" sz="1400" i="1"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3]</a:t>
                      </a:r>
                    </a:p>
                    <a:p>
                      <a:pPr marL="285750" lvl="0" indent="-285750">
                        <a:buFontTx/>
                        <a:buNone/>
                      </a:pPr>
                      <a:endParaRPr lang="en-US" sz="1400" i="1" kern="1200" baseline="0" dirty="0">
                        <a:solidFill>
                          <a:schemeClr val="dk1"/>
                        </a:solidFill>
                        <a:effectLst/>
                        <a:latin typeface="+mn-lt"/>
                        <a:ea typeface="+mn-ea"/>
                        <a:cs typeface="+mn-cs"/>
                      </a:endParaRPr>
                    </a:p>
                    <a:p>
                      <a:pPr marL="0" lvl="0" indent="0">
                        <a:buFontTx/>
                        <a:buNone/>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400" i="1" kern="120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101694" y="2590800"/>
            <a:ext cx="317258" cy="317258"/>
          </a:xfrm>
          <a:prstGeom prst="rect">
            <a:avLst/>
          </a:prstGeom>
          <a:noFill/>
        </p:spPr>
      </p:pic>
      <p:cxnSp>
        <p:nvCxnSpPr>
          <p:cNvPr id="11" name="Straight Connector 10"/>
          <p:cNvCxnSpPr/>
          <p:nvPr/>
        </p:nvCxnSpPr>
        <p:spPr>
          <a:xfrm>
            <a:off x="28194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8" name="Picture 7"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665998" y="1524000"/>
            <a:ext cx="304800" cy="317210"/>
          </a:xfrm>
          <a:prstGeom prst="rect">
            <a:avLst/>
          </a:prstGeom>
          <a:noFill/>
        </p:spPr>
      </p:pic>
      <p:sp>
        <p:nvSpPr>
          <p:cNvPr id="12" name="TextBox 11"/>
          <p:cNvSpPr txBox="1"/>
          <p:nvPr/>
        </p:nvSpPr>
        <p:spPr>
          <a:xfrm>
            <a:off x="1371601" y="1447800"/>
            <a:ext cx="1294397" cy="1323439"/>
          </a:xfrm>
          <a:prstGeom prst="rect">
            <a:avLst/>
          </a:prstGeom>
          <a:noFill/>
        </p:spPr>
        <p:txBody>
          <a:bodyPr wrap="square" rtlCol="0">
            <a:spAutoFit/>
          </a:bodyPr>
          <a:lstStyle/>
          <a:p>
            <a:r>
              <a:rPr lang="en-US" sz="1600" b="1" dirty="0"/>
              <a:t>Participants Share Reflections</a:t>
            </a:r>
          </a:p>
          <a:p>
            <a:r>
              <a:rPr lang="en-US" sz="1400" b="1" dirty="0"/>
              <a:t>(contd.)</a:t>
            </a:r>
          </a:p>
          <a:p>
            <a:endParaRPr lang="en-US" sz="1600" b="1" dirty="0"/>
          </a:p>
        </p:txBody>
      </p:sp>
      <p:sp>
        <p:nvSpPr>
          <p:cNvPr id="13" name="TextBox 12"/>
          <p:cNvSpPr txBox="1"/>
          <p:nvPr/>
        </p:nvSpPr>
        <p:spPr>
          <a:xfrm>
            <a:off x="1400937" y="2590800"/>
            <a:ext cx="1037463" cy="338554"/>
          </a:xfrm>
          <a:prstGeom prst="rect">
            <a:avLst/>
          </a:prstGeom>
          <a:noFill/>
        </p:spPr>
        <p:txBody>
          <a:bodyPr wrap="none" rtlCol="0">
            <a:spAutoFit/>
          </a:bodyPr>
          <a:lstStyle/>
          <a:p>
            <a:r>
              <a:rPr lang="en-US" sz="1600" b="1" dirty="0"/>
              <a:t>25-30 min</a:t>
            </a:r>
          </a:p>
        </p:txBody>
      </p:sp>
      <p:sp>
        <p:nvSpPr>
          <p:cNvPr id="9" name="Slide Number Placeholder 8"/>
          <p:cNvSpPr>
            <a:spLocks noGrp="1"/>
          </p:cNvSpPr>
          <p:nvPr>
            <p:ph type="sldNum" sz="quarter" idx="12"/>
          </p:nvPr>
        </p:nvSpPr>
        <p:spPr/>
        <p:txBody>
          <a:bodyPr/>
          <a:lstStyle/>
          <a:p>
            <a:fld id="{98044682-6219-4089-8719-C9589F48517E}" type="slidenum">
              <a:rPr lang="en-US" smtClean="0"/>
              <a:pPr/>
              <a:t>14</a:t>
            </a:fld>
            <a:endParaRPr lang="en-US"/>
          </a:p>
        </p:txBody>
      </p:sp>
    </p:spTree>
    <p:extLst>
      <p:ext uri="{BB962C8B-B14F-4D97-AF65-F5344CB8AC3E}">
        <p14:creationId xmlns:p14="http://schemas.microsoft.com/office/powerpoint/2010/main" val="3893487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04143610"/>
              </p:ext>
            </p:extLst>
          </p:nvPr>
        </p:nvGraphicFramePr>
        <p:xfrm>
          <a:off x="876300" y="381000"/>
          <a:ext cx="7391399" cy="5871216"/>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p>
                    <a:p>
                      <a:pPr marL="285750" lvl="0" indent="-285750">
                        <a:buFontTx/>
                        <a:buChar char="-"/>
                      </a:pPr>
                      <a:r>
                        <a:rPr lang="en-US" sz="1400" i="1" kern="1200" dirty="0">
                          <a:solidFill>
                            <a:schemeClr val="dk1"/>
                          </a:solidFill>
                          <a:effectLst/>
                          <a:latin typeface="+mn-lt"/>
                          <a:ea typeface="+mn-ea"/>
                          <a:cs typeface="+mn-cs"/>
                        </a:rPr>
                        <a:t>We are now</a:t>
                      </a:r>
                      <a:r>
                        <a:rPr lang="en-US" sz="1400" i="1" kern="1200" baseline="0" dirty="0">
                          <a:solidFill>
                            <a:schemeClr val="dk1"/>
                          </a:solidFill>
                          <a:effectLst/>
                          <a:latin typeface="+mn-lt"/>
                          <a:ea typeface="+mn-ea"/>
                          <a:cs typeface="+mn-cs"/>
                        </a:rPr>
                        <a:t> going to spend some time thinking about what we learned in this exercise.</a:t>
                      </a:r>
                      <a:endParaRPr lang="en-US" sz="1400" i="1" kern="1200" dirty="0">
                        <a:solidFill>
                          <a:schemeClr val="dk1"/>
                        </a:solidFill>
                        <a:effectLst/>
                        <a:latin typeface="+mn-lt"/>
                        <a:ea typeface="+mn-ea"/>
                        <a:cs typeface="+mn-cs"/>
                      </a:endParaRPr>
                    </a:p>
                    <a:p>
                      <a:pPr marL="0" lvl="0" indent="0">
                        <a:buFontTx/>
                        <a:buNone/>
                      </a:pPr>
                      <a:endParaRPr lang="en-US" sz="1400" i="1" kern="1200" dirty="0">
                        <a:solidFill>
                          <a:schemeClr val="dk1"/>
                        </a:solidFill>
                        <a:effectLst/>
                        <a:latin typeface="+mn-lt"/>
                        <a:ea typeface="+mn-ea"/>
                        <a:cs typeface="+mn-cs"/>
                      </a:endParaRPr>
                    </a:p>
                    <a:p>
                      <a:pPr marL="0" lvl="0" indent="0">
                        <a:buFontTx/>
                        <a:buNone/>
                      </a:pPr>
                      <a:r>
                        <a:rPr lang="en-US" sz="1400" b="1" i="0" kern="1200" dirty="0">
                          <a:solidFill>
                            <a:schemeClr val="dk1"/>
                          </a:solidFill>
                          <a:effectLst/>
                          <a:latin typeface="+mn-lt"/>
                          <a:ea typeface="+mn-ea"/>
                          <a:cs typeface="+mn-cs"/>
                        </a:rPr>
                        <a:t>DO</a:t>
                      </a:r>
                    </a:p>
                    <a:p>
                      <a:pPr marL="285750" lvl="0" indent="-285750">
                        <a:buFontTx/>
                        <a:buChar char="-"/>
                      </a:pPr>
                      <a:r>
                        <a:rPr lang="en-US" sz="1400" b="0" i="0" kern="1200" dirty="0">
                          <a:solidFill>
                            <a:schemeClr val="dk1"/>
                          </a:solidFill>
                          <a:effectLst/>
                          <a:latin typeface="+mn-lt"/>
                          <a:ea typeface="+mn-ea"/>
                          <a:cs typeface="+mn-cs"/>
                        </a:rPr>
                        <a:t>Refer participants to “Exercise Debrief” in the Participant Guide. Ask them to consider each</a:t>
                      </a:r>
                      <a:r>
                        <a:rPr lang="en-US" sz="1400" b="0" i="0" kern="1200" baseline="0" dirty="0">
                          <a:solidFill>
                            <a:schemeClr val="dk1"/>
                          </a:solidFill>
                          <a:effectLst/>
                          <a:latin typeface="+mn-lt"/>
                          <a:ea typeface="+mn-ea"/>
                          <a:cs typeface="+mn-cs"/>
                        </a:rPr>
                        <a:t> of the debrief questions and write notes in response to them.</a:t>
                      </a:r>
                    </a:p>
                    <a:p>
                      <a:pPr marL="0" lvl="0" indent="0">
                        <a:buFontTx/>
                        <a:buNone/>
                      </a:pPr>
                      <a:endParaRPr lang="en-US" sz="1400" b="1" i="0" kern="1200" dirty="0">
                        <a:solidFill>
                          <a:schemeClr val="dk1"/>
                        </a:solidFill>
                        <a:effectLst/>
                        <a:latin typeface="+mn-lt"/>
                        <a:ea typeface="+mn-ea"/>
                        <a:cs typeface="+mn-cs"/>
                      </a:endParaRPr>
                    </a:p>
                    <a:p>
                      <a:pPr marL="0" lvl="0" indent="0">
                        <a:buFontTx/>
                        <a:buNone/>
                      </a:pPr>
                      <a:r>
                        <a:rPr lang="en-US" sz="1400" b="1" i="0" kern="1200" dirty="0">
                          <a:solidFill>
                            <a:schemeClr val="dk1"/>
                          </a:solidFill>
                          <a:effectLst/>
                          <a:latin typeface="+mn-lt"/>
                          <a:ea typeface="+mn-ea"/>
                          <a:cs typeface="+mn-cs"/>
                        </a:rPr>
                        <a:t>SAY</a:t>
                      </a:r>
                    </a:p>
                    <a:p>
                      <a:pPr marL="285750" lvl="0" indent="-285750">
                        <a:buFontTx/>
                        <a:buChar char="-"/>
                      </a:pPr>
                      <a:r>
                        <a:rPr lang="en-US" sz="1400" i="1" kern="1200" dirty="0">
                          <a:solidFill>
                            <a:schemeClr val="dk1"/>
                          </a:solidFill>
                          <a:effectLst/>
                          <a:latin typeface="+mn-lt"/>
                          <a:ea typeface="+mn-ea"/>
                          <a:cs typeface="+mn-cs"/>
                        </a:rPr>
                        <a:t>First, take about 5-10 minutes to work individually to think through each</a:t>
                      </a:r>
                      <a:r>
                        <a:rPr lang="en-US" sz="1400" i="1" kern="1200" baseline="0" dirty="0">
                          <a:solidFill>
                            <a:schemeClr val="dk1"/>
                          </a:solidFill>
                          <a:effectLst/>
                          <a:latin typeface="+mn-lt"/>
                          <a:ea typeface="+mn-ea"/>
                          <a:cs typeface="+mn-cs"/>
                        </a:rPr>
                        <a:t> of these questions. Jot down some notes. After you’ve had a chance to work on your own with the questions, we are going to discuss them as a group.</a:t>
                      </a:r>
                      <a:endParaRPr lang="en-US" sz="1400" i="1" kern="1200" dirty="0">
                        <a:solidFill>
                          <a:schemeClr val="dk1"/>
                        </a:solidFill>
                        <a:effectLst/>
                        <a:latin typeface="+mn-lt"/>
                        <a:ea typeface="+mn-ea"/>
                        <a:cs typeface="+mn-cs"/>
                      </a:endParaRPr>
                    </a:p>
                    <a:p>
                      <a:pPr marL="285750" lvl="0" indent="-285750">
                        <a:buFontTx/>
                        <a:buChar char="-"/>
                      </a:pPr>
                      <a:endParaRPr lang="en-US" sz="1400" i="1" kern="1200" dirty="0">
                        <a:solidFill>
                          <a:schemeClr val="dk1"/>
                        </a:solidFill>
                        <a:effectLst/>
                        <a:latin typeface="+mn-lt"/>
                        <a:ea typeface="+mn-ea"/>
                        <a:cs typeface="+mn-cs"/>
                      </a:endParaRPr>
                    </a:p>
                    <a:p>
                      <a:pPr marL="0" lvl="0" indent="0">
                        <a:buFontTx/>
                        <a:buNone/>
                      </a:pPr>
                      <a:r>
                        <a:rPr lang="en-US" sz="1400" b="1" i="0" kern="1200" dirty="0">
                          <a:solidFill>
                            <a:schemeClr val="dk1"/>
                          </a:solidFill>
                          <a:effectLst/>
                          <a:latin typeface="+mn-lt"/>
                          <a:ea typeface="+mn-ea"/>
                          <a:cs typeface="+mn-cs"/>
                        </a:rPr>
                        <a:t>DISCUSS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0" kern="1200" baseline="0" dirty="0">
                          <a:solidFill>
                            <a:schemeClr val="dk1"/>
                          </a:solidFill>
                          <a:effectLst/>
                          <a:latin typeface="+mn-lt"/>
                          <a:ea typeface="+mn-ea"/>
                          <a:cs typeface="+mn-cs"/>
                        </a:rPr>
                        <a:t>Guide the group through a discussion using the following questions:</a:t>
                      </a:r>
                    </a:p>
                    <a:p>
                      <a:pPr marL="285750" lvl="0" indent="-285750">
                        <a:buFontTx/>
                        <a:buNone/>
                      </a:pPr>
                      <a:r>
                        <a:rPr lang="en-US" sz="1400" i="1" kern="1200" dirty="0">
                          <a:solidFill>
                            <a:schemeClr val="dk1"/>
                          </a:solidFill>
                          <a:effectLst/>
                          <a:latin typeface="+mn-lt"/>
                          <a:ea typeface="+mn-ea"/>
                          <a:cs typeface="+mn-cs"/>
                        </a:rPr>
                        <a:t>        -      How has your understanding</a:t>
                      </a:r>
                      <a:r>
                        <a:rPr lang="en-US" sz="1400" i="1" kern="1200" baseline="0" dirty="0">
                          <a:solidFill>
                            <a:schemeClr val="dk1"/>
                          </a:solidFill>
                          <a:effectLst/>
                          <a:latin typeface="+mn-lt"/>
                          <a:ea typeface="+mn-ea"/>
                          <a:cs typeface="+mn-cs"/>
                        </a:rPr>
                        <a:t> of the situation changed?</a:t>
                      </a:r>
                    </a:p>
                    <a:p>
                      <a:pPr marL="623888" lvl="0" indent="-623888">
                        <a:buFontTx/>
                        <a:buNone/>
                      </a:pPr>
                      <a:r>
                        <a:rPr lang="en-US" sz="1400" i="1" kern="1200" baseline="0" dirty="0">
                          <a:solidFill>
                            <a:schemeClr val="dk1"/>
                          </a:solidFill>
                          <a:effectLst/>
                          <a:latin typeface="+mn-lt"/>
                          <a:ea typeface="+mn-ea"/>
                          <a:cs typeface="+mn-cs"/>
                        </a:rPr>
                        <a:t>        -      Are there particular aspects of the situation that you now understand more clearly?</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400" i="1" kern="120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8194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98044682-6219-4089-8719-C9589F48517E}" type="slidenum">
              <a:rPr lang="en-US" smtClean="0"/>
              <a:pPr/>
              <a:t>15</a:t>
            </a:fld>
            <a:endParaRPr lang="en-US"/>
          </a:p>
        </p:txBody>
      </p:sp>
      <p:pic>
        <p:nvPicPr>
          <p:cNvPr id="17"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101694" y="2133600"/>
            <a:ext cx="317258" cy="317258"/>
          </a:xfrm>
          <a:prstGeom prst="rect">
            <a:avLst/>
          </a:prstGeom>
          <a:noFill/>
        </p:spPr>
      </p:pic>
      <p:sp>
        <p:nvSpPr>
          <p:cNvPr id="18" name="TextBox 17"/>
          <p:cNvSpPr txBox="1"/>
          <p:nvPr/>
        </p:nvSpPr>
        <p:spPr>
          <a:xfrm>
            <a:off x="1371600" y="1447800"/>
            <a:ext cx="914225" cy="830997"/>
          </a:xfrm>
          <a:prstGeom prst="rect">
            <a:avLst/>
          </a:prstGeom>
          <a:noFill/>
        </p:spPr>
        <p:txBody>
          <a:bodyPr wrap="none" rtlCol="0">
            <a:spAutoFit/>
          </a:bodyPr>
          <a:lstStyle/>
          <a:p>
            <a:r>
              <a:rPr lang="en-US" sz="1600" b="1" dirty="0"/>
              <a:t>Exercise </a:t>
            </a:r>
          </a:p>
          <a:p>
            <a:r>
              <a:rPr lang="en-US" sz="1600" b="1" dirty="0"/>
              <a:t>Debrief</a:t>
            </a:r>
          </a:p>
          <a:p>
            <a:endParaRPr lang="en-US" sz="1600" b="1" dirty="0"/>
          </a:p>
        </p:txBody>
      </p:sp>
      <p:sp>
        <p:nvSpPr>
          <p:cNvPr id="19" name="TextBox 18"/>
          <p:cNvSpPr txBox="1"/>
          <p:nvPr/>
        </p:nvSpPr>
        <p:spPr>
          <a:xfrm>
            <a:off x="1400937" y="2133600"/>
            <a:ext cx="1037463" cy="338554"/>
          </a:xfrm>
          <a:prstGeom prst="rect">
            <a:avLst/>
          </a:prstGeom>
          <a:noFill/>
        </p:spPr>
        <p:txBody>
          <a:bodyPr wrap="none" rtlCol="0">
            <a:spAutoFit/>
          </a:bodyPr>
          <a:lstStyle/>
          <a:p>
            <a:r>
              <a:rPr lang="en-US" sz="1600" b="1" dirty="0"/>
              <a:t>25-30 min</a:t>
            </a:r>
          </a:p>
        </p:txBody>
      </p:sp>
      <p:pic>
        <p:nvPicPr>
          <p:cNvPr id="20"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2362200"/>
            <a:ext cx="381000" cy="381000"/>
          </a:xfrm>
          <a:prstGeom prst="rect">
            <a:avLst/>
          </a:prstGeom>
          <a:noFill/>
        </p:spPr>
      </p:pic>
      <p:pic>
        <p:nvPicPr>
          <p:cNvPr id="21" name="Picture 20"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74620" y="1524000"/>
            <a:ext cx="304800" cy="317210"/>
          </a:xfrm>
          <a:prstGeom prst="rect">
            <a:avLst/>
          </a:prstGeom>
          <a:noFill/>
        </p:spPr>
      </p:pic>
      <p:pic>
        <p:nvPicPr>
          <p:cNvPr id="22" name="Picture 21"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3492790"/>
            <a:ext cx="304800" cy="317210"/>
          </a:xfrm>
          <a:prstGeom prst="rect">
            <a:avLst/>
          </a:prstGeom>
          <a:noFill/>
        </p:spPr>
      </p:pic>
      <p:pic>
        <p:nvPicPr>
          <p:cNvPr id="23" name="Picture 11"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798469" y="4777740"/>
            <a:ext cx="325731" cy="327660"/>
          </a:xfrm>
          <a:prstGeom prst="rect">
            <a:avLst/>
          </a:prstGeom>
          <a:noFill/>
        </p:spPr>
      </p:pic>
      <p:pic>
        <p:nvPicPr>
          <p:cNvPr id="24" name="Picture 11"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569869" y="4701540"/>
            <a:ext cx="325731" cy="32766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99392951"/>
              </p:ext>
            </p:extLst>
          </p:nvPr>
        </p:nvGraphicFramePr>
        <p:xfrm>
          <a:off x="876300" y="381000"/>
          <a:ext cx="7391399" cy="5871216"/>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DISCUSS</a:t>
                      </a:r>
                    </a:p>
                    <a:p>
                      <a:pPr marL="285750" lvl="0" indent="-285750">
                        <a:buFontTx/>
                        <a:buNone/>
                      </a:pPr>
                      <a:r>
                        <a:rPr lang="en-US" sz="1400" i="1" kern="1200" baseline="0" dirty="0">
                          <a:solidFill>
                            <a:schemeClr val="dk1"/>
                          </a:solidFill>
                          <a:effectLst/>
                          <a:latin typeface="+mn-lt"/>
                          <a:ea typeface="+mn-ea"/>
                          <a:cs typeface="+mn-cs"/>
                        </a:rPr>
                        <a:t>[Questions contd.]      </a:t>
                      </a:r>
                    </a:p>
                    <a:p>
                      <a:pPr marL="623888" lvl="0" indent="-623888">
                        <a:buFontTx/>
                        <a:buNone/>
                      </a:pPr>
                      <a:r>
                        <a:rPr lang="en-US" sz="1400" i="1" kern="1200" baseline="0" dirty="0">
                          <a:solidFill>
                            <a:schemeClr val="dk1"/>
                          </a:solidFill>
                          <a:effectLst/>
                          <a:latin typeface="+mn-lt"/>
                          <a:ea typeface="+mn-ea"/>
                          <a:cs typeface="+mn-cs"/>
                        </a:rPr>
                        <a:t>        -      What have you learned or become aware of that hadn’t occurred to you before?</a:t>
                      </a:r>
                    </a:p>
                    <a:p>
                      <a:pPr marL="623888" lvl="0" indent="-623888">
                        <a:buFontTx/>
                        <a:buNone/>
                      </a:pPr>
                      <a:r>
                        <a:rPr lang="en-US" sz="1400" i="1" kern="1200" baseline="0" dirty="0">
                          <a:solidFill>
                            <a:schemeClr val="dk1"/>
                          </a:solidFill>
                          <a:effectLst/>
                          <a:latin typeface="+mn-lt"/>
                          <a:ea typeface="+mn-ea"/>
                          <a:cs typeface="+mn-cs"/>
                        </a:rPr>
                        <a:t>        -      Are there particular points of view that you hadn’t previously considered or appreciated in the same way you do now?</a:t>
                      </a:r>
                    </a:p>
                    <a:p>
                      <a:pPr marL="623888" lvl="0" indent="-623888">
                        <a:buFontTx/>
                        <a:buNone/>
                      </a:pPr>
                      <a:r>
                        <a:rPr lang="en-US" sz="1400" i="1" kern="1200" baseline="0" dirty="0">
                          <a:solidFill>
                            <a:schemeClr val="dk1"/>
                          </a:solidFill>
                          <a:effectLst/>
                          <a:latin typeface="+mn-lt"/>
                          <a:ea typeface="+mn-ea"/>
                          <a:cs typeface="+mn-cs"/>
                        </a:rPr>
                        <a:t>        -      Are there alternative actions you hadn’t previously considered that you now realize you could have?</a:t>
                      </a:r>
                    </a:p>
                    <a:p>
                      <a:pPr marL="623888" lvl="0" indent="-623888">
                        <a:buFontTx/>
                        <a:buNone/>
                      </a:pPr>
                      <a:r>
                        <a:rPr lang="en-US" sz="1400" i="1" kern="1200" baseline="0" dirty="0">
                          <a:solidFill>
                            <a:schemeClr val="dk1"/>
                          </a:solidFill>
                          <a:effectLst/>
                          <a:latin typeface="+mn-lt"/>
                          <a:ea typeface="+mn-ea"/>
                          <a:cs typeface="+mn-cs"/>
                        </a:rPr>
                        <a:t>        -      Are there certain connections and inter-relationships at play in this situation that you hadn’t previously recognized that you do now?</a:t>
                      </a:r>
                    </a:p>
                    <a:p>
                      <a:pPr marL="285750" lvl="0" indent="-285750">
                        <a:buFontTx/>
                        <a:buNone/>
                      </a:pPr>
                      <a:r>
                        <a:rPr lang="en-US" sz="1400" i="1" kern="1200" baseline="0" dirty="0">
                          <a:solidFill>
                            <a:schemeClr val="dk1"/>
                          </a:solidFill>
                          <a:effectLst/>
                          <a:latin typeface="+mn-lt"/>
                          <a:ea typeface="+mn-ea"/>
                          <a:cs typeface="+mn-cs"/>
                        </a:rPr>
                        <a:t>        -      What else have you gained from reflecting on the situation?</a:t>
                      </a:r>
                    </a:p>
                    <a:p>
                      <a:pPr marL="623888" marR="0" lvl="0" indent="-623888" algn="l" defTabSz="914400" rtl="0" eaLnBrk="1" fontAlgn="auto" latinLnBrk="0" hangingPunct="1">
                        <a:lnSpc>
                          <a:spcPct val="100000"/>
                        </a:lnSpc>
                        <a:spcBef>
                          <a:spcPts val="0"/>
                        </a:spcBef>
                        <a:spcAft>
                          <a:spcPts val="0"/>
                        </a:spcAft>
                        <a:buClrTx/>
                        <a:buSzTx/>
                        <a:buFontTx/>
                        <a:buNone/>
                        <a:tabLst/>
                        <a:defRPr/>
                      </a:pPr>
                      <a:r>
                        <a:rPr lang="en-US" sz="1400" i="1" kern="1200" dirty="0">
                          <a:solidFill>
                            <a:schemeClr val="dk1"/>
                          </a:solidFill>
                          <a:effectLst/>
                          <a:latin typeface="+mn-lt"/>
                          <a:ea typeface="+mn-ea"/>
                          <a:cs typeface="+mn-cs"/>
                        </a:rPr>
                        <a:t>        -      Think about the different types of questions (content, process, and premise questions) you considered.</a:t>
                      </a:r>
                      <a:r>
                        <a:rPr lang="en-US" sz="1400" i="1" kern="1200" baseline="0" dirty="0">
                          <a:solidFill>
                            <a:schemeClr val="dk1"/>
                          </a:solidFill>
                          <a:effectLst/>
                          <a:latin typeface="+mn-lt"/>
                          <a:ea typeface="+mn-ea"/>
                          <a:cs typeface="+mn-cs"/>
                        </a:rPr>
                        <a:t> How might different types of questions contribute to deeper insights?</a:t>
                      </a:r>
                    </a:p>
                    <a:p>
                      <a:pPr marL="623888" marR="0" lvl="0" indent="-623888" algn="l" defTabSz="914400" rtl="0" eaLnBrk="1" fontAlgn="auto" latinLnBrk="0" hangingPunct="1">
                        <a:lnSpc>
                          <a:spcPct val="100000"/>
                        </a:lnSpc>
                        <a:spcBef>
                          <a:spcPts val="0"/>
                        </a:spcBef>
                        <a:spcAft>
                          <a:spcPts val="0"/>
                        </a:spcAft>
                        <a:buClrTx/>
                        <a:buSzTx/>
                        <a:buFontTx/>
                        <a:buNone/>
                        <a:tabLst/>
                        <a:defRPr/>
                      </a:pPr>
                      <a:r>
                        <a:rPr lang="en-US" sz="1400" i="1" kern="1200" baseline="0" dirty="0">
                          <a:solidFill>
                            <a:schemeClr val="dk1"/>
                          </a:solidFill>
                          <a:effectLst/>
                          <a:latin typeface="+mn-lt"/>
                          <a:ea typeface="+mn-ea"/>
                          <a:cs typeface="+mn-cs"/>
                        </a:rPr>
                        <a:t>        -      Do you see any drawbacks to reflection? Do you have ideas for how you might address those obstacles?</a:t>
                      </a:r>
                    </a:p>
                    <a:p>
                      <a:pPr marL="623888" lvl="0" indent="-623888">
                        <a:buFontTx/>
                        <a:buNone/>
                      </a:pPr>
                      <a:r>
                        <a:rPr lang="en-US" sz="1400" i="1" kern="1200" dirty="0">
                          <a:solidFill>
                            <a:schemeClr val="dk1"/>
                          </a:solidFill>
                          <a:effectLst/>
                          <a:latin typeface="+mn-lt"/>
                          <a:ea typeface="+mn-ea"/>
                          <a:cs typeface="+mn-cs"/>
                        </a:rPr>
                        <a:t>        -      In what ways do you anticipate using reflective</a:t>
                      </a:r>
                      <a:r>
                        <a:rPr lang="en-US" sz="1400" i="1" kern="1200" baseline="0" dirty="0">
                          <a:solidFill>
                            <a:schemeClr val="dk1"/>
                          </a:solidFill>
                          <a:effectLst/>
                          <a:latin typeface="+mn-lt"/>
                          <a:ea typeface="+mn-ea"/>
                          <a:cs typeface="+mn-cs"/>
                        </a:rPr>
                        <a:t> thinking in your </a:t>
                      </a:r>
                      <a:r>
                        <a:rPr lang="en-US" sz="1400" i="1" kern="1200" baseline="0" dirty="0">
                          <a:solidFill>
                            <a:schemeClr val="tx1"/>
                          </a:solidFill>
                          <a:effectLst/>
                          <a:latin typeface="+mn-lt"/>
                          <a:ea typeface="+mn-ea"/>
                          <a:cs typeface="+mn-cs"/>
                        </a:rPr>
                        <a:t>daily operations? What might get in the way of reflection? </a:t>
                      </a:r>
                      <a:r>
                        <a:rPr lang="en-US" sz="1400" i="1" kern="1200" baseline="0" dirty="0">
                          <a:solidFill>
                            <a:schemeClr val="dk1"/>
                          </a:solidFill>
                          <a:effectLst/>
                          <a:latin typeface="+mn-lt"/>
                          <a:ea typeface="+mn-ea"/>
                          <a:cs typeface="+mn-cs"/>
                        </a:rPr>
                        <a:t>Do you have ideas for how you might address those obstacles? </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400" i="1" kern="120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8194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98044682-6219-4089-8719-C9589F48517E}" type="slidenum">
              <a:rPr lang="en-US" smtClean="0"/>
              <a:pPr/>
              <a:t>16</a:t>
            </a:fld>
            <a:endParaRPr lang="en-US"/>
          </a:p>
        </p:txBody>
      </p:sp>
      <p:sp>
        <p:nvSpPr>
          <p:cNvPr id="7" name="TextBox 6"/>
          <p:cNvSpPr txBox="1"/>
          <p:nvPr/>
        </p:nvSpPr>
        <p:spPr>
          <a:xfrm>
            <a:off x="1371600" y="1447800"/>
            <a:ext cx="914225" cy="830997"/>
          </a:xfrm>
          <a:prstGeom prst="rect">
            <a:avLst/>
          </a:prstGeom>
          <a:noFill/>
        </p:spPr>
        <p:txBody>
          <a:bodyPr wrap="none" rtlCol="0">
            <a:spAutoFit/>
          </a:bodyPr>
          <a:lstStyle/>
          <a:p>
            <a:r>
              <a:rPr lang="en-US" sz="1600" b="1" dirty="0"/>
              <a:t>Exercise </a:t>
            </a:r>
          </a:p>
          <a:p>
            <a:r>
              <a:rPr lang="en-US" sz="1600" b="1" dirty="0"/>
              <a:t>Debrief</a:t>
            </a:r>
          </a:p>
          <a:p>
            <a:r>
              <a:rPr lang="en-US" sz="1400" b="1" dirty="0"/>
              <a:t>(contd.)</a:t>
            </a:r>
          </a:p>
        </p:txBody>
      </p:sp>
      <p:pic>
        <p:nvPicPr>
          <p:cNvPr id="10"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101694" y="2362200"/>
            <a:ext cx="317258" cy="317258"/>
          </a:xfrm>
          <a:prstGeom prst="rect">
            <a:avLst/>
          </a:prstGeom>
          <a:noFill/>
        </p:spPr>
      </p:pic>
      <p:sp>
        <p:nvSpPr>
          <p:cNvPr id="12" name="TextBox 11"/>
          <p:cNvSpPr txBox="1"/>
          <p:nvPr/>
        </p:nvSpPr>
        <p:spPr>
          <a:xfrm>
            <a:off x="1400937" y="2362200"/>
            <a:ext cx="1037463" cy="338554"/>
          </a:xfrm>
          <a:prstGeom prst="rect">
            <a:avLst/>
          </a:prstGeom>
          <a:noFill/>
        </p:spPr>
        <p:txBody>
          <a:bodyPr wrap="none" rtlCol="0">
            <a:spAutoFit/>
          </a:bodyPr>
          <a:lstStyle/>
          <a:p>
            <a:r>
              <a:rPr lang="en-US" sz="1600" b="1" dirty="0"/>
              <a:t>25-30 min</a:t>
            </a:r>
          </a:p>
        </p:txBody>
      </p:sp>
      <p:pic>
        <p:nvPicPr>
          <p:cNvPr id="13" name="Picture 11"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798469" y="1524000"/>
            <a:ext cx="325731" cy="327660"/>
          </a:xfrm>
          <a:prstGeom prst="rect">
            <a:avLst/>
          </a:prstGeom>
          <a:noFill/>
        </p:spPr>
      </p:pic>
      <p:pic>
        <p:nvPicPr>
          <p:cNvPr id="14" name="Picture 11"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69869" y="1447800"/>
            <a:ext cx="325731" cy="32766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96069037"/>
              </p:ext>
            </p:extLst>
          </p:nvPr>
        </p:nvGraphicFramePr>
        <p:xfrm>
          <a:off x="876300" y="381000"/>
          <a:ext cx="7391399" cy="5867400"/>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DISCUSS</a:t>
                      </a:r>
                    </a:p>
                    <a:p>
                      <a:pPr marL="285750" lvl="0" indent="-285750">
                        <a:buFontTx/>
                        <a:buNone/>
                      </a:pPr>
                      <a:r>
                        <a:rPr lang="en-US" sz="1400" i="1" kern="1200" baseline="0" dirty="0">
                          <a:solidFill>
                            <a:schemeClr val="dk1"/>
                          </a:solidFill>
                          <a:effectLst/>
                          <a:latin typeface="+mn-lt"/>
                          <a:ea typeface="+mn-ea"/>
                          <a:cs typeface="+mn-cs"/>
                        </a:rPr>
                        <a:t>[Questions contd.]      </a:t>
                      </a:r>
                      <a:endParaRPr lang="en-US" sz="1400" b="1" dirty="0">
                        <a:effectLst/>
                        <a:latin typeface="Calibri" panose="020F0502020204030204" pitchFamily="34" charset="0"/>
                        <a:ea typeface="Times New Roman" panose="02020603050405020304" pitchFamily="18" charset="0"/>
                      </a:endParaRPr>
                    </a:p>
                    <a:p>
                      <a:pPr marL="566738" marR="0" lvl="0" indent="-566738" algn="l" defTabSz="914400" rtl="0" eaLnBrk="1" fontAlgn="auto" latinLnBrk="0" hangingPunct="1">
                        <a:lnSpc>
                          <a:spcPct val="100000"/>
                        </a:lnSpc>
                        <a:spcBef>
                          <a:spcPts val="0"/>
                        </a:spcBef>
                        <a:spcAft>
                          <a:spcPts val="0"/>
                        </a:spcAft>
                        <a:buClrTx/>
                        <a:buSzTx/>
                        <a:buFontTx/>
                        <a:buNone/>
                        <a:tabLst/>
                        <a:defRPr/>
                      </a:pPr>
                      <a:r>
                        <a:rPr lang="en-US" sz="1400" i="1" kern="1200" baseline="0" dirty="0">
                          <a:solidFill>
                            <a:schemeClr val="dk1"/>
                          </a:solidFill>
                          <a:effectLst/>
                          <a:latin typeface="+mn-lt"/>
                          <a:ea typeface="+mn-ea"/>
                          <a:cs typeface="+mn-cs"/>
                        </a:rPr>
                        <a:t>        -     Do you think you engage in enough reflective thinking? If not, how might you engage in reflective thinking more often? </a:t>
                      </a:r>
                    </a:p>
                    <a:p>
                      <a:pPr marL="285750" lvl="0" indent="-285750">
                        <a:lnSpc>
                          <a:spcPct val="100000"/>
                        </a:lnSpc>
                        <a:buFontTx/>
                        <a:buNone/>
                      </a:pPr>
                      <a:r>
                        <a:rPr lang="en-US" sz="1400" i="1" kern="1200" baseline="0" dirty="0">
                          <a:solidFill>
                            <a:schemeClr val="dk1"/>
                          </a:solidFill>
                          <a:effectLst/>
                          <a:latin typeface="+mn-lt"/>
                          <a:ea typeface="+mn-ea"/>
                          <a:cs typeface="+mn-cs"/>
                        </a:rPr>
                        <a:t>        -     How might you balance quantity vs. quality of reflection?</a:t>
                      </a:r>
                    </a:p>
                    <a:p>
                      <a:pPr marL="285750" lvl="0" indent="-285750">
                        <a:buFontTx/>
                        <a:buNone/>
                      </a:pPr>
                      <a:endParaRPr lang="en-US" sz="1400" i="1"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Reflecting on the Environment Exercise]</a:t>
                      </a:r>
                    </a:p>
                    <a:p>
                      <a:pPr marL="285750" lvl="0" indent="-285750">
                        <a:buFontTx/>
                        <a:buNone/>
                      </a:pPr>
                      <a:endParaRPr lang="en-US" sz="1400" i="1" kern="1200" baseline="0" dirty="0">
                        <a:solidFill>
                          <a:schemeClr val="dk1"/>
                        </a:solidFill>
                        <a:effectLst/>
                        <a:latin typeface="+mn-lt"/>
                        <a:ea typeface="+mn-ea"/>
                        <a:cs typeface="+mn-cs"/>
                      </a:endParaRPr>
                    </a:p>
                    <a:p>
                      <a:pPr marL="0" lvl="0" indent="0">
                        <a:buFontTx/>
                        <a:buNone/>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400" i="1" kern="120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8194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98044682-6219-4089-8719-C9589F48517E}" type="slidenum">
              <a:rPr lang="en-US" smtClean="0"/>
              <a:pPr/>
              <a:t>17</a:t>
            </a:fld>
            <a:endParaRPr lang="en-US"/>
          </a:p>
        </p:txBody>
      </p:sp>
      <p:sp>
        <p:nvSpPr>
          <p:cNvPr id="6" name="TextBox 5"/>
          <p:cNvSpPr txBox="1"/>
          <p:nvPr/>
        </p:nvSpPr>
        <p:spPr>
          <a:xfrm>
            <a:off x="1371600" y="1447800"/>
            <a:ext cx="914225" cy="830997"/>
          </a:xfrm>
          <a:prstGeom prst="rect">
            <a:avLst/>
          </a:prstGeom>
          <a:noFill/>
        </p:spPr>
        <p:txBody>
          <a:bodyPr wrap="none" rtlCol="0">
            <a:spAutoFit/>
          </a:bodyPr>
          <a:lstStyle/>
          <a:p>
            <a:r>
              <a:rPr lang="en-US" sz="1600" b="1" dirty="0"/>
              <a:t>Exercise </a:t>
            </a:r>
          </a:p>
          <a:p>
            <a:r>
              <a:rPr lang="en-US" sz="1600" b="1" dirty="0"/>
              <a:t>Debrief</a:t>
            </a:r>
          </a:p>
          <a:p>
            <a:r>
              <a:rPr lang="en-US" sz="1400" b="1" dirty="0"/>
              <a:t>(contd.)</a:t>
            </a:r>
          </a:p>
        </p:txBody>
      </p:sp>
      <p:pic>
        <p:nvPicPr>
          <p:cNvPr id="7"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101694" y="2362200"/>
            <a:ext cx="317258" cy="317258"/>
          </a:xfrm>
          <a:prstGeom prst="rect">
            <a:avLst/>
          </a:prstGeom>
          <a:noFill/>
        </p:spPr>
      </p:pic>
      <p:sp>
        <p:nvSpPr>
          <p:cNvPr id="10" name="TextBox 9"/>
          <p:cNvSpPr txBox="1"/>
          <p:nvPr/>
        </p:nvSpPr>
        <p:spPr>
          <a:xfrm>
            <a:off x="1400937" y="2362200"/>
            <a:ext cx="1037463" cy="338554"/>
          </a:xfrm>
          <a:prstGeom prst="rect">
            <a:avLst/>
          </a:prstGeom>
          <a:noFill/>
        </p:spPr>
        <p:txBody>
          <a:bodyPr wrap="none" rtlCol="0">
            <a:spAutoFit/>
          </a:bodyPr>
          <a:lstStyle/>
          <a:p>
            <a:r>
              <a:rPr lang="en-US" sz="1600" b="1" dirty="0"/>
              <a:t>25-30 min</a:t>
            </a:r>
          </a:p>
        </p:txBody>
      </p:sp>
      <p:pic>
        <p:nvPicPr>
          <p:cNvPr id="12" name="Picture 11"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798469" y="1524000"/>
            <a:ext cx="325731" cy="327660"/>
          </a:xfrm>
          <a:prstGeom prst="rect">
            <a:avLst/>
          </a:prstGeom>
          <a:noFill/>
        </p:spPr>
      </p:pic>
      <p:pic>
        <p:nvPicPr>
          <p:cNvPr id="13" name="Picture 11"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69869" y="1447800"/>
            <a:ext cx="325731" cy="32766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Reflecting on Experience</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1009060" y="1905000"/>
            <a:ext cx="2403222"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Purpose of Exercise</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feedback loop black vecto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228600"/>
            <a:ext cx="1143000" cy="1143000"/>
          </a:xfrm>
          <a:prstGeom prst="rect">
            <a:avLst/>
          </a:prstGeom>
          <a:noFill/>
        </p:spPr>
      </p:pic>
      <p:sp>
        <p:nvSpPr>
          <p:cNvPr id="18" name="Slide Number Placeholder 17"/>
          <p:cNvSpPr>
            <a:spLocks noGrp="1"/>
          </p:cNvSpPr>
          <p:nvPr>
            <p:ph type="sldNum" sz="quarter" idx="12"/>
          </p:nvPr>
        </p:nvSpPr>
        <p:spPr/>
        <p:txBody>
          <a:bodyPr/>
          <a:lstStyle/>
          <a:p>
            <a:fld id="{98044682-6219-4089-8719-C9589F48517E}" type="slidenum">
              <a:rPr lang="en-US" smtClean="0"/>
              <a:pPr/>
              <a:t>2</a:t>
            </a:fld>
            <a:endParaRPr lang="en-US"/>
          </a:p>
        </p:txBody>
      </p:sp>
      <p:sp>
        <p:nvSpPr>
          <p:cNvPr id="19" name="TextBox 66"/>
          <p:cNvSpPr txBox="1"/>
          <p:nvPr/>
        </p:nvSpPr>
        <p:spPr>
          <a:xfrm>
            <a:off x="800100" y="2364152"/>
            <a:ext cx="7543800"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provides practice in using reflection to enhance learning, and in asking oneself a range of questions to promote deep reflection.</a:t>
            </a:r>
          </a:p>
        </p:txBody>
      </p:sp>
      <p:cxnSp>
        <p:nvCxnSpPr>
          <p:cNvPr id="29" name="Straight Connector 28"/>
          <p:cNvCxnSpPr/>
          <p:nvPr/>
        </p:nvCxnSpPr>
        <p:spPr>
          <a:xfrm>
            <a:off x="0" y="3599152"/>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8460" y="50292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106773" y="3434926"/>
            <a:ext cx="2399055"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Estimated Run Time</a:t>
            </a:r>
            <a:endParaRPr lang="en-US" b="1" dirty="0">
              <a:solidFill>
                <a:schemeClr val="accent3">
                  <a:lumMod val="50000"/>
                </a:schemeClr>
              </a:solidFill>
            </a:endParaRPr>
          </a:p>
        </p:txBody>
      </p:sp>
      <p:sp>
        <p:nvSpPr>
          <p:cNvPr id="32" name="Rectangle 31"/>
          <p:cNvSpPr/>
          <p:nvPr/>
        </p:nvSpPr>
        <p:spPr>
          <a:xfrm>
            <a:off x="1139252" y="4844534"/>
            <a:ext cx="2531462"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Summary of Exercise</a:t>
            </a:r>
            <a:endParaRPr lang="en-US" b="1" dirty="0">
              <a:solidFill>
                <a:schemeClr val="accent3">
                  <a:lumMod val="50000"/>
                </a:schemeClr>
              </a:solidFill>
            </a:endParaRPr>
          </a:p>
        </p:txBody>
      </p:sp>
      <p:sp>
        <p:nvSpPr>
          <p:cNvPr id="33" name="TextBox 66"/>
          <p:cNvSpPr txBox="1"/>
          <p:nvPr/>
        </p:nvSpPr>
        <p:spPr>
          <a:xfrm>
            <a:off x="800100" y="3890514"/>
            <a:ext cx="7543800" cy="5693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will take approximately 2 to 2-1/4 hours. To reduce the length of the exercise, certain portions of the exercise can be conducted as “homework” or on one’s own time</a:t>
            </a:r>
            <a:r>
              <a:rPr lang="en-US" sz="1600" dirty="0"/>
              <a:t>. </a:t>
            </a:r>
            <a:endParaRPr lang="en-US" dirty="0"/>
          </a:p>
        </p:txBody>
      </p:sp>
      <p:sp>
        <p:nvSpPr>
          <p:cNvPr id="34" name="TextBox 66"/>
          <p:cNvSpPr txBox="1"/>
          <p:nvPr/>
        </p:nvSpPr>
        <p:spPr>
          <a:xfrm>
            <a:off x="800100" y="5335952"/>
            <a:ext cx="7543800" cy="147732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r>
              <a:rPr lang="en-US" sz="1500" dirty="0"/>
              <a:t>Participants reflect on a recent experience that involved an element of surprise, or did not turn out the way they expected.</a:t>
            </a:r>
          </a:p>
          <a:p>
            <a:pPr marL="171450" indent="-171450">
              <a:buFont typeface="Arial" panose="020B0604020202020204" pitchFamily="34" charset="0"/>
              <a:buChar char="•"/>
            </a:pPr>
            <a:r>
              <a:rPr lang="en-US" sz="1500" dirty="0"/>
              <a:t>Participants are prompted to ask themselves questions that focus on aspects of reflective practice, including reflection on content, process, and premise (i.e., what, how, and why).</a:t>
            </a:r>
          </a:p>
          <a:p>
            <a:pPr marL="171450" indent="-171450">
              <a:buFont typeface="Arial" panose="020B0604020202020204" pitchFamily="34" charset="0"/>
              <a:buChar char="•"/>
            </a:pPr>
            <a:r>
              <a:rPr lang="en-US" sz="1500" dirty="0"/>
              <a:t>Then, participants work with others to describe what they considered, to pose additional questions, and to reflect collectively.</a:t>
            </a:r>
          </a:p>
        </p:txBody>
      </p:sp>
    </p:spTree>
    <p:extLst>
      <p:ext uri="{BB962C8B-B14F-4D97-AF65-F5344CB8AC3E}">
        <p14:creationId xmlns:p14="http://schemas.microsoft.com/office/powerpoint/2010/main" val="1177226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Reflecting on Experience</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1009060" y="1905000"/>
            <a:ext cx="2390398"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Learning Objectives</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feedback loop black vecto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228600"/>
            <a:ext cx="1143000" cy="1143000"/>
          </a:xfrm>
          <a:prstGeom prst="rect">
            <a:avLst/>
          </a:prstGeom>
          <a:noFill/>
        </p:spPr>
      </p:pic>
      <p:sp>
        <p:nvSpPr>
          <p:cNvPr id="18" name="Slide Number Placeholder 17"/>
          <p:cNvSpPr>
            <a:spLocks noGrp="1"/>
          </p:cNvSpPr>
          <p:nvPr>
            <p:ph type="sldNum" sz="quarter" idx="12"/>
          </p:nvPr>
        </p:nvSpPr>
        <p:spPr/>
        <p:txBody>
          <a:bodyPr/>
          <a:lstStyle/>
          <a:p>
            <a:fld id="{98044682-6219-4089-8719-C9589F48517E}" type="slidenum">
              <a:rPr lang="en-US" smtClean="0"/>
              <a:pPr/>
              <a:t>3</a:t>
            </a:fld>
            <a:endParaRPr lang="en-US"/>
          </a:p>
        </p:txBody>
      </p:sp>
      <p:sp>
        <p:nvSpPr>
          <p:cNvPr id="19" name="TextBox 66"/>
          <p:cNvSpPr txBox="1"/>
          <p:nvPr/>
        </p:nvSpPr>
        <p:spPr>
          <a:xfrm>
            <a:off x="800100" y="2348872"/>
            <a:ext cx="7543800" cy="22159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By the end of this exercise, participants should be able to: </a:t>
            </a:r>
          </a:p>
          <a:p>
            <a:pPr marL="285750" indent="-285750">
              <a:buFont typeface="Arial" panose="020B0604020202020204" pitchFamily="34" charset="0"/>
              <a:buChar char="•"/>
            </a:pPr>
            <a:r>
              <a:rPr lang="en-US" sz="1500" b="1" dirty="0"/>
              <a:t>Appreciate the importance of reflection </a:t>
            </a:r>
            <a:r>
              <a:rPr lang="en-US" sz="1500" dirty="0"/>
              <a:t>for continuous learning and strategic thinking. </a:t>
            </a:r>
            <a:r>
              <a:rPr lang="en-US" sz="1500" b="1" dirty="0"/>
              <a:t>Recognize the value of different types of questions </a:t>
            </a:r>
            <a:r>
              <a:rPr lang="en-US" sz="1500" dirty="0"/>
              <a:t>for yielding unique types of information. </a:t>
            </a:r>
            <a:r>
              <a:rPr lang="en-US" sz="1500" b="1" dirty="0"/>
              <a:t>Demonstrate greater ease in reflecting </a:t>
            </a:r>
            <a:r>
              <a:rPr lang="en-US" sz="1500" dirty="0"/>
              <a:t>on an experience. </a:t>
            </a:r>
          </a:p>
          <a:p>
            <a:pPr marL="285750" indent="-285750">
              <a:buFont typeface="Arial" panose="020B0604020202020204" pitchFamily="34" charset="0"/>
              <a:buChar char="•"/>
            </a:pPr>
            <a:r>
              <a:rPr lang="en-US" sz="1500" b="1" dirty="0"/>
              <a:t>Appreciate reflection as an opportunity to identify connections and inter-relationships </a:t>
            </a:r>
            <a:r>
              <a:rPr lang="en-US" sz="1500" dirty="0"/>
              <a:t>that may not otherwise be apparent. </a:t>
            </a:r>
          </a:p>
          <a:p>
            <a:pPr marL="285750" indent="-285750">
              <a:buFont typeface="Arial" panose="020B0604020202020204" pitchFamily="34" charset="0"/>
              <a:buChar char="•"/>
            </a:pPr>
            <a:r>
              <a:rPr lang="en-US" sz="1500" b="1" dirty="0"/>
              <a:t>Recognize when and how to use iterative reflection in daily operations </a:t>
            </a:r>
            <a:r>
              <a:rPr lang="en-US" sz="1500" dirty="0"/>
              <a:t>to support continuous learning and improved strategic thinking.</a:t>
            </a:r>
          </a:p>
          <a:p>
            <a:endParaRPr lang="en-US" dirty="0"/>
          </a:p>
        </p:txBody>
      </p:sp>
      <p:cxnSp>
        <p:nvCxnSpPr>
          <p:cNvPr id="29" name="Straight Connector 28"/>
          <p:cNvCxnSpPr/>
          <p:nvPr/>
        </p:nvCxnSpPr>
        <p:spPr>
          <a:xfrm>
            <a:off x="18460" y="4587437"/>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8460" y="6290412"/>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036262" y="4391484"/>
            <a:ext cx="3198311"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Relation to Other Exercises</a:t>
            </a:r>
            <a:endParaRPr lang="en-US" b="1" dirty="0">
              <a:solidFill>
                <a:schemeClr val="accent3">
                  <a:lumMod val="50000"/>
                </a:schemeClr>
              </a:solidFill>
            </a:endParaRPr>
          </a:p>
        </p:txBody>
      </p:sp>
      <p:sp>
        <p:nvSpPr>
          <p:cNvPr id="32" name="Rectangle 31"/>
          <p:cNvSpPr/>
          <p:nvPr/>
        </p:nvSpPr>
        <p:spPr>
          <a:xfrm>
            <a:off x="1055764" y="6102649"/>
            <a:ext cx="3202543"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Group or Individual Activity</a:t>
            </a:r>
            <a:endParaRPr lang="en-US" b="1" dirty="0">
              <a:solidFill>
                <a:schemeClr val="accent3">
                  <a:lumMod val="50000"/>
                </a:schemeClr>
              </a:solidFill>
            </a:endParaRPr>
          </a:p>
        </p:txBody>
      </p:sp>
      <p:sp>
        <p:nvSpPr>
          <p:cNvPr id="33" name="TextBox 66"/>
          <p:cNvSpPr txBox="1"/>
          <p:nvPr/>
        </p:nvSpPr>
        <p:spPr>
          <a:xfrm>
            <a:off x="796075" y="4885484"/>
            <a:ext cx="7543800" cy="129266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works well as the first exercise, prior to “Asking Powerful Questions,” “Telling a Story,” and “Potential Futures.” It is less complex than the other three activities, and provides a good starting point. It also allows participants to practice and discuss reflective thinking, an activity that is embedded in all of the exercises.</a:t>
            </a:r>
          </a:p>
          <a:p>
            <a:endParaRPr lang="en-US" dirty="0"/>
          </a:p>
        </p:txBody>
      </p:sp>
      <p:sp>
        <p:nvSpPr>
          <p:cNvPr id="34" name="TextBox 66"/>
          <p:cNvSpPr txBox="1"/>
          <p:nvPr/>
        </p:nvSpPr>
        <p:spPr>
          <a:xfrm>
            <a:off x="772341" y="6459057"/>
            <a:ext cx="7543800"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includes activities that require a combination of group and individual work.</a:t>
            </a:r>
          </a:p>
          <a:p>
            <a:endParaRPr lang="en-US" dirty="0"/>
          </a:p>
        </p:txBody>
      </p:sp>
    </p:spTree>
    <p:extLst>
      <p:ext uri="{BB962C8B-B14F-4D97-AF65-F5344CB8AC3E}">
        <p14:creationId xmlns:p14="http://schemas.microsoft.com/office/powerpoint/2010/main" val="232994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Reflecting on Experience</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1009060" y="1905000"/>
            <a:ext cx="3403496"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Materials Needed (Facilitator)</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feedback loop black vecto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228600"/>
            <a:ext cx="1143000" cy="1143000"/>
          </a:xfrm>
          <a:prstGeom prst="rect">
            <a:avLst/>
          </a:prstGeom>
          <a:noFill/>
        </p:spPr>
      </p:pic>
      <p:sp>
        <p:nvSpPr>
          <p:cNvPr id="18" name="Slide Number Placeholder 17"/>
          <p:cNvSpPr>
            <a:spLocks noGrp="1"/>
          </p:cNvSpPr>
          <p:nvPr>
            <p:ph type="sldNum" sz="quarter" idx="12"/>
          </p:nvPr>
        </p:nvSpPr>
        <p:spPr/>
        <p:txBody>
          <a:bodyPr/>
          <a:lstStyle/>
          <a:p>
            <a:fld id="{98044682-6219-4089-8719-C9589F48517E}" type="slidenum">
              <a:rPr lang="en-US" smtClean="0"/>
              <a:pPr/>
              <a:t>4</a:t>
            </a:fld>
            <a:endParaRPr lang="en-US"/>
          </a:p>
        </p:txBody>
      </p:sp>
      <p:sp>
        <p:nvSpPr>
          <p:cNvPr id="19" name="TextBox 66"/>
          <p:cNvSpPr txBox="1"/>
          <p:nvPr/>
        </p:nvSpPr>
        <p:spPr>
          <a:xfrm>
            <a:off x="800100" y="2438400"/>
            <a:ext cx="7543800" cy="175432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buFont typeface="Arial" panose="020B0604020202020204" pitchFamily="34" charset="0"/>
              <a:buChar char="•"/>
            </a:pPr>
            <a:r>
              <a:rPr lang="en-US" sz="1500" dirty="0"/>
              <a:t>This exercise does not </a:t>
            </a:r>
            <a:r>
              <a:rPr lang="en-US" sz="1500" i="1" dirty="0"/>
              <a:t>require</a:t>
            </a:r>
            <a:r>
              <a:rPr lang="en-US" sz="1500" dirty="0"/>
              <a:t> a facilitator, and can be conducted individually. However it can also be conducted with a facilitator and in a group setting. </a:t>
            </a:r>
          </a:p>
          <a:p>
            <a:pPr marL="285750" lvl="0" indent="-285750">
              <a:buFont typeface="Arial" panose="020B0604020202020204" pitchFamily="34" charset="0"/>
              <a:buChar char="•"/>
            </a:pPr>
            <a:r>
              <a:rPr lang="en-US" sz="1500" dirty="0"/>
              <a:t>Whiteboard and markers.</a:t>
            </a:r>
          </a:p>
          <a:p>
            <a:pPr marL="285750" lvl="0" indent="-285750">
              <a:buFont typeface="Arial" panose="020B0604020202020204" pitchFamily="34" charset="0"/>
              <a:buChar char="•"/>
            </a:pPr>
            <a:r>
              <a:rPr lang="en-US" sz="1500" dirty="0"/>
              <a:t>One downloadable </a:t>
            </a:r>
            <a:r>
              <a:rPr lang="en-US" sz="1500" i="1" dirty="0"/>
              <a:t>Participant Guide </a:t>
            </a:r>
            <a:r>
              <a:rPr lang="en-US" sz="1500" dirty="0"/>
              <a:t>for each participant.</a:t>
            </a:r>
          </a:p>
          <a:p>
            <a:pPr marL="285750" lvl="0" indent="-285750">
              <a:buFont typeface="Arial" panose="020B0604020202020204" pitchFamily="34" charset="0"/>
              <a:buChar char="•"/>
            </a:pPr>
            <a:r>
              <a:rPr lang="en-US" sz="1500" dirty="0"/>
              <a:t>Expert perspective videos (viewable in the </a:t>
            </a:r>
            <a:r>
              <a:rPr lang="en-US" sz="1500" i="1" dirty="0"/>
              <a:t>Managing Complex Problems Resource: </a:t>
            </a:r>
            <a:r>
              <a:rPr lang="en-US" sz="1500" dirty="0"/>
              <a:t>Expert Perspective Videos page, filter by Reflecting on Experience).</a:t>
            </a:r>
          </a:p>
          <a:p>
            <a:endParaRPr lang="en-US" dirty="0"/>
          </a:p>
        </p:txBody>
      </p:sp>
      <p:cxnSp>
        <p:nvCxnSpPr>
          <p:cNvPr id="29" name="Straight Connector 28"/>
          <p:cNvCxnSpPr/>
          <p:nvPr/>
        </p:nvCxnSpPr>
        <p:spPr>
          <a:xfrm>
            <a:off x="0" y="4228108"/>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009060" y="4046764"/>
            <a:ext cx="3621504"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Materials Needed (Participants)</a:t>
            </a:r>
            <a:endParaRPr lang="en-US" b="1" dirty="0">
              <a:solidFill>
                <a:schemeClr val="accent3">
                  <a:lumMod val="50000"/>
                </a:schemeClr>
              </a:solidFill>
            </a:endParaRPr>
          </a:p>
        </p:txBody>
      </p:sp>
      <p:sp>
        <p:nvSpPr>
          <p:cNvPr id="33" name="TextBox 66"/>
          <p:cNvSpPr txBox="1"/>
          <p:nvPr/>
        </p:nvSpPr>
        <p:spPr>
          <a:xfrm>
            <a:off x="800100" y="4549170"/>
            <a:ext cx="7543800" cy="7848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buFont typeface="Arial" panose="020B0604020202020204" pitchFamily="34" charset="0"/>
              <a:buChar char="•"/>
            </a:pPr>
            <a:r>
              <a:rPr lang="en-US" sz="1500" dirty="0"/>
              <a:t>Participant Guide </a:t>
            </a:r>
          </a:p>
          <a:p>
            <a:pPr marL="285750" lvl="0" indent="-285750">
              <a:buFont typeface="Arial" panose="020B0604020202020204" pitchFamily="34" charset="0"/>
              <a:buChar char="•"/>
            </a:pPr>
            <a:r>
              <a:rPr lang="en-US" sz="1500" dirty="0"/>
              <a:t>Pen/pencil</a:t>
            </a:r>
          </a:p>
          <a:p>
            <a:pPr marL="285750" lvl="0" indent="-285750">
              <a:buFont typeface="Arial" panose="020B0604020202020204" pitchFamily="34" charset="0"/>
              <a:buChar char="•"/>
            </a:pPr>
            <a:r>
              <a:rPr lang="en-US" sz="1500" dirty="0"/>
              <a:t>Notebook or paper</a:t>
            </a:r>
          </a:p>
        </p:txBody>
      </p:sp>
    </p:spTree>
    <p:extLst>
      <p:ext uri="{BB962C8B-B14F-4D97-AF65-F5344CB8AC3E}">
        <p14:creationId xmlns:p14="http://schemas.microsoft.com/office/powerpoint/2010/main" val="1884043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Reflecting on Experience</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1009060" y="1905000"/>
            <a:ext cx="3412153"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Facilitator Tips and Guidance</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feedback loop black vecto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228600"/>
            <a:ext cx="1143000" cy="1143000"/>
          </a:xfrm>
          <a:prstGeom prst="rect">
            <a:avLst/>
          </a:prstGeom>
          <a:noFill/>
        </p:spPr>
      </p:pic>
      <p:sp>
        <p:nvSpPr>
          <p:cNvPr id="18" name="Slide Number Placeholder 17"/>
          <p:cNvSpPr>
            <a:spLocks noGrp="1"/>
          </p:cNvSpPr>
          <p:nvPr>
            <p:ph type="sldNum" sz="quarter" idx="12"/>
          </p:nvPr>
        </p:nvSpPr>
        <p:spPr/>
        <p:txBody>
          <a:bodyPr/>
          <a:lstStyle/>
          <a:p>
            <a:fld id="{98044682-6219-4089-8719-C9589F48517E}" type="slidenum">
              <a:rPr lang="en-US" smtClean="0"/>
              <a:pPr/>
              <a:t>5</a:t>
            </a:fld>
            <a:endParaRPr lang="en-US"/>
          </a:p>
        </p:txBody>
      </p:sp>
      <p:sp>
        <p:nvSpPr>
          <p:cNvPr id="19" name="TextBox 66"/>
          <p:cNvSpPr txBox="1"/>
          <p:nvPr/>
        </p:nvSpPr>
        <p:spPr>
          <a:xfrm>
            <a:off x="800100" y="2438400"/>
            <a:ext cx="7543800" cy="475514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3464" indent="-283464">
              <a:buFont typeface="Arial" panose="020B0604020202020204" pitchFamily="34" charset="0"/>
              <a:buChar char="•"/>
            </a:pPr>
            <a:r>
              <a:rPr lang="en-US" sz="1500" dirty="0"/>
              <a:t>Remind participants to withhold judgment.</a:t>
            </a:r>
          </a:p>
          <a:p>
            <a:pPr marL="283464" indent="-283464">
              <a:buFont typeface="Arial" panose="020B0604020202020204" pitchFamily="34" charset="0"/>
              <a:buChar char="•"/>
            </a:pPr>
            <a:r>
              <a:rPr lang="en-US" sz="1500" dirty="0"/>
              <a:t>Reassure participants that confusion can be a normal part of the reflective process.</a:t>
            </a:r>
          </a:p>
          <a:p>
            <a:pPr marL="283464" indent="-283464">
              <a:buFont typeface="Arial" panose="020B0604020202020204" pitchFamily="34" charset="0"/>
              <a:buChar char="•"/>
            </a:pPr>
            <a:r>
              <a:rPr lang="en-US" sz="1500" dirty="0"/>
              <a:t>Remind participants to reflect on </a:t>
            </a:r>
            <a:r>
              <a:rPr lang="en-US" sz="1500" i="1" dirty="0"/>
              <a:t>why </a:t>
            </a:r>
            <a:r>
              <a:rPr lang="en-US" sz="1500" dirty="0"/>
              <a:t>events occurred as they did, in addition to </a:t>
            </a:r>
            <a:r>
              <a:rPr lang="en-US" sz="1500" i="1" dirty="0"/>
              <a:t>what </a:t>
            </a:r>
            <a:r>
              <a:rPr lang="en-US" sz="1500" dirty="0"/>
              <a:t>and </a:t>
            </a:r>
            <a:r>
              <a:rPr lang="en-US" sz="1500" i="1" dirty="0"/>
              <a:t>how </a:t>
            </a:r>
            <a:r>
              <a:rPr lang="en-US" sz="1500" dirty="0"/>
              <a:t>things happened.</a:t>
            </a:r>
          </a:p>
          <a:p>
            <a:pPr marL="283464" indent="-283464">
              <a:buFont typeface="Arial" panose="020B0604020202020204" pitchFamily="34" charset="0"/>
              <a:buChar char="•"/>
            </a:pPr>
            <a:r>
              <a:rPr lang="en-US" sz="1500" dirty="0"/>
              <a:t>Encourage participants to use different types of reflective questions to achieve progressively deeper levels of learning.</a:t>
            </a:r>
          </a:p>
          <a:p>
            <a:pPr marL="283464" indent="-283464">
              <a:buFont typeface="Arial" panose="020B0604020202020204" pitchFamily="34" charset="0"/>
              <a:buChar char="•"/>
            </a:pPr>
            <a:r>
              <a:rPr lang="en-US" sz="1500" dirty="0"/>
              <a:t>Encourage participants to engage in reflective thinking on their own or with a mentor or group of peers.</a:t>
            </a:r>
          </a:p>
          <a:p>
            <a:pPr marL="283464" indent="-283464">
              <a:buFont typeface="Arial" panose="020B0604020202020204" pitchFamily="34" charset="0"/>
              <a:buChar char="•"/>
            </a:pPr>
            <a:r>
              <a:rPr lang="en-US" sz="1500" dirty="0"/>
              <a:t>Intersperse the pre-, mid-, and post-exercise reflection discussions with videos on the topic of reflection (viewable in the </a:t>
            </a:r>
            <a:r>
              <a:rPr lang="en-US" sz="1500" i="1" dirty="0"/>
              <a:t>Managing Complex Problems Resource</a:t>
            </a:r>
            <a:r>
              <a:rPr lang="en-US" sz="1500" dirty="0"/>
              <a:t>)</a:t>
            </a:r>
          </a:p>
          <a:p>
            <a:pPr marL="283464" indent="-283464">
              <a:buFont typeface="Arial" panose="020B0604020202020204" pitchFamily="34" charset="0"/>
              <a:buChar char="•"/>
            </a:pPr>
            <a:endParaRPr lang="en-US" sz="1500" dirty="0"/>
          </a:p>
          <a:p>
            <a:r>
              <a:rPr lang="en-US" sz="1500" dirty="0"/>
              <a:t>If participants are unable to recall an operational situation: </a:t>
            </a:r>
          </a:p>
          <a:p>
            <a:pPr marL="283464" indent="-283464"/>
            <a:endParaRPr lang="en-US" sz="1500" dirty="0"/>
          </a:p>
          <a:p>
            <a:pPr marL="283464" indent="-283464">
              <a:buFont typeface="Arial" panose="020B0604020202020204" pitchFamily="34" charset="0"/>
              <a:buChar char="•"/>
            </a:pPr>
            <a:r>
              <a:rPr lang="en-US" sz="1500" dirty="0"/>
              <a:t>It is acceptable for them to work with a surprising situation from their personal history instead.</a:t>
            </a:r>
          </a:p>
          <a:p>
            <a:pPr marL="283464" indent="-283464">
              <a:buFont typeface="Arial" panose="020B0604020202020204" pitchFamily="34" charset="0"/>
              <a:buChar char="•"/>
            </a:pPr>
            <a:r>
              <a:rPr lang="en-US" sz="1500" dirty="0"/>
              <a:t>Although reflecting on an operational situation will provide added value, the most important part of the exercise is that participants gain practice in reflecting (on any experience) and using different types of questions to drive learning.</a:t>
            </a:r>
          </a:p>
          <a:p>
            <a:pPr marL="283464" indent="-283464"/>
            <a:endParaRPr lang="en-US" sz="1500" dirty="0"/>
          </a:p>
          <a:p>
            <a:endParaRPr lang="en-US" dirty="0"/>
          </a:p>
        </p:txBody>
      </p:sp>
    </p:spTree>
    <p:extLst>
      <p:ext uri="{BB962C8B-B14F-4D97-AF65-F5344CB8AC3E}">
        <p14:creationId xmlns:p14="http://schemas.microsoft.com/office/powerpoint/2010/main" val="40872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Reflecting on Experience</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Script</a:t>
            </a:r>
          </a:p>
        </p:txBody>
      </p:sp>
      <p:sp>
        <p:nvSpPr>
          <p:cNvPr id="68" name="Rectangle 67"/>
          <p:cNvSpPr/>
          <p:nvPr/>
        </p:nvSpPr>
        <p:spPr>
          <a:xfrm>
            <a:off x="1009060" y="1905000"/>
            <a:ext cx="1505540"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Instructions</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Image result for feedback loop black vecto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228600"/>
            <a:ext cx="1143000" cy="1143000"/>
          </a:xfrm>
          <a:prstGeom prst="rect">
            <a:avLst/>
          </a:prstGeom>
          <a:noFill/>
        </p:spPr>
      </p:pic>
      <p:sp>
        <p:nvSpPr>
          <p:cNvPr id="18" name="Slide Number Placeholder 17"/>
          <p:cNvSpPr>
            <a:spLocks noGrp="1"/>
          </p:cNvSpPr>
          <p:nvPr>
            <p:ph type="sldNum" sz="quarter" idx="12"/>
          </p:nvPr>
        </p:nvSpPr>
        <p:spPr/>
        <p:txBody>
          <a:bodyPr/>
          <a:lstStyle/>
          <a:p>
            <a:fld id="{98044682-6219-4089-8719-C9589F48517E}" type="slidenum">
              <a:rPr lang="en-US" smtClean="0"/>
              <a:pPr/>
              <a:t>6</a:t>
            </a:fld>
            <a:endParaRPr lang="en-US"/>
          </a:p>
        </p:txBody>
      </p:sp>
      <p:sp>
        <p:nvSpPr>
          <p:cNvPr id="19" name="TextBox 66"/>
          <p:cNvSpPr txBox="1"/>
          <p:nvPr/>
        </p:nvSpPr>
        <p:spPr>
          <a:xfrm>
            <a:off x="800100" y="2438400"/>
            <a:ext cx="7543800" cy="313932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cs typeface="Arial" pitchFamily="34" charset="0"/>
              </a:rPr>
              <a:t>The next several pages provide step-by-step instructions for facilitating the exercise, broken down into modules. Each module includes icons to indicate its duration, </a:t>
            </a:r>
            <a:r>
              <a:rPr lang="en-US" sz="1500" b="1" dirty="0">
                <a:solidFill>
                  <a:srgbClr val="CC9900"/>
                </a:solidFill>
                <a:cs typeface="Arial" pitchFamily="34" charset="0"/>
              </a:rPr>
              <a:t>DO: </a:t>
            </a:r>
            <a:r>
              <a:rPr lang="en-US" sz="1500" dirty="0">
                <a:cs typeface="Arial" pitchFamily="34" charset="0"/>
              </a:rPr>
              <a:t>facilitator actions, </a:t>
            </a:r>
            <a:r>
              <a:rPr lang="en-US" sz="1500" b="1" dirty="0">
                <a:solidFill>
                  <a:srgbClr val="CC9900"/>
                </a:solidFill>
                <a:cs typeface="Arial" pitchFamily="34" charset="0"/>
              </a:rPr>
              <a:t>SAY: </a:t>
            </a:r>
            <a:r>
              <a:rPr lang="en-US" sz="1500" dirty="0">
                <a:cs typeface="Arial" pitchFamily="34" charset="0"/>
              </a:rPr>
              <a:t>facilitator talking points, and </a:t>
            </a:r>
            <a:r>
              <a:rPr lang="en-US" sz="1500" b="1" dirty="0">
                <a:solidFill>
                  <a:srgbClr val="CC9900"/>
                </a:solidFill>
                <a:cs typeface="Arial" pitchFamily="34" charset="0"/>
              </a:rPr>
              <a:t>DISCUSS: </a:t>
            </a:r>
            <a:r>
              <a:rPr lang="en-US" sz="1500" dirty="0">
                <a:cs typeface="Arial" pitchFamily="34" charset="0"/>
              </a:rPr>
              <a:t>questions for group discussion (see below for icons). While the talking points are simply intended to guide the facilitator, we recommend including them to achieve the intended learning outcomes. Talking points that are listed directly under an action are meant to assist the facilitator with that given action. Also, optional break points are indicated at the end of certain modules.</a:t>
            </a:r>
          </a:p>
          <a:p>
            <a:endParaRPr lang="en-US" sz="1500" dirty="0">
              <a:cs typeface="Arial" pitchFamily="34" charset="0"/>
            </a:endParaRPr>
          </a:p>
          <a:p>
            <a:r>
              <a:rPr lang="en-US" sz="1500" dirty="0">
                <a:cs typeface="Arial" pitchFamily="34" charset="0"/>
              </a:rPr>
              <a:t>Some modules also include clickable links to the exercise slide deck that supplement the facilitator guide. We recommend referring to the accompanying slide content while guiding your group through this exercise.</a:t>
            </a:r>
          </a:p>
          <a:p>
            <a:endParaRPr lang="en-US" sz="1500" dirty="0">
              <a:cs typeface="Arial" pitchFamily="34" charset="0"/>
            </a:endParaRPr>
          </a:p>
          <a:p>
            <a:endParaRPr lang="en-US" dirty="0"/>
          </a:p>
        </p:txBody>
      </p:sp>
      <p:sp>
        <p:nvSpPr>
          <p:cNvPr id="20" name="Rectangle 19"/>
          <p:cNvSpPr/>
          <p:nvPr/>
        </p:nvSpPr>
        <p:spPr>
          <a:xfrm>
            <a:off x="2857500" y="5349121"/>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    </a:t>
            </a:r>
            <a:r>
              <a:rPr lang="en-US" sz="1600" dirty="0">
                <a:solidFill>
                  <a:schemeClr val="tx1"/>
                </a:solidFill>
              </a:rPr>
              <a:t>DO</a:t>
            </a:r>
          </a:p>
        </p:txBody>
      </p:sp>
      <p:sp>
        <p:nvSpPr>
          <p:cNvPr id="21" name="Rectangle 20"/>
          <p:cNvSpPr/>
          <p:nvPr/>
        </p:nvSpPr>
        <p:spPr>
          <a:xfrm>
            <a:off x="800100" y="5349121"/>
            <a:ext cx="17526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500" dirty="0">
                <a:solidFill>
                  <a:schemeClr val="tx1"/>
                </a:solidFill>
              </a:rPr>
              <a:t>         Module </a:t>
            </a:r>
          </a:p>
          <a:p>
            <a:pPr algn="ctr"/>
            <a:r>
              <a:rPr lang="en-US" sz="1500" dirty="0">
                <a:solidFill>
                  <a:schemeClr val="tx1"/>
                </a:solidFill>
              </a:rPr>
              <a:t>         Duration</a:t>
            </a:r>
          </a:p>
        </p:txBody>
      </p:sp>
      <p:pic>
        <p:nvPicPr>
          <p:cNvPr id="22" name="Picture 21" descr="C:\Users\361\AppData\Local\Microsoft\Windows\Temporary Internet Files\Content.IE5\34TGYFAZ\uhr[1].png"/>
          <p:cNvPicPr>
            <a:picLocks noChangeAspect="1" noChangeArrowheads="1"/>
          </p:cNvPicPr>
          <p:nvPr/>
        </p:nvPicPr>
        <p:blipFill>
          <a:blip r:embed="rId4" cstate="print"/>
          <a:srcRect/>
          <a:stretch>
            <a:fillRect/>
          </a:stretch>
        </p:blipFill>
        <p:spPr bwMode="auto">
          <a:xfrm>
            <a:off x="952500" y="5412863"/>
            <a:ext cx="393458" cy="393458"/>
          </a:xfrm>
          <a:prstGeom prst="rect">
            <a:avLst/>
          </a:prstGeom>
          <a:noFill/>
        </p:spPr>
      </p:pic>
      <p:pic>
        <p:nvPicPr>
          <p:cNvPr id="23" name="Picture 22" descr="C:\Users\361\AppData\Local\Microsoft\Windows\Temporary Internet Files\Content.IE5\IGMPWQCZ\Righthand.svg[1].png"/>
          <p:cNvPicPr>
            <a:picLocks noChangeAspect="1" noChangeArrowheads="1"/>
          </p:cNvPicPr>
          <p:nvPr/>
        </p:nvPicPr>
        <p:blipFill>
          <a:blip r:embed="rId5" cstate="print"/>
          <a:srcRect/>
          <a:stretch>
            <a:fillRect/>
          </a:stretch>
        </p:blipFill>
        <p:spPr bwMode="auto">
          <a:xfrm>
            <a:off x="2933700" y="5349121"/>
            <a:ext cx="475488" cy="475488"/>
          </a:xfrm>
          <a:prstGeom prst="rect">
            <a:avLst/>
          </a:prstGeom>
          <a:noFill/>
        </p:spPr>
      </p:pic>
      <p:sp>
        <p:nvSpPr>
          <p:cNvPr id="24" name="Rectangle 23"/>
          <p:cNvSpPr/>
          <p:nvPr/>
        </p:nvSpPr>
        <p:spPr>
          <a:xfrm>
            <a:off x="4762500" y="5349121"/>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solidFill>
                  <a:schemeClr val="tx1"/>
                </a:solidFill>
              </a:rPr>
              <a:t>       SAY</a:t>
            </a:r>
          </a:p>
        </p:txBody>
      </p:sp>
      <p:pic>
        <p:nvPicPr>
          <p:cNvPr id="25" name="Picture 24"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4914900" y="5425321"/>
            <a:ext cx="401483" cy="403860"/>
          </a:xfrm>
          <a:prstGeom prst="rect">
            <a:avLst/>
          </a:prstGeom>
          <a:noFill/>
        </p:spPr>
      </p:pic>
      <p:sp>
        <p:nvSpPr>
          <p:cNvPr id="26" name="Rectangle 25"/>
          <p:cNvSpPr/>
          <p:nvPr/>
        </p:nvSpPr>
        <p:spPr>
          <a:xfrm>
            <a:off x="6667500" y="5349121"/>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solidFill>
                  <a:schemeClr val="tx1"/>
                </a:solidFill>
              </a:rPr>
              <a:t>           DISCUSS</a:t>
            </a:r>
          </a:p>
        </p:txBody>
      </p:sp>
      <p:pic>
        <p:nvPicPr>
          <p:cNvPr id="27" name="Picture 26"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6972300" y="5501521"/>
            <a:ext cx="325731" cy="327660"/>
          </a:xfrm>
          <a:prstGeom prst="rect">
            <a:avLst/>
          </a:prstGeom>
          <a:noFill/>
        </p:spPr>
      </p:pic>
      <p:pic>
        <p:nvPicPr>
          <p:cNvPr id="28" name="Picture 27"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6743700" y="5425321"/>
            <a:ext cx="325731" cy="3276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39416650"/>
              </p:ext>
            </p:extLst>
          </p:nvPr>
        </p:nvGraphicFramePr>
        <p:xfrm>
          <a:off x="762000" y="228600"/>
          <a:ext cx="7810500" cy="6425952"/>
        </p:xfrm>
        <a:graphic>
          <a:graphicData uri="http://schemas.openxmlformats.org/drawingml/2006/table">
            <a:tbl>
              <a:tblPr firstRow="1" bandRow="1">
                <a:tableStyleId>{46F890A9-2807-4EBB-B81D-B2AA78EC7F39}</a:tableStyleId>
              </a:tblPr>
              <a:tblGrid>
                <a:gridCol w="1854993">
                  <a:extLst>
                    <a:ext uri="{9D8B030D-6E8A-4147-A177-3AD203B41FA5}">
                      <a16:colId xmlns:a16="http://schemas.microsoft.com/office/drawing/2014/main" val="1764587541"/>
                    </a:ext>
                  </a:extLst>
                </a:gridCol>
                <a:gridCol w="520365">
                  <a:extLst>
                    <a:ext uri="{9D8B030D-6E8A-4147-A177-3AD203B41FA5}">
                      <a16:colId xmlns:a16="http://schemas.microsoft.com/office/drawing/2014/main" val="3858536520"/>
                    </a:ext>
                  </a:extLst>
                </a:gridCol>
                <a:gridCol w="5435142">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r>
                        <a:rPr lang="en-US" sz="1200" dirty="0">
                          <a:effectLst/>
                          <a:latin typeface="Corbel" panose="020B0503020204020204" pitchFamily="34" charset="0"/>
                        </a:rPr>
                        <a:t> </a:t>
                      </a: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effectLst/>
                          <a:latin typeface="+mn-lt"/>
                          <a:ea typeface="+mn-ea"/>
                          <a:cs typeface="+mn-cs"/>
                        </a:rPr>
                        <a:t>Distribute and describe Participant Guide.</a:t>
                      </a:r>
                    </a:p>
                    <a:p>
                      <a:pPr marL="0" marR="0">
                        <a:lnSpc>
                          <a:spcPct val="110000"/>
                        </a:lnSpc>
                        <a:spcBef>
                          <a:spcPts val="0"/>
                        </a:spcBef>
                        <a:spcAft>
                          <a:spcPts val="0"/>
                        </a:spcAft>
                      </a:pPr>
                      <a:r>
                        <a:rPr lang="en-US" sz="1400" dirty="0">
                          <a:effectLst/>
                          <a:latin typeface="Calibri" panose="020F0502020204030204" pitchFamily="34" charset="0"/>
                          <a:ea typeface="Times New Roman" panose="02020603050405020304" pitchFamily="18" charset="0"/>
                        </a:rPr>
                        <a:t> </a:t>
                      </a:r>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endParaRPr lang="en-US" sz="1400" b="0" dirty="0">
                        <a:effectLst/>
                        <a:latin typeface="Corbel" panose="020B0503020204020204" pitchFamily="34" charset="0"/>
                        <a:ea typeface="+mn-ea"/>
                      </a:endParaRPr>
                    </a:p>
                    <a:p>
                      <a:pPr marL="293688" lvl="0" indent="-293688">
                        <a:buFontTx/>
                        <a:buChar char="-"/>
                      </a:pPr>
                      <a:r>
                        <a:rPr lang="en-US" sz="1400" i="1" kern="1200" dirty="0">
                          <a:solidFill>
                            <a:schemeClr val="dk1"/>
                          </a:solidFill>
                          <a:latin typeface="+mn-lt"/>
                          <a:ea typeface="+mn-ea"/>
                          <a:cs typeface="+mn-cs"/>
                        </a:rPr>
                        <a:t>Today we</a:t>
                      </a:r>
                      <a:r>
                        <a:rPr lang="en-US" sz="1400" i="1" kern="1200" baseline="0" dirty="0">
                          <a:solidFill>
                            <a:schemeClr val="dk1"/>
                          </a:solidFill>
                          <a:latin typeface="+mn-lt"/>
                          <a:ea typeface="+mn-ea"/>
                          <a:cs typeface="+mn-cs"/>
                        </a:rPr>
                        <a:t> are going to practice our reflective thinking skills.</a:t>
                      </a:r>
                      <a:endParaRPr lang="en-US" sz="1400" i="1" kern="1200" dirty="0">
                        <a:solidFill>
                          <a:schemeClr val="dk1"/>
                        </a:solidFill>
                        <a:latin typeface="+mn-lt"/>
                        <a:ea typeface="+mn-ea"/>
                        <a:cs typeface="+mn-cs"/>
                      </a:endParaRPr>
                    </a:p>
                    <a:p>
                      <a:pPr marL="293688" lvl="0" indent="-293688">
                        <a:buFontTx/>
                        <a:buChar char="-"/>
                      </a:pPr>
                      <a:r>
                        <a:rPr lang="en-US" sz="1400" i="1" kern="1200" dirty="0">
                          <a:solidFill>
                            <a:schemeClr val="dk1"/>
                          </a:solidFill>
                          <a:latin typeface="+mn-lt"/>
                          <a:ea typeface="+mn-ea"/>
                          <a:cs typeface="+mn-cs"/>
                        </a:rPr>
                        <a:t>This guide contains information that you will use throughout the exercise. I’ll let you know when you need to turn to a particular section. Also, you can take this with you after the exercise.</a:t>
                      </a:r>
                      <a:endParaRPr lang="en-US" sz="1400" kern="1200" dirty="0">
                        <a:solidFill>
                          <a:schemeClr val="dk1"/>
                        </a:solidFill>
                        <a:latin typeface="+mn-lt"/>
                        <a:ea typeface="+mn-ea"/>
                        <a:cs typeface="+mn-cs"/>
                      </a:endParaRPr>
                    </a:p>
                    <a:p>
                      <a:pPr>
                        <a:lnSpc>
                          <a:spcPct val="110000"/>
                        </a:lnSpc>
                        <a:spcBef>
                          <a:spcPts val="0"/>
                        </a:spcBef>
                      </a:pPr>
                      <a:r>
                        <a:rPr lang="en-US" sz="1400" i="1" dirty="0">
                          <a:effectLst/>
                          <a:latin typeface="Calibri" panose="020F0502020204030204" pitchFamily="34" charset="0"/>
                          <a:ea typeface="Times New Roman" panose="02020603050405020304" pitchFamily="18" charset="0"/>
                        </a:rPr>
                        <a:t> </a:t>
                      </a:r>
                    </a:p>
                    <a:p>
                      <a:pPr>
                        <a:lnSpc>
                          <a:spcPct val="110000"/>
                        </a:lnSpc>
                        <a:spcBef>
                          <a:spcPts val="0"/>
                        </a:spcBef>
                      </a:pPr>
                      <a:r>
                        <a:rPr lang="en-US" sz="1400" b="1" i="0" u="none" dirty="0">
                          <a:effectLst/>
                          <a:latin typeface="Calibri" panose="020F0502020204030204" pitchFamily="34" charset="0"/>
                          <a:ea typeface="Times New Roman" panose="02020603050405020304" pitchFamily="18" charset="0"/>
                        </a:rPr>
                        <a:t>DO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400" b="0" i="0" u="none" strike="noStrike" cap="none" normalizeH="0" baseline="0" dirty="0">
                          <a:ln>
                            <a:noFill/>
                          </a:ln>
                          <a:solidFill>
                            <a:schemeClr val="tx1"/>
                          </a:solidFill>
                          <a:effectLst/>
                          <a:ea typeface="Corbel" pitchFamily="34" charset="0"/>
                          <a:cs typeface="Arial" pitchFamily="34" charset="0"/>
                        </a:rPr>
                        <a:t>Conduct pre-exercise reflection. Direct participants to the Participant Guide and describe the task.</a:t>
                      </a:r>
                    </a:p>
                    <a:p>
                      <a:pPr marL="285750" indent="-285750">
                        <a:lnSpc>
                          <a:spcPct val="110000"/>
                        </a:lnSpc>
                        <a:spcBef>
                          <a:spcPts val="0"/>
                        </a:spcBef>
                        <a:buFontTx/>
                        <a:buChar char="-"/>
                      </a:pPr>
                      <a:endParaRPr lang="en-US" sz="1400" b="0" i="0" u="none" baseline="0"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endParaRPr lang="en-US" sz="1400" b="0" dirty="0">
                        <a:effectLst/>
                        <a:latin typeface="Corbel" panose="020B0503020204020204" pitchFamily="34" charset="0"/>
                        <a:ea typeface="+mn-ea"/>
                      </a:endParaRPr>
                    </a:p>
                    <a:p>
                      <a:pPr marL="290513" marR="0" lvl="0" indent="-290513">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Before we get started, please flip to the “Pre-Exercise</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Reflection” section of your Participant Guide. Take a few minutes to think about the questions listed there before we discuss them as a group.</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276225"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400" b="1" i="0" u="none" dirty="0">
                        <a:effectLst/>
                        <a:latin typeface="Calibri" panose="020F0502020204030204" pitchFamily="34" charset="0"/>
                        <a:ea typeface="Times New Roman" panose="02020603050405020304" pitchFamily="18" charset="0"/>
                      </a:endParaRPr>
                    </a:p>
                    <a:p>
                      <a:pPr marL="0" marR="0" lvl="0" indent="-276225"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b="1" i="0" u="none" dirty="0">
                          <a:effectLst/>
                          <a:latin typeface="Calibri" panose="020F0502020204030204" pitchFamily="34" charset="0"/>
                          <a:ea typeface="Times New Roman" panose="02020603050405020304" pitchFamily="18" charset="0"/>
                        </a:rPr>
                        <a:t>DO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400" b="0" i="0" u="none" strike="noStrike" cap="none" normalizeH="0" baseline="0" dirty="0">
                          <a:ln>
                            <a:noFill/>
                          </a:ln>
                          <a:solidFill>
                            <a:schemeClr val="tx1"/>
                          </a:solidFill>
                          <a:effectLst/>
                          <a:ea typeface="Corbel" pitchFamily="34" charset="0"/>
                          <a:cs typeface="Arial" pitchFamily="34" charset="0"/>
                        </a:rPr>
                        <a:t>View “Value of Reflecting on Experience Exercise” and other expert perspective videos on reflection. Access through</a:t>
                      </a:r>
                      <a:r>
                        <a:rPr lang="en-US" sz="1400" dirty="0"/>
                        <a:t> the </a:t>
                      </a:r>
                      <a:r>
                        <a:rPr lang="en-US" sz="1400" i="1" dirty="0"/>
                        <a:t>Managing Complex Problems Resource: </a:t>
                      </a:r>
                      <a:r>
                        <a:rPr lang="en-US" sz="1400" dirty="0"/>
                        <a:t>Expert Perspective Videos page, filter by Reflecting on Experience.</a:t>
                      </a:r>
                      <a:endParaRPr kumimoji="0" lang="en-US" sz="1400" b="0" i="0" u="none" strike="noStrike" cap="none" normalizeH="0" baseline="0" dirty="0">
                        <a:ln>
                          <a:noFill/>
                        </a:ln>
                        <a:solidFill>
                          <a:schemeClr val="tx1"/>
                        </a:solidFill>
                        <a:effectLst/>
                        <a:ea typeface="Corbel" pitchFamily="34" charset="0"/>
                        <a:cs typeface="Arial" pitchFamily="34" charset="0"/>
                      </a:endParaRPr>
                    </a:p>
                    <a:p>
                      <a:pPr marL="180975" lvl="1">
                        <a:buFont typeface="Arial" pitchFamily="34" charset="0"/>
                        <a:buNone/>
                      </a:pPr>
                      <a:endParaRPr lang="en-US" sz="1400" b="1" i="0" u="none"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25474" y="2209800"/>
            <a:ext cx="317258" cy="317258"/>
          </a:xfrm>
          <a:prstGeom prst="rect">
            <a:avLst/>
          </a:prstGeom>
          <a:noFill/>
        </p:spPr>
      </p:pic>
      <p:cxnSp>
        <p:nvCxnSpPr>
          <p:cNvPr id="11" name="Straight Connector 10"/>
          <p:cNvCxnSpPr>
            <a:cxnSpLocks/>
          </p:cNvCxnSpPr>
          <p:nvPr/>
        </p:nvCxnSpPr>
        <p:spPr>
          <a:xfrm>
            <a:off x="2819400" y="1143000"/>
            <a:ext cx="0" cy="5511552"/>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2954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2057400"/>
            <a:ext cx="304800" cy="317210"/>
          </a:xfrm>
          <a:prstGeom prst="rect">
            <a:avLst/>
          </a:prstGeom>
          <a:noFill/>
        </p:spPr>
      </p:pic>
      <p:pic>
        <p:nvPicPr>
          <p:cNvPr id="6"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3276600"/>
            <a:ext cx="381000" cy="381000"/>
          </a:xfrm>
          <a:prstGeom prst="rect">
            <a:avLst/>
          </a:prstGeom>
          <a:noFill/>
        </p:spPr>
      </p:pic>
      <p:sp>
        <p:nvSpPr>
          <p:cNvPr id="12" name="TextBox 11"/>
          <p:cNvSpPr txBox="1"/>
          <p:nvPr/>
        </p:nvSpPr>
        <p:spPr>
          <a:xfrm>
            <a:off x="1371600" y="1447800"/>
            <a:ext cx="867738" cy="584775"/>
          </a:xfrm>
          <a:prstGeom prst="rect">
            <a:avLst/>
          </a:prstGeom>
          <a:noFill/>
        </p:spPr>
        <p:txBody>
          <a:bodyPr wrap="none" rtlCol="0">
            <a:spAutoFit/>
          </a:bodyPr>
          <a:lstStyle/>
          <a:p>
            <a:r>
              <a:rPr lang="en-US" sz="1600" b="1" dirty="0"/>
              <a:t>Exercise</a:t>
            </a:r>
          </a:p>
          <a:p>
            <a:r>
              <a:rPr lang="en-US" sz="1600" b="1" dirty="0"/>
              <a:t>Set up</a:t>
            </a:r>
          </a:p>
        </p:txBody>
      </p:sp>
      <p:sp>
        <p:nvSpPr>
          <p:cNvPr id="13" name="TextBox 12"/>
          <p:cNvSpPr txBox="1"/>
          <p:nvPr/>
        </p:nvSpPr>
        <p:spPr>
          <a:xfrm>
            <a:off x="1400937" y="2209800"/>
            <a:ext cx="1037463" cy="338554"/>
          </a:xfrm>
          <a:prstGeom prst="rect">
            <a:avLst/>
          </a:prstGeom>
          <a:noFill/>
        </p:spPr>
        <p:txBody>
          <a:bodyPr wrap="none" rtlCol="0">
            <a:spAutoFit/>
          </a:bodyPr>
          <a:lstStyle/>
          <a:p>
            <a:r>
              <a:rPr lang="en-US" sz="1600" b="1" dirty="0"/>
              <a:t>35-45 min</a:t>
            </a:r>
          </a:p>
        </p:txBody>
      </p:sp>
      <p:pic>
        <p:nvPicPr>
          <p:cNvPr id="10" name="Picture 9"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4254790"/>
            <a:ext cx="304800" cy="317210"/>
          </a:xfrm>
          <a:prstGeom prst="rect">
            <a:avLst/>
          </a:prstGeom>
          <a:noFill/>
        </p:spPr>
      </p:pic>
      <p:sp>
        <p:nvSpPr>
          <p:cNvPr id="14" name="Slide Number Placeholder 13"/>
          <p:cNvSpPr>
            <a:spLocks noGrp="1"/>
          </p:cNvSpPr>
          <p:nvPr>
            <p:ph type="sldNum" sz="quarter" idx="12"/>
          </p:nvPr>
        </p:nvSpPr>
        <p:spPr/>
        <p:txBody>
          <a:bodyPr/>
          <a:lstStyle/>
          <a:p>
            <a:fld id="{98044682-6219-4089-8719-C9589F48517E}" type="slidenum">
              <a:rPr lang="en-US" smtClean="0"/>
              <a:pPr/>
              <a:t>7</a:t>
            </a:fld>
            <a:endParaRPr lang="en-US"/>
          </a:p>
        </p:txBody>
      </p:sp>
      <p:pic>
        <p:nvPicPr>
          <p:cNvPr id="15"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5257800"/>
            <a:ext cx="381000" cy="381000"/>
          </a:xfrm>
          <a:prstGeom prst="rect">
            <a:avLst/>
          </a:prstGeom>
          <a:noFill/>
        </p:spPr>
      </p:pic>
    </p:spTree>
    <p:extLst>
      <p:ext uri="{BB962C8B-B14F-4D97-AF65-F5344CB8AC3E}">
        <p14:creationId xmlns:p14="http://schemas.microsoft.com/office/powerpoint/2010/main" val="13441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5693752"/>
              </p:ext>
            </p:extLst>
          </p:nvPr>
        </p:nvGraphicFramePr>
        <p:xfrm>
          <a:off x="876300" y="381000"/>
          <a:ext cx="7391399" cy="5867400"/>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0000"/>
                        </a:lnSpc>
                        <a:spcBef>
                          <a:spcPts val="0"/>
                        </a:spcBef>
                        <a:buFontTx/>
                        <a:buNone/>
                      </a:pPr>
                      <a:r>
                        <a:rPr lang="en-US" sz="1400" b="1" i="0" u="none" baseline="0" dirty="0">
                          <a:effectLst/>
                          <a:latin typeface="Calibri" panose="020F0502020204030204" pitchFamily="34" charset="0"/>
                          <a:ea typeface="Times New Roman" panose="02020603050405020304" pitchFamily="18" charset="0"/>
                        </a:rPr>
                        <a:t>DISCUSS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0" kern="1200" baseline="0" dirty="0">
                          <a:solidFill>
                            <a:schemeClr val="dk1"/>
                          </a:solidFill>
                          <a:effectLst/>
                          <a:latin typeface="+mn-lt"/>
                          <a:ea typeface="+mn-ea"/>
                          <a:cs typeface="+mn-cs"/>
                        </a:rPr>
                        <a:t>Guide the group through a discussion using the following questions:</a:t>
                      </a:r>
                      <a:endParaRPr lang="en-US" sz="1400" i="0" baseline="0" dirty="0">
                        <a:solidFill>
                          <a:schemeClr val="tx1"/>
                        </a:solidFill>
                      </a:endParaRPr>
                    </a:p>
                    <a:p>
                      <a:pPr marL="407988" lvl="0" indent="-114300"/>
                      <a:r>
                        <a:rPr lang="en-US" sz="1400" i="1" kern="1200" dirty="0">
                          <a:solidFill>
                            <a:schemeClr val="dk1"/>
                          </a:solidFill>
                          <a:latin typeface="+mn-lt"/>
                          <a:ea typeface="+mn-ea"/>
                          <a:cs typeface="+mn-cs"/>
                        </a:rPr>
                        <a:t>-  When are you most likely to engage in reflective thinking?</a:t>
                      </a:r>
                      <a:r>
                        <a:rPr lang="en-US" sz="1400" i="1" kern="1200" baseline="0" dirty="0">
                          <a:solidFill>
                            <a:schemeClr val="dk1"/>
                          </a:solidFill>
                          <a:latin typeface="+mn-lt"/>
                          <a:ea typeface="+mn-ea"/>
                          <a:cs typeface="+mn-cs"/>
                        </a:rPr>
                        <a:t>  W</a:t>
                      </a:r>
                      <a:r>
                        <a:rPr lang="en-US" sz="1400" i="1" kern="1200" dirty="0">
                          <a:solidFill>
                            <a:schemeClr val="dk1"/>
                          </a:solidFill>
                          <a:latin typeface="+mn-lt"/>
                          <a:ea typeface="+mn-ea"/>
                          <a:cs typeface="+mn-cs"/>
                        </a:rPr>
                        <a:t>hy?</a:t>
                      </a:r>
                    </a:p>
                    <a:p>
                      <a:pPr marL="293688" lvl="0" indent="0"/>
                      <a:r>
                        <a:rPr lang="en-US" sz="1400" i="1" kern="1200" dirty="0">
                          <a:solidFill>
                            <a:schemeClr val="dk1"/>
                          </a:solidFill>
                          <a:latin typeface="+mn-lt"/>
                          <a:ea typeface="+mn-ea"/>
                          <a:cs typeface="+mn-cs"/>
                        </a:rPr>
                        <a:t>-  How do you engage in reflective thinking?</a:t>
                      </a:r>
                    </a:p>
                    <a:p>
                      <a:pPr marL="457200" lvl="0" indent="-163513"/>
                      <a:r>
                        <a:rPr lang="en-US" sz="1400" i="1" kern="1200" dirty="0">
                          <a:solidFill>
                            <a:schemeClr val="dk1"/>
                          </a:solidFill>
                          <a:latin typeface="+mn-lt"/>
                          <a:ea typeface="+mn-ea"/>
                          <a:cs typeface="+mn-cs"/>
                        </a:rPr>
                        <a:t>-  Think about times when you engage in reflection. What helps you move into a reflective mode?</a:t>
                      </a:r>
                    </a:p>
                    <a:p>
                      <a:pPr marL="457200" lvl="0" indent="-163513">
                        <a:buFontTx/>
                        <a:buChar char="-"/>
                      </a:pPr>
                      <a:r>
                        <a:rPr lang="en-US" sz="1400" i="1" kern="1200" dirty="0">
                          <a:solidFill>
                            <a:schemeClr val="dk1"/>
                          </a:solidFill>
                          <a:latin typeface="+mn-lt"/>
                          <a:ea typeface="+mn-ea"/>
                          <a:cs typeface="+mn-cs"/>
                        </a:rPr>
                        <a:t>Is there a particular person (or more than one person) who helps you think reflectively, someone you tend to use as a sounding board? </a:t>
                      </a:r>
                    </a:p>
                    <a:p>
                      <a:pPr marL="293688" lvl="0" indent="0">
                        <a:buFontTx/>
                        <a:buChar char="-"/>
                      </a:pPr>
                      <a:r>
                        <a:rPr lang="en-US" sz="1400" i="1" kern="1200" dirty="0">
                          <a:solidFill>
                            <a:schemeClr val="dk1"/>
                          </a:solidFill>
                          <a:latin typeface="+mn-lt"/>
                          <a:ea typeface="+mn-ea"/>
                          <a:cs typeface="+mn-cs"/>
                        </a:rPr>
                        <a:t>   What is it about that particular individual?</a:t>
                      </a:r>
                    </a:p>
                    <a:p>
                      <a:pPr marL="457200" lvl="0" indent="-163513"/>
                      <a:r>
                        <a:rPr lang="en-US" sz="1400" i="1" kern="1200" dirty="0">
                          <a:solidFill>
                            <a:schemeClr val="dk1"/>
                          </a:solidFill>
                          <a:latin typeface="+mn-lt"/>
                          <a:ea typeface="+mn-ea"/>
                          <a:cs typeface="+mn-cs"/>
                        </a:rPr>
                        <a:t>-   How do you expect reflective thinking to help you? What will you gain from reflective thinking?</a:t>
                      </a:r>
                      <a:endParaRPr lang="en-US" sz="1400" i="1" baseline="0" dirty="0">
                        <a:solidFill>
                          <a:schemeClr val="tx1"/>
                        </a:solidFill>
                      </a:endParaRPr>
                    </a:p>
                    <a:p>
                      <a:pPr marL="285750" lvl="0" indent="-285750">
                        <a:buFontTx/>
                        <a:buChar char="-"/>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3688" lvl="0" indent="-293688"/>
                      <a:r>
                        <a:rPr lang="en-US" sz="1400" kern="1200" dirty="0">
                          <a:solidFill>
                            <a:schemeClr val="dk1"/>
                          </a:solidFill>
                          <a:latin typeface="+mn-lt"/>
                          <a:ea typeface="+mn-ea"/>
                          <a:cs typeface="+mn-cs"/>
                        </a:rPr>
                        <a:t>-      Provide brief tutorial. </a:t>
                      </a:r>
                      <a:r>
                        <a:rPr lang="en-US" sz="1400" kern="1200">
                          <a:solidFill>
                            <a:schemeClr val="dk1"/>
                          </a:solidFill>
                          <a:latin typeface="+mn-lt"/>
                          <a:ea typeface="+mn-ea"/>
                          <a:cs typeface="+mn-cs"/>
                        </a:rPr>
                        <a:t>See </a:t>
                      </a:r>
                      <a:r>
                        <a:rPr lang="en-US" sz="1400" u="sng" kern="1200">
                          <a:solidFill>
                            <a:srgbClr val="0070C0"/>
                          </a:solidFill>
                          <a:latin typeface="+mn-lt"/>
                          <a:ea typeface="+mn-ea"/>
                          <a:cs typeface="+mn-cs"/>
                        </a:rPr>
                        <a:t>supporting </a:t>
                      </a:r>
                      <a:r>
                        <a:rPr lang="en-US" sz="1400" u="sng" kern="1200" dirty="0">
                          <a:solidFill>
                            <a:srgbClr val="0070C0"/>
                          </a:solidFill>
                          <a:latin typeface="+mn-lt"/>
                          <a:ea typeface="+mn-ea"/>
                          <a:cs typeface="+mn-cs"/>
                        </a:rPr>
                        <a:t>slides.</a:t>
                      </a:r>
                      <a:r>
                        <a:rPr lang="en-US" sz="1400" kern="1200" dirty="0">
                          <a:solidFill>
                            <a:srgbClr val="0070C0"/>
                          </a:solidFill>
                          <a:latin typeface="+mn-lt"/>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[Note: Facilitator may decide to present tutorial verbally, print the slides, project PowerPoint, or some combination thereof.]</a:t>
                      </a:r>
                    </a:p>
                    <a:p>
                      <a:pPr>
                        <a:lnSpc>
                          <a:spcPct val="110000"/>
                        </a:lnSpc>
                        <a:spcBef>
                          <a:spcPts val="0"/>
                        </a:spcBef>
                      </a:pPr>
                      <a:endParaRPr lang="en-US" sz="1400" b="1"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819400" y="1295400"/>
            <a:ext cx="0" cy="493776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0" y="1447800"/>
            <a:ext cx="1143001" cy="800219"/>
          </a:xfrm>
          <a:prstGeom prst="rect">
            <a:avLst/>
          </a:prstGeom>
          <a:noFill/>
        </p:spPr>
        <p:txBody>
          <a:bodyPr wrap="square" rtlCol="0">
            <a:spAutoFit/>
          </a:bodyPr>
          <a:lstStyle/>
          <a:p>
            <a:r>
              <a:rPr lang="en-US" sz="1600" b="1" dirty="0"/>
              <a:t>Exercise</a:t>
            </a:r>
          </a:p>
          <a:p>
            <a:r>
              <a:rPr lang="en-US" sz="1600" b="1" dirty="0"/>
              <a:t>Set up </a:t>
            </a:r>
            <a:r>
              <a:rPr lang="en-US" sz="1400" b="1" dirty="0"/>
              <a:t>(contd.)</a:t>
            </a:r>
          </a:p>
        </p:txBody>
      </p:sp>
      <p:pic>
        <p:nvPicPr>
          <p:cNvPr id="10" name="Picture 6" descr="C:\Users\361\AppData\Local\Microsoft\Windows\Temporary Internet Files\Content.IE5\IGMPWQCZ\Righthand.svg[1].png"/>
          <p:cNvPicPr>
            <a:picLocks noChangeAspect="1" noChangeArrowheads="1"/>
          </p:cNvPicPr>
          <p:nvPr/>
        </p:nvPicPr>
        <p:blipFill>
          <a:blip r:embed="rId2" cstate="print"/>
          <a:srcRect/>
          <a:stretch>
            <a:fillRect/>
          </a:stretch>
        </p:blipFill>
        <p:spPr bwMode="auto">
          <a:xfrm>
            <a:off x="2667000" y="4724400"/>
            <a:ext cx="381000" cy="381000"/>
          </a:xfrm>
          <a:prstGeom prst="rect">
            <a:avLst/>
          </a:prstGeom>
          <a:noFill/>
        </p:spPr>
      </p:pic>
      <p:pic>
        <p:nvPicPr>
          <p:cNvPr id="9"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125474" y="2328446"/>
            <a:ext cx="317258" cy="317258"/>
          </a:xfrm>
          <a:prstGeom prst="rect">
            <a:avLst/>
          </a:prstGeom>
          <a:noFill/>
        </p:spPr>
      </p:pic>
      <p:sp>
        <p:nvSpPr>
          <p:cNvPr id="14" name="TextBox 13"/>
          <p:cNvSpPr txBox="1"/>
          <p:nvPr/>
        </p:nvSpPr>
        <p:spPr>
          <a:xfrm>
            <a:off x="1400937" y="2328446"/>
            <a:ext cx="1037463" cy="338554"/>
          </a:xfrm>
          <a:prstGeom prst="rect">
            <a:avLst/>
          </a:prstGeom>
          <a:noFill/>
        </p:spPr>
        <p:txBody>
          <a:bodyPr wrap="none" rtlCol="0">
            <a:spAutoFit/>
          </a:bodyPr>
          <a:lstStyle/>
          <a:p>
            <a:r>
              <a:rPr lang="en-US" sz="1600" b="1" dirty="0"/>
              <a:t>35-45 min</a:t>
            </a:r>
          </a:p>
        </p:txBody>
      </p:sp>
      <p:pic>
        <p:nvPicPr>
          <p:cNvPr id="13" name="Picture 11"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798469" y="1524000"/>
            <a:ext cx="325731" cy="327660"/>
          </a:xfrm>
          <a:prstGeom prst="rect">
            <a:avLst/>
          </a:prstGeom>
          <a:noFill/>
        </p:spPr>
      </p:pic>
      <p:pic>
        <p:nvPicPr>
          <p:cNvPr id="15" name="Picture 11"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69869" y="1447800"/>
            <a:ext cx="325731" cy="327660"/>
          </a:xfrm>
          <a:prstGeom prst="rect">
            <a:avLst/>
          </a:prstGeom>
          <a:noFill/>
        </p:spPr>
      </p:pic>
      <p:sp>
        <p:nvSpPr>
          <p:cNvPr id="16" name="Slide Number Placeholder 15"/>
          <p:cNvSpPr>
            <a:spLocks noGrp="1"/>
          </p:cNvSpPr>
          <p:nvPr>
            <p:ph type="sldNum" sz="quarter" idx="12"/>
          </p:nvPr>
        </p:nvSpPr>
        <p:spPr/>
        <p:txBody>
          <a:bodyPr/>
          <a:lstStyle/>
          <a:p>
            <a:fld id="{98044682-6219-4089-8719-C9589F48517E}" type="slidenum">
              <a:rPr lang="en-US" smtClean="0"/>
              <a:pPr/>
              <a:t>8</a:t>
            </a:fld>
            <a:endParaRPr lang="en-US"/>
          </a:p>
        </p:txBody>
      </p:sp>
    </p:spTree>
    <p:extLst>
      <p:ext uri="{BB962C8B-B14F-4D97-AF65-F5344CB8AC3E}">
        <p14:creationId xmlns:p14="http://schemas.microsoft.com/office/powerpoint/2010/main" val="2643667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43770037"/>
              </p:ext>
            </p:extLst>
          </p:nvPr>
        </p:nvGraphicFramePr>
        <p:xfrm>
          <a:off x="876300" y="381000"/>
          <a:ext cx="7391399" cy="5867400"/>
        </p:xfrm>
        <a:graphic>
          <a:graphicData uri="http://schemas.openxmlformats.org/drawingml/2006/table">
            <a:tbl>
              <a:tblPr firstRow="1" bandRow="1">
                <a:tableStyleId>{46F890A9-2807-4EBB-B81D-B2AA78EC7F39}</a:tableStyleId>
              </a:tblPr>
              <a:tblGrid>
                <a:gridCol w="1755457">
                  <a:extLst>
                    <a:ext uri="{9D8B030D-6E8A-4147-A177-3AD203B41FA5}">
                      <a16:colId xmlns:a16="http://schemas.microsoft.com/office/drawing/2014/main" val="1764587541"/>
                    </a:ext>
                  </a:extLst>
                </a:gridCol>
                <a:gridCol w="492443">
                  <a:extLst>
                    <a:ext uri="{9D8B030D-6E8A-4147-A177-3AD203B41FA5}">
                      <a16:colId xmlns:a16="http://schemas.microsoft.com/office/drawing/2014/main" val="3858536520"/>
                    </a:ext>
                  </a:extLst>
                </a:gridCol>
                <a:gridCol w="5143499">
                  <a:extLst>
                    <a:ext uri="{9D8B030D-6E8A-4147-A177-3AD203B41FA5}">
                      <a16:colId xmlns:a16="http://schemas.microsoft.com/office/drawing/2014/main" val="1282257971"/>
                    </a:ext>
                  </a:extLst>
                </a:gridCol>
              </a:tblGrid>
              <a:tr h="921264">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4946136">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290513" marR="0" lvl="0" indent="-290513">
                        <a:lnSpc>
                          <a:spcPct val="11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Describe the exercise.</a:t>
                      </a:r>
                    </a:p>
                    <a:p>
                      <a:pPr marL="22860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0513" lvl="0" indent="-290513">
                        <a:buFontTx/>
                        <a:buChar char="-"/>
                      </a:pPr>
                      <a:r>
                        <a:rPr lang="en-US" sz="1400" i="1" kern="1200" dirty="0">
                          <a:solidFill>
                            <a:schemeClr val="dk1"/>
                          </a:solidFill>
                          <a:latin typeface="+mn-lt"/>
                          <a:ea typeface="+mn-ea"/>
                          <a:cs typeface="+mn-cs"/>
                        </a:rPr>
                        <a:t>To practice the skill of reflective thinking today, I’m going to ask you to identify a recent event or situation that went differently than you expected. Then you will consider a set of questions to help prompt your thinking about that situation. The questions will help you to think in greater depth about what happened, how it happened, and why it happened. </a:t>
                      </a:r>
                    </a:p>
                    <a:p>
                      <a:pPr marL="290513" lvl="0" indent="-290513">
                        <a:buFontTx/>
                        <a:buChar char="-"/>
                      </a:pPr>
                      <a:endParaRPr lang="en-US" sz="1400" i="1" kern="1200" dirty="0">
                        <a:solidFill>
                          <a:schemeClr val="dk1"/>
                        </a:solidFill>
                        <a:latin typeface="+mn-lt"/>
                        <a:ea typeface="+mn-ea"/>
                        <a:cs typeface="+mn-cs"/>
                      </a:endParaRPr>
                    </a:p>
                    <a:p>
                      <a:pPr marL="290513" marR="0" lvl="0" indent="-290513"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1]</a:t>
                      </a:r>
                    </a:p>
                    <a:p>
                      <a:pPr marL="290513" lvl="0" indent="-290513">
                        <a:buFontTx/>
                        <a:buNone/>
                      </a:pPr>
                      <a:endParaRPr lang="en-US" sz="1400" kern="1200" dirty="0">
                        <a:solidFill>
                          <a:schemeClr val="dk1"/>
                        </a:solidFill>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cxnSp>
        <p:nvCxnSpPr>
          <p:cNvPr id="11" name="Straight Connector 10"/>
          <p:cNvCxnSpPr/>
          <p:nvPr/>
        </p:nvCxnSpPr>
        <p:spPr>
          <a:xfrm>
            <a:off x="2819400" y="1295400"/>
            <a:ext cx="0" cy="495300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14478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2209800"/>
            <a:ext cx="304800" cy="317210"/>
          </a:xfrm>
          <a:prstGeom prst="rect">
            <a:avLst/>
          </a:prstGeom>
          <a:noFill/>
        </p:spPr>
      </p:pic>
      <p:sp>
        <p:nvSpPr>
          <p:cNvPr id="12" name="TextBox 11"/>
          <p:cNvSpPr txBox="1"/>
          <p:nvPr/>
        </p:nvSpPr>
        <p:spPr>
          <a:xfrm>
            <a:off x="1371600" y="1447800"/>
            <a:ext cx="1143001" cy="830997"/>
          </a:xfrm>
          <a:prstGeom prst="rect">
            <a:avLst/>
          </a:prstGeom>
          <a:noFill/>
        </p:spPr>
        <p:txBody>
          <a:bodyPr wrap="square" rtlCol="0">
            <a:spAutoFit/>
          </a:bodyPr>
          <a:lstStyle/>
          <a:p>
            <a:r>
              <a:rPr lang="en-US" sz="1600" b="1" dirty="0"/>
              <a:t>Exercise</a:t>
            </a:r>
          </a:p>
          <a:p>
            <a:r>
              <a:rPr lang="en-US" sz="1600" b="1" dirty="0"/>
              <a:t>Set up </a:t>
            </a:r>
            <a:r>
              <a:rPr lang="en-US" sz="1400" b="1" dirty="0"/>
              <a:t>(contd.)</a:t>
            </a:r>
            <a:endParaRPr lang="en-US" sz="1600" b="1" dirty="0"/>
          </a:p>
        </p:txBody>
      </p:sp>
      <p:pic>
        <p:nvPicPr>
          <p:cNvPr id="13" name="Picture 2" descr="C:\Users\361\AppData\Local\Microsoft\Windows\Temporary Internet Files\Content.IE5\34TGYFAZ\uhr[1].png"/>
          <p:cNvPicPr>
            <a:picLocks noChangeAspect="1" noChangeArrowheads="1"/>
          </p:cNvPicPr>
          <p:nvPr/>
        </p:nvPicPr>
        <p:blipFill>
          <a:blip r:embed="rId5" cstate="print"/>
          <a:srcRect/>
          <a:stretch>
            <a:fillRect/>
          </a:stretch>
        </p:blipFill>
        <p:spPr bwMode="auto">
          <a:xfrm>
            <a:off x="1125474" y="2328446"/>
            <a:ext cx="317258" cy="317258"/>
          </a:xfrm>
          <a:prstGeom prst="rect">
            <a:avLst/>
          </a:prstGeom>
          <a:noFill/>
        </p:spPr>
      </p:pic>
      <p:sp>
        <p:nvSpPr>
          <p:cNvPr id="14" name="TextBox 13"/>
          <p:cNvSpPr txBox="1"/>
          <p:nvPr/>
        </p:nvSpPr>
        <p:spPr>
          <a:xfrm>
            <a:off x="1400937" y="2328446"/>
            <a:ext cx="1037463" cy="338554"/>
          </a:xfrm>
          <a:prstGeom prst="rect">
            <a:avLst/>
          </a:prstGeom>
          <a:noFill/>
        </p:spPr>
        <p:txBody>
          <a:bodyPr wrap="none" rtlCol="0">
            <a:spAutoFit/>
          </a:bodyPr>
          <a:lstStyle/>
          <a:p>
            <a:r>
              <a:rPr lang="en-US" sz="1600" b="1" dirty="0"/>
              <a:t>35-45 min</a:t>
            </a:r>
          </a:p>
        </p:txBody>
      </p:sp>
      <p:sp>
        <p:nvSpPr>
          <p:cNvPr id="9" name="Slide Number Placeholder 8"/>
          <p:cNvSpPr>
            <a:spLocks noGrp="1"/>
          </p:cNvSpPr>
          <p:nvPr>
            <p:ph type="sldNum" sz="quarter" idx="12"/>
          </p:nvPr>
        </p:nvSpPr>
        <p:spPr/>
        <p:txBody>
          <a:bodyPr/>
          <a:lstStyle/>
          <a:p>
            <a:fld id="{98044682-6219-4089-8719-C9589F48517E}" type="slidenum">
              <a:rPr lang="en-US" smtClean="0"/>
              <a:pPr/>
              <a:t>9</a:t>
            </a:fld>
            <a:endParaRPr lang="en-US"/>
          </a:p>
        </p:txBody>
      </p:sp>
    </p:spTree>
    <p:extLst>
      <p:ext uri="{BB962C8B-B14F-4D97-AF65-F5344CB8AC3E}">
        <p14:creationId xmlns:p14="http://schemas.microsoft.com/office/powerpoint/2010/main" val="2750220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5451</TotalTime>
  <Words>2162</Words>
  <Application>Microsoft Office PowerPoint</Application>
  <PresentationFormat>On-screen Show (4:3)</PresentationFormat>
  <Paragraphs>325</Paragraphs>
  <Slides>17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Corbel</vt:lpstr>
      <vt:lpstr>Times New Roman</vt:lpstr>
      <vt:lpstr>Office Theme</vt:lpstr>
      <vt:lpstr>PowerPoint Presentation</vt:lpstr>
      <vt:lpstr>Reflecting on Experience    Facilitator Guide</vt:lpstr>
      <vt:lpstr>Reflecting on Experience    Facilitator Guide</vt:lpstr>
      <vt:lpstr>Reflecting on Experience    Facilitator Guide</vt:lpstr>
      <vt:lpstr>Reflecting on Experience    Facilitator Guide</vt:lpstr>
      <vt:lpstr>Reflecting on Experience    Facilitator Script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361</dc:creator>
  <cp:lastModifiedBy>Emily</cp:lastModifiedBy>
  <cp:revision>172</cp:revision>
  <dcterms:created xsi:type="dcterms:W3CDTF">2017-03-20T18:58:21Z</dcterms:created>
  <dcterms:modified xsi:type="dcterms:W3CDTF">2017-08-10T07:03:36Z</dcterms:modified>
</cp:coreProperties>
</file>