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83" r:id="rId6"/>
    <p:sldId id="284" r:id="rId7"/>
    <p:sldId id="282" r:id="rId8"/>
    <p:sldId id="285" r:id="rId9"/>
    <p:sldId id="287" r:id="rId10"/>
    <p:sldId id="286" r:id="rId11"/>
    <p:sldId id="270" r:id="rId12"/>
    <p:sldId id="272" r:id="rId13"/>
    <p:sldId id="273" r:id="rId14"/>
    <p:sldId id="274" r:id="rId15"/>
    <p:sldId id="275" r:id="rId16"/>
    <p:sldId id="276" r:id="rId17"/>
    <p:sldId id="263" r:id="rId18"/>
    <p:sldId id="277" r:id="rId19"/>
    <p:sldId id="278" r:id="rId20"/>
    <p:sldId id="279" r:id="rId21"/>
    <p:sldId id="280"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7714" autoAdjust="0"/>
  </p:normalViewPr>
  <p:slideViewPr>
    <p:cSldViewPr>
      <p:cViewPr>
        <p:scale>
          <a:sx n="100" d="100"/>
          <a:sy n="100" d="100"/>
        </p:scale>
        <p:origin x="-1860" y="-318"/>
      </p:cViewPr>
      <p:guideLst>
        <p:guide orient="horz" pos="432"/>
        <p:guide pos="33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BCD5B-E31D-4BC6-B698-AE540D136F16}" type="datetimeFigureOut">
              <a:rPr lang="en-US" smtClean="0"/>
              <a:t>6/12/2017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173BF-7FFE-41C8-A05D-27089AEB4FDC}" type="slidenum">
              <a:rPr lang="en-US" smtClean="0"/>
              <a:t>‹#›</a:t>
            </a:fld>
            <a:endParaRPr lang="en-US"/>
          </a:p>
        </p:txBody>
      </p:sp>
    </p:spTree>
    <p:extLst>
      <p:ext uri="{BB962C8B-B14F-4D97-AF65-F5344CB8AC3E}">
        <p14:creationId xmlns:p14="http://schemas.microsoft.com/office/powerpoint/2010/main" val="298770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4</a:t>
            </a:fld>
            <a:endParaRPr lang="en-US"/>
          </a:p>
        </p:txBody>
      </p:sp>
    </p:spTree>
    <p:extLst>
      <p:ext uri="{BB962C8B-B14F-4D97-AF65-F5344CB8AC3E}">
        <p14:creationId xmlns:p14="http://schemas.microsoft.com/office/powerpoint/2010/main" val="116446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We tend to refer to a limited number of information and personal sources to identify patterns and trends. This narrow focus can lead us to miss key trends and form incorrect interpretations.</a:t>
            </a: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We tend to be overly optimistic in our predictions about future situations, particularly when we are personally involved in those situations. </a:t>
            </a: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We tend to predict the future by assessing only what is currently occurring, rather than imagining a “wild card” or disruption that changes everything. </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20</a:t>
            </a:fld>
            <a:endParaRPr lang="en-US"/>
          </a:p>
        </p:txBody>
      </p:sp>
    </p:spTree>
    <p:extLst>
      <p:ext uri="{BB962C8B-B14F-4D97-AF65-F5344CB8AC3E}">
        <p14:creationId xmlns:p14="http://schemas.microsoft.com/office/powerpoint/2010/main" val="1598358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kern="1200" dirty="0">
                <a:solidFill>
                  <a:schemeClr val="tx1"/>
                </a:solidFill>
                <a:effectLst/>
                <a:latin typeface="+mn-lt"/>
                <a:ea typeface="+mn-ea"/>
                <a:cs typeface="+mn-cs"/>
              </a:rPr>
              <a:t>Some tips and strategies for engaging in strategic foresight include the following</a:t>
            </a:r>
            <a:r>
              <a:rPr lang="en-US" sz="20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2000" kern="1200" dirty="0">
                <a:solidFill>
                  <a:schemeClr val="tx1"/>
                </a:solidFill>
                <a:effectLst/>
                <a:latin typeface="+mn-lt"/>
                <a:ea typeface="+mn-ea"/>
                <a:cs typeface="+mn-cs"/>
              </a:rPr>
              <a:t>Think twice as far backward in time as you want to think forward. For example, think back in time 10 years to think forward 5. This will help you identify trends, trajectories, gaps and discontinuities, and the requirements and impacts of time. Recognize that doing this may require comprehensive information gathering.</a:t>
            </a:r>
          </a:p>
          <a:p>
            <a:pPr marL="171450" lvl="0" indent="-171450">
              <a:buFont typeface="Arial" panose="020B0604020202020204" pitchFamily="34" charset="0"/>
              <a:buChar char="•"/>
            </a:pPr>
            <a:r>
              <a:rPr lang="en-US" sz="2000" kern="1200" dirty="0">
                <a:solidFill>
                  <a:schemeClr val="tx1"/>
                </a:solidFill>
                <a:effectLst/>
                <a:latin typeface="+mn-lt"/>
                <a:ea typeface="+mn-ea"/>
                <a:cs typeface="+mn-cs"/>
              </a:rPr>
              <a:t>Consider not only futures that are probable (i.e., likely) but also futures that are </a:t>
            </a:r>
            <a:r>
              <a:rPr lang="en-US" sz="2000" i="1" kern="1200" dirty="0">
                <a:solidFill>
                  <a:schemeClr val="tx1"/>
                </a:solidFill>
                <a:effectLst/>
                <a:latin typeface="+mn-lt"/>
                <a:ea typeface="+mn-ea"/>
                <a:cs typeface="+mn-cs"/>
              </a:rPr>
              <a:t>possible</a:t>
            </a:r>
            <a:r>
              <a:rPr lang="en-US" sz="2000" kern="1200" dirty="0">
                <a:solidFill>
                  <a:schemeClr val="tx1"/>
                </a:solidFill>
                <a:effectLst/>
                <a:latin typeface="+mn-lt"/>
                <a:ea typeface="+mn-ea"/>
                <a:cs typeface="+mn-cs"/>
              </a:rPr>
              <a:t> and perhaps less likely.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Recognize that what matters most in the present, and what mattered in the past, may not matter so much in future events. If it doesn’t, what might?</a:t>
            </a:r>
          </a:p>
          <a:p>
            <a:pPr marL="171450" lvl="0" indent="-171450">
              <a:buFont typeface="Arial" panose="020B0604020202020204" pitchFamily="34" charset="0"/>
              <a:buChar char="•"/>
            </a:pPr>
            <a:endParaRPr lang="en-US" sz="2000" b="1" kern="1200" dirty="0">
              <a:solidFill>
                <a:schemeClr val="tx1"/>
              </a:solidFill>
              <a:effectLst/>
              <a:latin typeface="+mn-lt"/>
              <a:ea typeface="+mn-ea"/>
              <a:cs typeface="+mn-cs"/>
            </a:endParaRPr>
          </a:p>
          <a:p>
            <a:pPr marL="0" indent="0">
              <a:buFont typeface="Arial" panose="020B0604020202020204" pitchFamily="34" charset="0"/>
              <a:buNone/>
            </a:pPr>
            <a:endParaRPr lang="en-US" sz="2000" dirty="0"/>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21</a:t>
            </a:fld>
            <a:endParaRPr lang="en-US"/>
          </a:p>
        </p:txBody>
      </p:sp>
    </p:spTree>
    <p:extLst>
      <p:ext uri="{BB962C8B-B14F-4D97-AF65-F5344CB8AC3E}">
        <p14:creationId xmlns:p14="http://schemas.microsoft.com/office/powerpoint/2010/main" val="240016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indent="-227013">
              <a:buFont typeface="Arial" panose="020B0604020202020204" pitchFamily="34" charset="0"/>
              <a:buChar char="•"/>
            </a:pPr>
            <a:r>
              <a:rPr lang="en-US" sz="2000" dirty="0"/>
              <a:t>Recognize that whatever you come up with, you are </a:t>
            </a:r>
            <a:r>
              <a:rPr lang="en-US" sz="2000" b="1" dirty="0"/>
              <a:t>likely to be off base.</a:t>
            </a:r>
          </a:p>
          <a:p>
            <a:pPr marL="461963" lvl="1" indent="-176213">
              <a:buFont typeface="Courier New" panose="02070309020205020404" pitchFamily="49" charset="0"/>
              <a:buChar char="o"/>
            </a:pPr>
            <a:r>
              <a:rPr lang="en-US" dirty="0"/>
              <a:t>The point isn’t to figure out the right answer, but to appreciate a given situation more fully so you can effectively consider how it might evolve into the future.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Consult a wide variety of information sources (e.g., people of diverse backgrounds, diverse publications, people within your team who have different experiences) to gather information about current events, patterns, and trends in a range of areas (e.g., politics, economics, technology, social issue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Consider the perspectives of the sources </a:t>
            </a:r>
            <a:r>
              <a:rPr lang="en-US" dirty="0"/>
              <a:t>you are using and how those perspectives might contribute to the information provided and the conclusions drawn.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22</a:t>
            </a:fld>
            <a:endParaRPr lang="en-US"/>
          </a:p>
        </p:txBody>
      </p:sp>
    </p:spTree>
    <p:extLst>
      <p:ext uri="{BB962C8B-B14F-4D97-AF65-F5344CB8AC3E}">
        <p14:creationId xmlns:p14="http://schemas.microsoft.com/office/powerpoint/2010/main" val="42689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way to think about these exercises is akin to what young athletes experience on their way to becoming exceptional athletes. A basketball player practices component skills such as dribbling</a:t>
            </a:r>
            <a:r>
              <a:rPr lang="en-US" sz="1200" kern="1200" baseline="0" dirty="0">
                <a:solidFill>
                  <a:schemeClr val="tx1"/>
                </a:solidFill>
                <a:effectLst/>
                <a:latin typeface="+mn-lt"/>
                <a:ea typeface="+mn-ea"/>
                <a:cs typeface="+mn-cs"/>
              </a:rPr>
              <a:t>, shooting, rebounding, passing, and</a:t>
            </a:r>
            <a:r>
              <a:rPr lang="en-US" sz="1200" kern="1200" dirty="0">
                <a:solidFill>
                  <a:schemeClr val="tx1"/>
                </a:solidFill>
                <a:effectLst/>
                <a:latin typeface="+mn-lt"/>
                <a:ea typeface="+mn-ea"/>
                <a:cs typeface="+mn-cs"/>
              </a:rPr>
              <a:t> footwork. Practicing these component skills – and doing so repeatedly and over time – is essential to becoming a skilled basketball player. </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9</a:t>
            </a:fld>
            <a:endParaRPr lang="en-US"/>
          </a:p>
        </p:txBody>
      </p:sp>
    </p:spTree>
    <p:extLst>
      <p:ext uri="{BB962C8B-B14F-4D97-AF65-F5344CB8AC3E}">
        <p14:creationId xmlns:p14="http://schemas.microsoft.com/office/powerpoint/2010/main" val="411755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same</a:t>
            </a:r>
            <a:r>
              <a:rPr lang="en-US" sz="1200" kern="1200" baseline="0" dirty="0">
                <a:solidFill>
                  <a:schemeClr val="tx1"/>
                </a:solidFill>
                <a:effectLst/>
                <a:latin typeface="+mn-lt"/>
                <a:ea typeface="+mn-ea"/>
                <a:cs typeface="+mn-cs"/>
              </a:rPr>
              <a:t> way, practicing skills such as reflecting, questioning, systems thinking, and thinking into the future (and doing so repeatedly) is essential to becoming a skilled strategic thinker.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30188" indent="-230188">
              <a:buFont typeface="Arial" panose="020B0604020202020204" pitchFamily="34" charset="0"/>
              <a:buChar char="•"/>
            </a:pPr>
            <a:r>
              <a:rPr lang="en-US" dirty="0"/>
              <a:t>Doing any of the exercises once or twice will not transform you into a strategic thinker. </a:t>
            </a:r>
          </a:p>
          <a:p>
            <a:pPr marL="230188" indent="-230188">
              <a:buFont typeface="Arial" panose="020B0604020202020204" pitchFamily="34" charset="0"/>
              <a:buChar char="•"/>
            </a:pPr>
            <a:r>
              <a:rPr lang="en-US" dirty="0"/>
              <a:t>They are analogous to the drills that athletes use to hone their skills.</a:t>
            </a:r>
            <a:endParaRPr lang="en-US" sz="500" dirty="0"/>
          </a:p>
          <a:p>
            <a:pPr marL="230188" indent="-230188">
              <a:buFont typeface="Arial" panose="020B0604020202020204" pitchFamily="34" charset="0"/>
              <a:buChar char="•"/>
            </a:pPr>
            <a:r>
              <a:rPr lang="en-US" dirty="0"/>
              <a:t>Developing advanced strategic thinking skills means repeatedly practicing the foundational skills necessary to become a great strategic thinker.</a:t>
            </a:r>
            <a:endParaRPr lang="en-US" sz="500" dirty="0"/>
          </a:p>
          <a:p>
            <a:pPr marL="230188" indent="-230188">
              <a:buFont typeface="Arial" panose="020B0604020202020204" pitchFamily="34" charset="0"/>
              <a:buChar char="•"/>
            </a:pPr>
            <a:r>
              <a:rPr lang="en-US" dirty="0"/>
              <a:t>The exercises can help you practice some of the (many) skills you’ll need in order to become a skilled strategic thinker.</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10</a:t>
            </a:fld>
            <a:endParaRPr lang="en-US"/>
          </a:p>
        </p:txBody>
      </p:sp>
    </p:spTree>
    <p:extLst>
      <p:ext uri="{BB962C8B-B14F-4D97-AF65-F5344CB8AC3E}">
        <p14:creationId xmlns:p14="http://schemas.microsoft.com/office/powerpoint/2010/main" val="48167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we’re doing today is a drill to help you practice thinking in time and strategic foresight – two (of the many) skills you’ll need to become a powerful strategic thinker.</a:t>
            </a:r>
            <a:endParaRPr lang="en-US" sz="1200" b="0" i="0" u="none" strike="noStrike"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Strategic foresight involves thinking across time – i.e., considering current and historical circumstances and envisioning potential future scenarios based on attention to military, economic, socio-cultural, technological, and political trends and interactions.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Envisioning potential futures is essential for strategic thinking. It supports our ability to develop understanding of current and past circumstances, and conceptualize possible strategies and initiatives we might pursue to shape the future. This, in turn, allows us to set priorities and effectively allocate resources. </a:t>
            </a:r>
            <a:endParaRPr lang="en-US" b="1" dirty="0"/>
          </a:p>
        </p:txBody>
      </p:sp>
      <p:sp>
        <p:nvSpPr>
          <p:cNvPr id="4" name="Slide Number Placeholder 3"/>
          <p:cNvSpPr>
            <a:spLocks noGrp="1"/>
          </p:cNvSpPr>
          <p:nvPr>
            <p:ph type="sldNum" sz="quarter" idx="10"/>
          </p:nvPr>
        </p:nvSpPr>
        <p:spPr/>
        <p:txBody>
          <a:bodyPr/>
          <a:lstStyle/>
          <a:p>
            <a:fld id="{647173BF-7FFE-41C8-A05D-27089AEB4FDC}" type="slidenum">
              <a:rPr lang="en-US" smtClean="0"/>
              <a:t>12</a:t>
            </a:fld>
            <a:endParaRPr lang="en-US"/>
          </a:p>
        </p:txBody>
      </p:sp>
    </p:spTree>
    <p:extLst>
      <p:ext uri="{BB962C8B-B14F-4D97-AF65-F5344CB8AC3E}">
        <p14:creationId xmlns:p14="http://schemas.microsoft.com/office/powerpoint/2010/main" val="89413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14</a:t>
            </a:fld>
            <a:endParaRPr lang="en-US"/>
          </a:p>
        </p:txBody>
      </p:sp>
    </p:spTree>
    <p:extLst>
      <p:ext uri="{BB962C8B-B14F-4D97-AF65-F5344CB8AC3E}">
        <p14:creationId xmlns:p14="http://schemas.microsoft.com/office/powerpoint/2010/main" val="354028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15</a:t>
            </a:fld>
            <a:endParaRPr lang="en-US"/>
          </a:p>
        </p:txBody>
      </p:sp>
    </p:spTree>
    <p:extLst>
      <p:ext uri="{BB962C8B-B14F-4D97-AF65-F5344CB8AC3E}">
        <p14:creationId xmlns:p14="http://schemas.microsoft.com/office/powerpoint/2010/main" val="236636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By the end of the exercise, you should be able to:</a:t>
            </a:r>
          </a:p>
          <a:p>
            <a:endParaRPr lang="en-US" sz="500" dirty="0"/>
          </a:p>
          <a:p>
            <a:pPr marL="227013" indent="-227013">
              <a:spcBef>
                <a:spcPts val="600"/>
              </a:spcBef>
              <a:buFont typeface="Arial" panose="020B0604020202020204" pitchFamily="34" charset="0"/>
              <a:buChar char="•"/>
            </a:pPr>
            <a:r>
              <a:rPr lang="en-US" dirty="0"/>
              <a:t>Appreciate the value of </a:t>
            </a:r>
            <a:r>
              <a:rPr lang="en-US" b="1" dirty="0"/>
              <a:t>expanding one’s thinking beyond the present </a:t>
            </a:r>
            <a:r>
              <a:rPr lang="en-US" dirty="0"/>
              <a:t>and/or near-term future.</a:t>
            </a:r>
          </a:p>
          <a:p>
            <a:pPr marL="227013" indent="-227013">
              <a:spcBef>
                <a:spcPts val="600"/>
              </a:spcBef>
              <a:buFont typeface="Arial" panose="020B0604020202020204" pitchFamily="34" charset="0"/>
              <a:buChar char="•"/>
            </a:pPr>
            <a:r>
              <a:rPr lang="en-US" dirty="0"/>
              <a:t>Recognize that current assumptions, decisions, and courses of action can have </a:t>
            </a:r>
            <a:r>
              <a:rPr lang="en-US" b="1" dirty="0"/>
              <a:t>long-term implications.</a:t>
            </a:r>
            <a:endParaRPr lang="en-US" dirty="0"/>
          </a:p>
          <a:p>
            <a:pPr marL="227013" indent="-227013">
              <a:spcBef>
                <a:spcPts val="600"/>
              </a:spcBef>
              <a:buFont typeface="Arial" panose="020B0604020202020204" pitchFamily="34" charset="0"/>
              <a:buChar char="•"/>
            </a:pPr>
            <a:r>
              <a:rPr lang="en-US" dirty="0"/>
              <a:t>Recognize that </a:t>
            </a:r>
            <a:r>
              <a:rPr lang="en-US" b="1" dirty="0"/>
              <a:t>thinking back in time (historically) can support one’s ability to anticipate </a:t>
            </a:r>
            <a:r>
              <a:rPr lang="en-US" dirty="0"/>
              <a:t>how the situation may evolve into the future.</a:t>
            </a:r>
          </a:p>
          <a:p>
            <a:pPr marL="227013" indent="-227013">
              <a:spcBef>
                <a:spcPts val="600"/>
              </a:spcBef>
              <a:buFont typeface="Arial" panose="020B0604020202020204" pitchFamily="34" charset="0"/>
              <a:buChar char="•"/>
            </a:pPr>
            <a:r>
              <a:rPr lang="en-US" b="1" dirty="0"/>
              <a:t>Consider a range of factors </a:t>
            </a:r>
            <a:r>
              <a:rPr lang="en-US" dirty="0"/>
              <a:t>(e.g., military, political, socio-cultural, religious, economic, physical environment, technological) and their </a:t>
            </a:r>
            <a:r>
              <a:rPr lang="en-US" b="1" dirty="0"/>
              <a:t>interactions </a:t>
            </a:r>
            <a:r>
              <a:rPr lang="en-US" dirty="0"/>
              <a:t>when making sense of a current situation and anticipating potential futures.</a:t>
            </a:r>
          </a:p>
          <a:p>
            <a:pPr marL="227013" indent="-227013">
              <a:spcBef>
                <a:spcPts val="600"/>
              </a:spcBef>
              <a:buFont typeface="Arial" panose="020B0604020202020204" pitchFamily="34" charset="0"/>
              <a:buChar char="•"/>
            </a:pPr>
            <a:r>
              <a:rPr lang="en-US" dirty="0"/>
              <a:t>Create and present descriptions of potential futures.</a:t>
            </a: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16</a:t>
            </a:fld>
            <a:endParaRPr lang="en-US"/>
          </a:p>
        </p:txBody>
      </p:sp>
    </p:spTree>
    <p:extLst>
      <p:ext uri="{BB962C8B-B14F-4D97-AF65-F5344CB8AC3E}">
        <p14:creationId xmlns:p14="http://schemas.microsoft.com/office/powerpoint/2010/main" val="278257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Foresight (or thinking in time)</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an important component of strategic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involves considering current and historical circumstances and envisioning potential future conditions based on attention to social, economic, political, military, environmental, and technological trends and interactions.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Strategic foresight supports our ability to determine possible strategies and initiatives we might pursue to shape how a set of conditions evolves into the future.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in turn, enables us to set priorities and allocate resources.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18</a:t>
            </a:fld>
            <a:endParaRPr lang="en-US"/>
          </a:p>
        </p:txBody>
      </p:sp>
    </p:spTree>
    <p:extLst>
      <p:ext uri="{BB962C8B-B14F-4D97-AF65-F5344CB8AC3E}">
        <p14:creationId xmlns:p14="http://schemas.microsoft.com/office/powerpoint/2010/main" val="57273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Many factors pose barriers to effective foresight</a:t>
            </a:r>
            <a:r>
              <a:rPr lang="en-US" sz="1200" kern="1200" dirty="0">
                <a:solidFill>
                  <a:schemeClr val="tx1"/>
                </a:solidFill>
                <a:effectLst/>
                <a:latin typeface="+mn-lt"/>
                <a:ea typeface="+mn-ea"/>
                <a:cs typeface="+mn-cs"/>
              </a:rPr>
              <a:t>. For example:</a:t>
            </a:r>
            <a:endParaRPr lang="en-US" dirty="0">
              <a:effectLst/>
            </a:endParaRP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Army leaders may find they are constantly “putting out fires” or dealing with immediate problems. Focusing heavily on the present and near-term future can leave less mental space to think about the long-term future. </a:t>
            </a: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The ability to anticipate potential future scenarios requires the ability to think holistically and to consider multiple factors – such as political, military, environmental, economic, socio-cultural, technological, and other factors – and how they might interact to affect future events. Though we have a framework to help us consider multiple factors (PMESEII-PT), it is often a challenge to “break the silos” and make connections across those factors. </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19</a:t>
            </a:fld>
            <a:endParaRPr lang="en-US"/>
          </a:p>
        </p:txBody>
      </p:sp>
    </p:spTree>
    <p:extLst>
      <p:ext uri="{BB962C8B-B14F-4D97-AF65-F5344CB8AC3E}">
        <p14:creationId xmlns:p14="http://schemas.microsoft.com/office/powerpoint/2010/main" val="162750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97FB86-69D9-47FC-B965-BC5D87397186}"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30816-5E0A-41FB-A111-9CEABB1C3AEE}"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D2087-9836-4057-A9B6-637066C04F6B}"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5410200"/>
            <a:ext cx="9144000" cy="1447800"/>
            <a:chOff x="0" y="5410200"/>
            <a:chExt cx="9144000" cy="1447800"/>
          </a:xfrm>
        </p:grpSpPr>
        <p:sp>
          <p:nvSpPr>
            <p:cNvPr id="9" name="Rectangle 8"/>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11"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12" name="Picture 11"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13" name="Picture 12"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39B314-FC84-4517-8C5F-10C2A8C5B76B}"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3BE83A-DD3D-4244-9173-D3D079B13F6A}" type="datetime1">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C3B86F-3B7D-444A-8CF9-300D3A84CCB1}" type="datetime1">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31338-5CA7-466A-BEDF-681AB11CA2B5}" type="datetime1">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83C83-B9F8-4B26-AAB4-58474053A178}" type="datetime1">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CF766-7193-498F-956A-1A9A1E355225}" type="datetime1">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5FA294-1673-4EC1-8AF2-E7C970F1E45F}" type="datetime1">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CE717-AD0D-4176-9B87-65B08F150D12}" type="datetime1">
              <a:rPr lang="en-US" smtClean="0"/>
              <a:t>6/12/2017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55420-71EF-420E-A9A9-9AC0BEC985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62200"/>
            <a:ext cx="9144000" cy="16002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457200" y="2691765"/>
            <a:ext cx="685800" cy="965835"/>
          </a:xfrm>
          <a:prstGeom prst="rect">
            <a:avLst/>
          </a:prstGeom>
          <a:noFill/>
        </p:spPr>
      </p:pic>
      <p:sp>
        <p:nvSpPr>
          <p:cNvPr id="6" name="Title 1"/>
          <p:cNvSpPr>
            <a:spLocks noGrp="1"/>
          </p:cNvSpPr>
          <p:nvPr>
            <p:ph type="ctrTitle"/>
          </p:nvPr>
        </p:nvSpPr>
        <p:spPr>
          <a:xfrm>
            <a:off x="2133600" y="2590800"/>
            <a:ext cx="4800600" cy="1142999"/>
          </a:xfrm>
        </p:spPr>
        <p:txBody>
          <a:bodyPr>
            <a:normAutofit/>
          </a:bodyPr>
          <a:lstStyle/>
          <a:p>
            <a:r>
              <a:rPr lang="en-US" sz="2800" b="1" dirty="0">
                <a:latin typeface="+mn-lt"/>
                <a:cs typeface="Arial" pitchFamily="34" charset="0"/>
              </a:rPr>
              <a:t>Enhancing Strategic Thinking</a:t>
            </a:r>
            <a:r>
              <a:rPr lang="en-US" sz="300" b="1" dirty="0">
                <a:latin typeface="+mn-lt"/>
                <a:cs typeface="Arial" pitchFamily="34" charset="0"/>
              </a:rPr>
              <a:t/>
            </a:r>
            <a:br>
              <a:rPr lang="en-US" sz="300" b="1" dirty="0">
                <a:latin typeface="+mn-lt"/>
                <a:cs typeface="Arial" pitchFamily="34" charset="0"/>
              </a:rPr>
            </a:br>
            <a:r>
              <a:rPr lang="en-US" sz="400" b="1" dirty="0">
                <a:latin typeface="+mn-lt"/>
                <a:cs typeface="Arial" pitchFamily="34" charset="0"/>
              </a:rPr>
              <a:t> </a:t>
            </a:r>
            <a:br>
              <a:rPr lang="en-US" sz="400" b="1" dirty="0">
                <a:latin typeface="+mn-lt"/>
                <a:cs typeface="Arial" pitchFamily="34" charset="0"/>
              </a:rPr>
            </a:br>
            <a:r>
              <a:rPr lang="en-US" sz="2400" i="1" dirty="0">
                <a:latin typeface="+mn-lt"/>
                <a:cs typeface="Arial" pitchFamily="34" charset="0"/>
              </a:rPr>
              <a:t>Skill Building Exercises</a:t>
            </a:r>
          </a:p>
        </p:txBody>
      </p:sp>
      <p:pic>
        <p:nvPicPr>
          <p:cNvPr id="7" name="Picture 2" descr="Image result for future icon"/>
          <p:cNvPicPr>
            <a:picLocks noChangeAspect="1" noChangeArrowheads="1"/>
          </p:cNvPicPr>
          <p:nvPr/>
        </p:nvPicPr>
        <p:blipFill>
          <a:blip r:embed="rId3" cstate="print"/>
          <a:srcRect/>
          <a:stretch>
            <a:fillRect/>
          </a:stretch>
        </p:blipFill>
        <p:spPr bwMode="auto">
          <a:xfrm>
            <a:off x="1219200" y="26670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7010400" y="28194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48600" y="2667000"/>
            <a:ext cx="1143000" cy="1143000"/>
          </a:xfrm>
          <a:prstGeom prst="rect">
            <a:avLst/>
          </a:prstGeom>
          <a:noFill/>
        </p:spPr>
      </p:pic>
      <p:sp>
        <p:nvSpPr>
          <p:cNvPr id="10" name="Rectangle 9"/>
          <p:cNvSpPr/>
          <p:nvPr/>
        </p:nvSpPr>
        <p:spPr>
          <a:xfrm>
            <a:off x="0" y="3962400"/>
            <a:ext cx="9144000" cy="457200"/>
          </a:xfrm>
          <a:prstGeom prst="rect">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Supporting slides</a:t>
            </a:r>
          </a:p>
        </p:txBody>
      </p:sp>
      <p:sp>
        <p:nvSpPr>
          <p:cNvPr id="11" name="Slide Number Placeholder 10"/>
          <p:cNvSpPr>
            <a:spLocks noGrp="1"/>
          </p:cNvSpPr>
          <p:nvPr>
            <p:ph type="sldNum" sz="quarter" idx="12"/>
          </p:nvPr>
        </p:nvSpPr>
        <p:spPr/>
        <p:txBody>
          <a:bodyPr/>
          <a:lstStyle/>
          <a:p>
            <a:fld id="{3D655420-71EF-420E-A9A9-9AC0BEC985D2}"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95400" y="323671"/>
            <a:ext cx="8014201" cy="830997"/>
          </a:xfrm>
          <a:prstGeom prst="rect">
            <a:avLst/>
          </a:prstGeom>
        </p:spPr>
        <p:txBody>
          <a:bodyPr wrap="square">
            <a:spAutoFit/>
          </a:bodyPr>
          <a:lstStyle/>
          <a:p>
            <a:r>
              <a:rPr lang="en-US" sz="2400" b="1" dirty="0">
                <a:solidFill>
                  <a:schemeClr val="accent3">
                    <a:lumMod val="50000"/>
                  </a:schemeClr>
                </a:solidFill>
              </a:rPr>
              <a:t>DEVELOPING STRATEGIC THINKING ABILITY ALSO REQUIRES TIME, PRACTICE, AND ATTENTION TO FOUNDATIONAL SKILLS. </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36708" y="1295400"/>
            <a:ext cx="5035492" cy="3847207"/>
          </a:xfrm>
          <a:prstGeom prst="rect">
            <a:avLst/>
          </a:prstGeom>
          <a:noFill/>
        </p:spPr>
        <p:txBody>
          <a:bodyPr wrap="square" rtlCol="0">
            <a:spAutoFit/>
          </a:bodyPr>
          <a:lstStyle/>
          <a:p>
            <a:pPr marL="228600" indent="-228600">
              <a:buFont typeface="Arial" panose="020B0604020202020204" pitchFamily="34" charset="0"/>
              <a:buChar char="•"/>
            </a:pPr>
            <a:r>
              <a:rPr lang="en-US" sz="2000" dirty="0"/>
              <a:t>Doing any of the exercises once or twice will not transform you into a strategic thinker. </a:t>
            </a:r>
          </a:p>
          <a:p>
            <a:pPr marL="228600" indent="-228600"/>
            <a:endParaRPr lang="en-US" sz="800" dirty="0"/>
          </a:p>
          <a:p>
            <a:pPr marL="228600" indent="-228600">
              <a:buFont typeface="Arial" panose="020B0604020202020204" pitchFamily="34" charset="0"/>
              <a:buChar char="•"/>
            </a:pPr>
            <a:r>
              <a:rPr lang="en-US" sz="2000" dirty="0"/>
              <a:t>They are analogous to the drills that athletes use to hone their skills.</a:t>
            </a:r>
          </a:p>
          <a:p>
            <a:pPr marL="228600" indent="-228600"/>
            <a:endParaRPr lang="en-US" sz="800" dirty="0"/>
          </a:p>
          <a:p>
            <a:pPr marL="228600" indent="-228600">
              <a:buFont typeface="Arial" panose="020B0604020202020204" pitchFamily="34" charset="0"/>
              <a:buChar char="•"/>
            </a:pPr>
            <a:r>
              <a:rPr lang="en-US" sz="2000" dirty="0"/>
              <a:t>Developing advanced ST skills means repeatedly practicing the foundational skills necessary to become a great strategic thinker.</a:t>
            </a:r>
          </a:p>
          <a:p>
            <a:pPr marL="228600" indent="-228600"/>
            <a:endParaRPr lang="en-US" sz="800" dirty="0"/>
          </a:p>
          <a:p>
            <a:pPr marL="228600" indent="-228600">
              <a:buFont typeface="Arial" panose="020B0604020202020204" pitchFamily="34" charset="0"/>
              <a:buChar char="•"/>
            </a:pPr>
            <a:r>
              <a:rPr lang="en-US" sz="2000" dirty="0"/>
              <a:t>The exercises can help you practice some of the (many) skills you’ll need in order to become a skilled strategic thinker.</a:t>
            </a:r>
          </a:p>
        </p:txBody>
      </p:sp>
      <p:sp>
        <p:nvSpPr>
          <p:cNvPr id="6" name="TextBox 5"/>
          <p:cNvSpPr txBox="1"/>
          <p:nvPr/>
        </p:nvSpPr>
        <p:spPr>
          <a:xfrm>
            <a:off x="7586304" y="5181600"/>
            <a:ext cx="1481496" cy="215444"/>
          </a:xfrm>
          <a:prstGeom prst="rect">
            <a:avLst/>
          </a:prstGeom>
          <a:noFill/>
        </p:spPr>
        <p:txBody>
          <a:bodyPr wrap="none" rtlCol="0">
            <a:spAutoFit/>
          </a:bodyPr>
          <a:lstStyle/>
          <a:p>
            <a:r>
              <a:rPr lang="en-US" sz="800" dirty="0">
                <a:solidFill>
                  <a:schemeClr val="bg1">
                    <a:lumMod val="75000"/>
                  </a:schemeClr>
                </a:solidFill>
              </a:rPr>
              <a:t>Image credit: shutterstock.com</a:t>
            </a:r>
          </a:p>
        </p:txBody>
      </p:sp>
      <p:sp>
        <p:nvSpPr>
          <p:cNvPr id="15" name="Slide Number Placeholder 14"/>
          <p:cNvSpPr>
            <a:spLocks noGrp="1"/>
          </p:cNvSpPr>
          <p:nvPr>
            <p:ph type="sldNum" sz="quarter" idx="12"/>
          </p:nvPr>
        </p:nvSpPr>
        <p:spPr/>
        <p:txBody>
          <a:bodyPr/>
          <a:lstStyle/>
          <a:p>
            <a:fld id="{3D655420-71EF-420E-A9A9-9AC0BEC985D2}" type="slidenum">
              <a:rPr lang="en-US" smtClean="0"/>
              <a:t>10</a:t>
            </a:fld>
            <a:endParaRPr lang="en-US"/>
          </a:p>
        </p:txBody>
      </p:sp>
      <p:pic>
        <p:nvPicPr>
          <p:cNvPr id="16" name="Picture 2" descr="C:\Users\dlaufersweiler.ARA-US\Documents\Projects\03 - ARI Strategic Thinking\Images\May 2017 revised exercises\shutterstock_52743742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9196" y="1676400"/>
            <a:ext cx="2695694" cy="2156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92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90800"/>
            <a:ext cx="6477000" cy="1828800"/>
          </a:xfrm>
          <a:prstGeom prst="rect">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Overview</a:t>
            </a:r>
          </a:p>
          <a:p>
            <a:pPr algn="ctr"/>
            <a:r>
              <a:rPr lang="en-US" sz="3600" dirty="0"/>
              <a:t>Envisioning Potential Futures</a:t>
            </a:r>
            <a:endParaRPr lang="en-US" sz="3600" b="1" dirty="0"/>
          </a:p>
        </p:txBody>
      </p:sp>
      <p:sp>
        <p:nvSpPr>
          <p:cNvPr id="4" name="Slide Number Placeholder 3"/>
          <p:cNvSpPr>
            <a:spLocks noGrp="1"/>
          </p:cNvSpPr>
          <p:nvPr>
            <p:ph type="sldNum" sz="quarter" idx="12"/>
          </p:nvPr>
        </p:nvSpPr>
        <p:spPr/>
        <p:txBody>
          <a:bodyPr/>
          <a:lstStyle/>
          <a:p>
            <a:fld id="{3D655420-71EF-420E-A9A9-9AC0BEC985D2}" type="slidenum">
              <a:rPr lang="en-US" smtClean="0"/>
              <a:t>11</a:t>
            </a:fld>
            <a:endParaRPr lang="en-US"/>
          </a:p>
        </p:txBody>
      </p:sp>
    </p:spTree>
    <p:extLst>
      <p:ext uri="{BB962C8B-B14F-4D97-AF65-F5344CB8AC3E}">
        <p14:creationId xmlns:p14="http://schemas.microsoft.com/office/powerpoint/2010/main" val="4397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371600" y="304800"/>
            <a:ext cx="7099801" cy="461665"/>
          </a:xfrm>
          <a:prstGeom prst="rect">
            <a:avLst/>
          </a:prstGeom>
        </p:spPr>
        <p:txBody>
          <a:bodyPr wrap="square">
            <a:spAutoFit/>
          </a:bodyPr>
          <a:lstStyle/>
          <a:p>
            <a:r>
              <a:rPr lang="en-US" sz="2400" b="1" dirty="0">
                <a:solidFill>
                  <a:schemeClr val="accent3">
                    <a:lumMod val="50000"/>
                  </a:schemeClr>
                </a:solidFill>
              </a:rPr>
              <a:t>WHAT’S THE PURPOSE OF THIS EXERCISE?</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60508" y="1295400"/>
            <a:ext cx="6940492" cy="2092881"/>
          </a:xfrm>
          <a:prstGeom prst="rect">
            <a:avLst/>
          </a:prstGeom>
        </p:spPr>
        <p:txBody>
          <a:bodyPr wrap="square">
            <a:spAutoFit/>
          </a:bodyPr>
          <a:lstStyle/>
          <a:p>
            <a:pPr marL="227013" indent="-227013">
              <a:spcBef>
                <a:spcPts val="600"/>
              </a:spcBef>
              <a:spcAft>
                <a:spcPts val="600"/>
              </a:spcAft>
              <a:buFont typeface="Arial" panose="020B0604020202020204" pitchFamily="34" charset="0"/>
              <a:buChar char="•"/>
              <a:tabLst>
                <a:tab pos="227013" algn="l"/>
              </a:tabLst>
            </a:pPr>
            <a:r>
              <a:rPr lang="en-US" sz="2000" b="1" dirty="0"/>
              <a:t>Primary Purpose: </a:t>
            </a:r>
            <a:r>
              <a:rPr lang="en-US" sz="2000" dirty="0"/>
              <a:t>To build your strategic foresight skills.</a:t>
            </a:r>
          </a:p>
          <a:p>
            <a:pPr lvl="1">
              <a:spcBef>
                <a:spcPts val="600"/>
              </a:spcBef>
              <a:spcAft>
                <a:spcPts val="600"/>
              </a:spcAft>
            </a:pPr>
            <a:r>
              <a:rPr lang="en-US" b="1" dirty="0"/>
              <a:t>Strategic Foresight </a:t>
            </a:r>
            <a:r>
              <a:rPr lang="en-US" dirty="0"/>
              <a:t>– Generating concepts of possible future alternatives based on attention to a diverse range of factors and their interactions.</a:t>
            </a:r>
          </a:p>
          <a:p>
            <a:pPr lvl="1">
              <a:spcBef>
                <a:spcPts val="600"/>
              </a:spcBef>
              <a:spcAft>
                <a:spcPts val="600"/>
              </a:spcAft>
            </a:pPr>
            <a:r>
              <a:rPr lang="en-US" b="1" dirty="0"/>
              <a:t>Thinking in Time </a:t>
            </a:r>
            <a:r>
              <a:rPr lang="en-US" dirty="0"/>
              <a:t>–</a:t>
            </a:r>
            <a:r>
              <a:rPr lang="en-US" b="1" dirty="0"/>
              <a:t> </a:t>
            </a:r>
            <a:r>
              <a:rPr lang="en-US" dirty="0"/>
              <a:t>Alternating between thinking about the past, present, and future.</a:t>
            </a:r>
          </a:p>
        </p:txBody>
      </p:sp>
      <p:sp>
        <p:nvSpPr>
          <p:cNvPr id="4" name="Rectangle 3"/>
          <p:cNvSpPr/>
          <p:nvPr/>
        </p:nvSpPr>
        <p:spPr>
          <a:xfrm>
            <a:off x="7653416" y="5168444"/>
            <a:ext cx="1481496" cy="215444"/>
          </a:xfrm>
          <a:prstGeom prst="rect">
            <a:avLst/>
          </a:prstGeom>
          <a:noFill/>
        </p:spPr>
        <p:txBody>
          <a:bodyPr wrap="none" rtlCol="0">
            <a:spAutoFit/>
          </a:bodyPr>
          <a:lstStyle/>
          <a:p>
            <a:r>
              <a:rPr lang="en-US" sz="800" dirty="0">
                <a:solidFill>
                  <a:schemeClr val="bg1">
                    <a:lumMod val="75000"/>
                  </a:schemeClr>
                </a:solidFill>
              </a:rPr>
              <a:t>Image credit: shutterstock.com</a:t>
            </a:r>
          </a:p>
        </p:txBody>
      </p:sp>
      <p:sp>
        <p:nvSpPr>
          <p:cNvPr id="6" name="TextBox 5"/>
          <p:cNvSpPr txBox="1"/>
          <p:nvPr/>
        </p:nvSpPr>
        <p:spPr>
          <a:xfrm>
            <a:off x="1060508" y="3429000"/>
            <a:ext cx="4924338" cy="1015663"/>
          </a:xfrm>
          <a:prstGeom prst="rect">
            <a:avLst/>
          </a:prstGeom>
          <a:noFill/>
        </p:spPr>
        <p:txBody>
          <a:bodyPr wrap="square" rtlCol="0">
            <a:spAutoFit/>
          </a:bodyPr>
          <a:lstStyle/>
          <a:p>
            <a:pPr marL="227013" indent="-227013">
              <a:buFont typeface="Arial" panose="020B0604020202020204" pitchFamily="34" charset="0"/>
              <a:buChar char="•"/>
            </a:pPr>
            <a:r>
              <a:rPr lang="en-US" sz="2000" b="1" dirty="0"/>
              <a:t>Secondary Purpose: </a:t>
            </a:r>
            <a:r>
              <a:rPr lang="en-US" sz="2000" dirty="0"/>
              <a:t>To practice ways of shaping the future in the context of a scenario.</a:t>
            </a:r>
          </a:p>
        </p:txBody>
      </p:sp>
      <p:sp>
        <p:nvSpPr>
          <p:cNvPr id="15" name="Slide Number Placeholder 14"/>
          <p:cNvSpPr>
            <a:spLocks noGrp="1"/>
          </p:cNvSpPr>
          <p:nvPr>
            <p:ph type="sldNum" sz="quarter" idx="12"/>
          </p:nvPr>
        </p:nvSpPr>
        <p:spPr/>
        <p:txBody>
          <a:bodyPr/>
          <a:lstStyle/>
          <a:p>
            <a:fld id="{3D655420-71EF-420E-A9A9-9AC0BEC985D2}" type="slidenum">
              <a:rPr lang="en-US" smtClean="0"/>
              <a:t>12</a:t>
            </a:fld>
            <a:endParaRPr lang="en-US"/>
          </a:p>
        </p:txBody>
      </p:sp>
    </p:spTree>
    <p:extLst>
      <p:ext uri="{BB962C8B-B14F-4D97-AF65-F5344CB8AC3E}">
        <p14:creationId xmlns:p14="http://schemas.microsoft.com/office/powerpoint/2010/main" val="1362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335285" cy="830997"/>
          </a:xfrm>
          <a:prstGeom prst="rect">
            <a:avLst/>
          </a:prstGeom>
        </p:spPr>
        <p:txBody>
          <a:bodyPr wrap="square">
            <a:spAutoFit/>
          </a:bodyPr>
          <a:lstStyle/>
          <a:p>
            <a:r>
              <a:rPr lang="en-US" sz="2400" b="1" dirty="0">
                <a:solidFill>
                  <a:schemeClr val="accent3">
                    <a:lumMod val="50000"/>
                  </a:schemeClr>
                </a:solidFill>
              </a:rPr>
              <a:t>THE EXERCISE WILL ALSO HELP YOU PRACTICE THESE ADDITIONAL SKILLS:</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66800" y="1066800"/>
            <a:ext cx="6700007" cy="3785652"/>
          </a:xfrm>
          <a:prstGeom prst="rect">
            <a:avLst/>
          </a:prstGeom>
        </p:spPr>
        <p:txBody>
          <a:bodyPr wrap="square">
            <a:spAutoFit/>
          </a:bodyPr>
          <a:lstStyle/>
          <a:p>
            <a:endParaRPr lang="en-US" sz="2000" dirty="0"/>
          </a:p>
          <a:p>
            <a:pPr marL="227013" indent="-227013">
              <a:buFont typeface="Arial" panose="020B0604020202020204" pitchFamily="34" charset="0"/>
              <a:buChar char="•"/>
            </a:pPr>
            <a:r>
              <a:rPr lang="en-US" sz="2000" b="1" dirty="0"/>
              <a:t>Questioning</a:t>
            </a:r>
            <a:r>
              <a:rPr lang="en-US" sz="2000" dirty="0"/>
              <a:t> – An active learning strategy used to understand problems, relevant factors, interdependencies, assumptions, and differing perspectives more deeply.</a:t>
            </a:r>
          </a:p>
          <a:p>
            <a:pPr marL="227013" indent="-227013"/>
            <a:endParaRPr lang="en-US" sz="2000" dirty="0"/>
          </a:p>
          <a:p>
            <a:pPr marL="227013" indent="-227013">
              <a:buFont typeface="Arial" panose="020B0604020202020204" pitchFamily="34" charset="0"/>
              <a:buChar char="•"/>
            </a:pPr>
            <a:r>
              <a:rPr lang="en-US" sz="2000" b="1" dirty="0"/>
              <a:t>Systems Thinking</a:t>
            </a:r>
            <a:r>
              <a:rPr lang="en-US" sz="2000" dirty="0"/>
              <a:t> – Recognizing and describing relationships and interdependencies among factors that might otherwise appear unrelated. </a:t>
            </a:r>
          </a:p>
          <a:p>
            <a:pPr marL="227013" indent="-227013"/>
            <a:endParaRPr lang="en-US" sz="2000" dirty="0"/>
          </a:p>
          <a:p>
            <a:pPr marL="227013" indent="-227013">
              <a:buFont typeface="Arial" panose="020B0604020202020204" pitchFamily="34" charset="0"/>
              <a:buChar char="•"/>
            </a:pPr>
            <a:r>
              <a:rPr lang="en-US" sz="2000" b="1" dirty="0"/>
              <a:t>Visualizing</a:t>
            </a:r>
            <a:r>
              <a:rPr lang="en-US" sz="2000" dirty="0"/>
              <a:t> – Creating and thinking in mental images.</a:t>
            </a:r>
          </a:p>
          <a:p>
            <a:pPr marL="227013" indent="-227013">
              <a:buFont typeface="Arial" panose="020B0604020202020204" pitchFamily="34" charset="0"/>
              <a:buChar char="•"/>
            </a:pPr>
            <a:endParaRPr lang="en-US" sz="2000" dirty="0"/>
          </a:p>
          <a:p>
            <a:pPr marL="227013" lvl="0" indent="-227013">
              <a:buFont typeface="Arial" panose="020B0604020202020204" pitchFamily="34" charset="0"/>
              <a:buChar char="•"/>
            </a:pPr>
            <a:r>
              <a:rPr lang="en-US" sz="2000" b="1" dirty="0" err="1"/>
              <a:t>Sensegiving</a:t>
            </a:r>
            <a:r>
              <a:rPr lang="en-US" sz="2000" dirty="0"/>
              <a:t> – Communicating your understanding to others.</a:t>
            </a:r>
          </a:p>
        </p:txBody>
      </p:sp>
      <p:sp>
        <p:nvSpPr>
          <p:cNvPr id="16" name="Slide Number Placeholder 15"/>
          <p:cNvSpPr>
            <a:spLocks noGrp="1"/>
          </p:cNvSpPr>
          <p:nvPr>
            <p:ph type="sldNum" sz="quarter" idx="12"/>
          </p:nvPr>
        </p:nvSpPr>
        <p:spPr/>
        <p:txBody>
          <a:bodyPr/>
          <a:lstStyle/>
          <a:p>
            <a:fld id="{3D655420-71EF-420E-A9A9-9AC0BEC985D2}" type="slidenum">
              <a:rPr lang="en-US" smtClean="0"/>
              <a:t>13</a:t>
            </a:fld>
            <a:endParaRPr lang="en-US"/>
          </a:p>
        </p:txBody>
      </p:sp>
    </p:spTree>
    <p:extLst>
      <p:ext uri="{BB962C8B-B14F-4D97-AF65-F5344CB8AC3E}">
        <p14:creationId xmlns:p14="http://schemas.microsoft.com/office/powerpoint/2010/main" val="182520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335285" cy="461665"/>
          </a:xfrm>
          <a:prstGeom prst="rect">
            <a:avLst/>
          </a:prstGeom>
        </p:spPr>
        <p:txBody>
          <a:bodyPr wrap="square">
            <a:spAutoFit/>
          </a:bodyPr>
          <a:lstStyle/>
          <a:p>
            <a:r>
              <a:rPr lang="en-US" sz="2400" b="1" dirty="0">
                <a:solidFill>
                  <a:schemeClr val="accent3">
                    <a:lumMod val="50000"/>
                  </a:schemeClr>
                </a:solidFill>
              </a:rPr>
              <a:t>WHAT WILL I DO IN THE EXERCISE?</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52400" y="1143000"/>
            <a:ext cx="8763000" cy="3633216"/>
            <a:chOff x="228600" y="1295400"/>
            <a:chExt cx="8763000" cy="3633216"/>
          </a:xfrm>
        </p:grpSpPr>
        <p:sp>
          <p:nvSpPr>
            <p:cNvPr id="4" name="Bent-Up Arrow 3"/>
            <p:cNvSpPr/>
            <p:nvPr/>
          </p:nvSpPr>
          <p:spPr>
            <a:xfrm rot="5400000">
              <a:off x="971550" y="1733550"/>
              <a:ext cx="685800" cy="571500"/>
            </a:xfrm>
            <a:prstGeom prst="bentUpArrow">
              <a:avLst/>
            </a:prstGeom>
            <a:solidFill>
              <a:srgbClr val="CC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ent-Up Arrow 21"/>
            <p:cNvSpPr/>
            <p:nvPr/>
          </p:nvSpPr>
          <p:spPr>
            <a:xfrm rot="5400000">
              <a:off x="6381750" y="4171950"/>
              <a:ext cx="685800" cy="571500"/>
            </a:xfrm>
            <a:prstGeom prst="bentUpArrow">
              <a:avLst/>
            </a:prstGeom>
            <a:solidFill>
              <a:srgbClr val="CC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ent-Up Arrow 22"/>
            <p:cNvSpPr/>
            <p:nvPr/>
          </p:nvSpPr>
          <p:spPr>
            <a:xfrm rot="5400000">
              <a:off x="5010150" y="3562350"/>
              <a:ext cx="685800" cy="571500"/>
            </a:xfrm>
            <a:prstGeom prst="bentUpArrow">
              <a:avLst/>
            </a:prstGeom>
            <a:solidFill>
              <a:srgbClr val="CC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ent-Up Arrow 23"/>
            <p:cNvSpPr/>
            <p:nvPr/>
          </p:nvSpPr>
          <p:spPr>
            <a:xfrm rot="5400000">
              <a:off x="3638550" y="2914650"/>
              <a:ext cx="685800" cy="571500"/>
            </a:xfrm>
            <a:prstGeom prst="bentUpArrow">
              <a:avLst/>
            </a:prstGeom>
            <a:solidFill>
              <a:srgbClr val="CC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Up Arrow 24"/>
            <p:cNvSpPr/>
            <p:nvPr/>
          </p:nvSpPr>
          <p:spPr>
            <a:xfrm rot="5400000">
              <a:off x="2343150" y="2323268"/>
              <a:ext cx="685800" cy="571500"/>
            </a:xfrm>
            <a:prstGeom prst="bentUpArrow">
              <a:avLst/>
            </a:prstGeom>
            <a:solidFill>
              <a:srgbClr val="CC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28600" y="1295400"/>
              <a:ext cx="1981200" cy="585216"/>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Read a brief description of an emerging global “hot spot”</a:t>
              </a:r>
            </a:p>
          </p:txBody>
        </p:sp>
        <p:sp>
          <p:nvSpPr>
            <p:cNvPr id="12" name="Rounded Rectangle 11"/>
            <p:cNvSpPr/>
            <p:nvPr/>
          </p:nvSpPr>
          <p:spPr>
            <a:xfrm>
              <a:off x="1600200" y="1905000"/>
              <a:ext cx="1981200" cy="585216"/>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Sketch your understanding of the problem, considering a range of factors</a:t>
              </a:r>
            </a:p>
          </p:txBody>
        </p:sp>
        <p:sp>
          <p:nvSpPr>
            <p:cNvPr id="15" name="Rounded Rectangle 14"/>
            <p:cNvSpPr/>
            <p:nvPr/>
          </p:nvSpPr>
          <p:spPr>
            <a:xfrm>
              <a:off x="2971800" y="2514600"/>
              <a:ext cx="1981200" cy="585216"/>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Think back in time 5 years and describe conditions that existed then</a:t>
              </a:r>
            </a:p>
          </p:txBody>
        </p:sp>
        <p:sp>
          <p:nvSpPr>
            <p:cNvPr id="16" name="Rounded Rectangle 15"/>
            <p:cNvSpPr/>
            <p:nvPr/>
          </p:nvSpPr>
          <p:spPr>
            <a:xfrm>
              <a:off x="4267200" y="3124200"/>
              <a:ext cx="1981200" cy="585216"/>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Think forward in time and describe alternative futures</a:t>
              </a:r>
            </a:p>
          </p:txBody>
        </p:sp>
        <p:sp>
          <p:nvSpPr>
            <p:cNvPr id="17" name="Rounded Rectangle 16"/>
            <p:cNvSpPr/>
            <p:nvPr/>
          </p:nvSpPr>
          <p:spPr>
            <a:xfrm>
              <a:off x="5638800" y="3733800"/>
              <a:ext cx="1981200" cy="585216"/>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Consider possible courses of action to shape the future</a:t>
              </a:r>
            </a:p>
          </p:txBody>
        </p:sp>
        <p:sp>
          <p:nvSpPr>
            <p:cNvPr id="18" name="Rounded Rectangle 17"/>
            <p:cNvSpPr/>
            <p:nvPr/>
          </p:nvSpPr>
          <p:spPr>
            <a:xfrm>
              <a:off x="7010400" y="4343400"/>
              <a:ext cx="1981200" cy="585216"/>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Reflect on the exercise and discuss with the group</a:t>
              </a:r>
            </a:p>
          </p:txBody>
        </p:sp>
      </p:grpSp>
      <p:sp>
        <p:nvSpPr>
          <p:cNvPr id="28" name="Slide Number Placeholder 27"/>
          <p:cNvSpPr>
            <a:spLocks noGrp="1"/>
          </p:cNvSpPr>
          <p:nvPr>
            <p:ph type="sldNum" sz="quarter" idx="12"/>
          </p:nvPr>
        </p:nvSpPr>
        <p:spPr/>
        <p:txBody>
          <a:bodyPr/>
          <a:lstStyle/>
          <a:p>
            <a:fld id="{3D655420-71EF-420E-A9A9-9AC0BEC985D2}" type="slidenum">
              <a:rPr lang="en-US" smtClean="0"/>
              <a:t>14</a:t>
            </a:fld>
            <a:endParaRPr lang="en-US"/>
          </a:p>
        </p:txBody>
      </p:sp>
    </p:spTree>
    <p:extLst>
      <p:ext uri="{BB962C8B-B14F-4D97-AF65-F5344CB8AC3E}">
        <p14:creationId xmlns:p14="http://schemas.microsoft.com/office/powerpoint/2010/main" val="228035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335285" cy="461665"/>
          </a:xfrm>
          <a:prstGeom prst="rect">
            <a:avLst/>
          </a:prstGeom>
        </p:spPr>
        <p:txBody>
          <a:bodyPr wrap="square">
            <a:spAutoFit/>
          </a:bodyPr>
          <a:lstStyle/>
          <a:p>
            <a:r>
              <a:rPr lang="en-US" sz="2400" b="1" dirty="0">
                <a:solidFill>
                  <a:schemeClr val="accent3">
                    <a:lumMod val="50000"/>
                  </a:schemeClr>
                </a:solidFill>
              </a:rPr>
              <a:t>WHAT MATERIALS DO I NEED?</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66800" y="1066800"/>
            <a:ext cx="6700007" cy="2092881"/>
          </a:xfrm>
          <a:prstGeom prst="rect">
            <a:avLst/>
          </a:prstGeom>
        </p:spPr>
        <p:txBody>
          <a:bodyPr wrap="square">
            <a:spAutoFit/>
          </a:bodyPr>
          <a:lstStyle/>
          <a:p>
            <a:endParaRPr lang="en-US" sz="2000" dirty="0"/>
          </a:p>
          <a:p>
            <a:pPr marL="227013" indent="-227013">
              <a:lnSpc>
                <a:spcPct val="150000"/>
              </a:lnSpc>
              <a:buFont typeface="Arial" panose="020B0604020202020204" pitchFamily="34" charset="0"/>
              <a:buChar char="•"/>
            </a:pPr>
            <a:r>
              <a:rPr lang="en-US" sz="2000" dirty="0"/>
              <a:t>Participant Guide (provided by facilitator)</a:t>
            </a:r>
          </a:p>
          <a:p>
            <a:pPr marL="227013" indent="-227013">
              <a:lnSpc>
                <a:spcPct val="150000"/>
              </a:lnSpc>
              <a:buFont typeface="Arial" panose="020B0604020202020204" pitchFamily="34" charset="0"/>
              <a:buChar char="•"/>
            </a:pPr>
            <a:r>
              <a:rPr lang="en-US" sz="2000" dirty="0"/>
              <a:t>Pen/pencil</a:t>
            </a:r>
          </a:p>
          <a:p>
            <a:pPr marL="227013" indent="-227013">
              <a:lnSpc>
                <a:spcPct val="150000"/>
              </a:lnSpc>
              <a:buFont typeface="Arial" panose="020B0604020202020204" pitchFamily="34" charset="0"/>
              <a:buChar char="•"/>
            </a:pPr>
            <a:r>
              <a:rPr lang="en-US" sz="2000" dirty="0"/>
              <a:t>Notebook/pad of paper</a:t>
            </a:r>
          </a:p>
          <a:p>
            <a:pPr marL="285750" indent="-285750">
              <a:buFont typeface="Arial" panose="020B0604020202020204" pitchFamily="34" charset="0"/>
              <a:buChar char="•"/>
            </a:pPr>
            <a:endParaRPr lang="en-US" sz="2000" dirty="0"/>
          </a:p>
        </p:txBody>
      </p:sp>
      <p:sp>
        <p:nvSpPr>
          <p:cNvPr id="3" name="Rectangle 2"/>
          <p:cNvSpPr/>
          <p:nvPr/>
        </p:nvSpPr>
        <p:spPr>
          <a:xfrm>
            <a:off x="7510594" y="5105400"/>
            <a:ext cx="1481496" cy="215444"/>
          </a:xfrm>
          <a:prstGeom prst="rect">
            <a:avLst/>
          </a:prstGeom>
        </p:spPr>
        <p:txBody>
          <a:bodyPr wrap="none">
            <a:spAutoFit/>
          </a:bodyPr>
          <a:lstStyle/>
          <a:p>
            <a:r>
              <a:rPr lang="en-US" sz="800" dirty="0">
                <a:solidFill>
                  <a:schemeClr val="bg1">
                    <a:lumMod val="75000"/>
                  </a:schemeClr>
                </a:solidFill>
              </a:rPr>
              <a:t>Image credit: shutterstock.com</a:t>
            </a:r>
          </a:p>
        </p:txBody>
      </p:sp>
      <p:sp>
        <p:nvSpPr>
          <p:cNvPr id="12" name="Slide Number Placeholder 11"/>
          <p:cNvSpPr>
            <a:spLocks noGrp="1"/>
          </p:cNvSpPr>
          <p:nvPr>
            <p:ph type="sldNum" sz="quarter" idx="12"/>
          </p:nvPr>
        </p:nvSpPr>
        <p:spPr/>
        <p:txBody>
          <a:bodyPr/>
          <a:lstStyle/>
          <a:p>
            <a:fld id="{3D655420-71EF-420E-A9A9-9AC0BEC985D2}" type="slidenum">
              <a:rPr lang="en-US" smtClean="0"/>
              <a:t>15</a:t>
            </a:fld>
            <a:endParaRPr lang="en-US"/>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3850" y="2209800"/>
            <a:ext cx="4000500"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65334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099801" cy="461665"/>
          </a:xfrm>
          <a:prstGeom prst="rect">
            <a:avLst/>
          </a:prstGeom>
        </p:spPr>
        <p:txBody>
          <a:bodyPr wrap="square">
            <a:spAutoFit/>
          </a:bodyPr>
          <a:lstStyle/>
          <a:p>
            <a:r>
              <a:rPr lang="en-US" sz="2400" b="1" dirty="0">
                <a:solidFill>
                  <a:schemeClr val="accent3">
                    <a:lumMod val="50000"/>
                  </a:schemeClr>
                </a:solidFill>
              </a:rPr>
              <a:t>WHAT WILL I GAIN FROM THIS EXERCISE?</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0508" y="990600"/>
            <a:ext cx="7397692" cy="3724096"/>
          </a:xfrm>
          <a:prstGeom prst="rect">
            <a:avLst/>
          </a:prstGeom>
          <a:noFill/>
        </p:spPr>
        <p:txBody>
          <a:bodyPr wrap="square" rtlCol="0">
            <a:spAutoFit/>
          </a:bodyPr>
          <a:lstStyle/>
          <a:p>
            <a:pPr marL="227013" indent="-227013">
              <a:spcBef>
                <a:spcPts val="600"/>
              </a:spcBef>
              <a:buFont typeface="Arial" panose="020B0604020202020204" pitchFamily="34" charset="0"/>
              <a:buChar char="•"/>
            </a:pPr>
            <a:r>
              <a:rPr lang="en-US" dirty="0"/>
              <a:t>Appreciate the value of </a:t>
            </a:r>
            <a:r>
              <a:rPr lang="en-US" b="1" dirty="0"/>
              <a:t>expanding your thinking beyond the present </a:t>
            </a:r>
            <a:r>
              <a:rPr lang="en-US" dirty="0"/>
              <a:t>and/or near-term future.</a:t>
            </a:r>
          </a:p>
          <a:p>
            <a:pPr marL="227013" indent="-227013">
              <a:spcBef>
                <a:spcPts val="600"/>
              </a:spcBef>
              <a:buFont typeface="Arial" panose="020B0604020202020204" pitchFamily="34" charset="0"/>
              <a:buChar char="•"/>
            </a:pPr>
            <a:r>
              <a:rPr lang="en-US" dirty="0"/>
              <a:t>Recognize that current assumptions, decisions, and courses of action can have </a:t>
            </a:r>
            <a:r>
              <a:rPr lang="en-US" b="1" dirty="0"/>
              <a:t>long-term implications.</a:t>
            </a:r>
            <a:endParaRPr lang="en-US" dirty="0"/>
          </a:p>
          <a:p>
            <a:pPr marL="227013" indent="-227013">
              <a:spcBef>
                <a:spcPts val="600"/>
              </a:spcBef>
              <a:buFont typeface="Arial" panose="020B0604020202020204" pitchFamily="34" charset="0"/>
              <a:buChar char="•"/>
            </a:pPr>
            <a:r>
              <a:rPr lang="en-US" dirty="0"/>
              <a:t>Recognize that </a:t>
            </a:r>
            <a:r>
              <a:rPr lang="en-US" b="1" dirty="0"/>
              <a:t>thinking back in time (historically) can support your ability to anticipate </a:t>
            </a:r>
            <a:r>
              <a:rPr lang="en-US" dirty="0"/>
              <a:t>how the situation may evolve into the future.</a:t>
            </a:r>
          </a:p>
          <a:p>
            <a:pPr marL="227013" indent="-227013">
              <a:spcBef>
                <a:spcPts val="600"/>
              </a:spcBef>
              <a:buFont typeface="Arial" panose="020B0604020202020204" pitchFamily="34" charset="0"/>
              <a:buChar char="•"/>
            </a:pPr>
            <a:r>
              <a:rPr lang="en-US" b="1" dirty="0"/>
              <a:t>Consider a range of factors </a:t>
            </a:r>
            <a:r>
              <a:rPr lang="en-US" dirty="0"/>
              <a:t>(e.g., military, political, socio-cultural, religious, economic, physical environment, technological) and their </a:t>
            </a:r>
            <a:r>
              <a:rPr lang="en-US" b="1" dirty="0"/>
              <a:t>interactions </a:t>
            </a:r>
            <a:r>
              <a:rPr lang="en-US" dirty="0"/>
              <a:t>when making sense of a situation and anticipating potential futures.</a:t>
            </a:r>
          </a:p>
          <a:p>
            <a:pPr marL="227013" indent="-227013">
              <a:spcBef>
                <a:spcPts val="600"/>
              </a:spcBef>
              <a:buFont typeface="Arial" panose="020B0604020202020204" pitchFamily="34" charset="0"/>
              <a:buChar char="•"/>
            </a:pPr>
            <a:r>
              <a:rPr lang="en-US" dirty="0"/>
              <a:t>Create and present descriptions of potential futures.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5" name="Slide Number Placeholder 14"/>
          <p:cNvSpPr>
            <a:spLocks noGrp="1"/>
          </p:cNvSpPr>
          <p:nvPr>
            <p:ph type="sldNum" sz="quarter" idx="12"/>
          </p:nvPr>
        </p:nvSpPr>
        <p:spPr/>
        <p:txBody>
          <a:bodyPr/>
          <a:lstStyle/>
          <a:p>
            <a:fld id="{3D655420-71EF-420E-A9A9-9AC0BEC985D2}" type="slidenum">
              <a:rPr lang="en-US" smtClean="0"/>
              <a:t>16</a:t>
            </a:fld>
            <a:endParaRPr lang="en-US"/>
          </a:p>
        </p:txBody>
      </p:sp>
    </p:spTree>
    <p:extLst>
      <p:ext uri="{BB962C8B-B14F-4D97-AF65-F5344CB8AC3E}">
        <p14:creationId xmlns:p14="http://schemas.microsoft.com/office/powerpoint/2010/main" val="3326974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90800"/>
            <a:ext cx="6477000" cy="1828800"/>
          </a:xfrm>
          <a:prstGeom prst="rect">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Brief Tutorial</a:t>
            </a:r>
          </a:p>
        </p:txBody>
      </p:sp>
      <p:sp>
        <p:nvSpPr>
          <p:cNvPr id="4" name="Slide Number Placeholder 3"/>
          <p:cNvSpPr>
            <a:spLocks noGrp="1"/>
          </p:cNvSpPr>
          <p:nvPr>
            <p:ph type="sldNum" sz="quarter" idx="12"/>
          </p:nvPr>
        </p:nvSpPr>
        <p:spPr/>
        <p:txBody>
          <a:bodyPr/>
          <a:lstStyle/>
          <a:p>
            <a:fld id="{3D655420-71EF-420E-A9A9-9AC0BEC985D2}" type="slidenum">
              <a:rPr lang="en-US" smtClean="0"/>
              <a:t>17</a:t>
            </a:fld>
            <a:endParaRPr lang="en-US"/>
          </a:p>
        </p:txBody>
      </p:sp>
    </p:spTree>
    <p:extLst>
      <p:ext uri="{BB962C8B-B14F-4D97-AF65-F5344CB8AC3E}">
        <p14:creationId xmlns:p14="http://schemas.microsoft.com/office/powerpoint/2010/main" val="3593599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73559"/>
            <a:ext cx="7099801" cy="461665"/>
          </a:xfrm>
          <a:prstGeom prst="rect">
            <a:avLst/>
          </a:prstGeom>
        </p:spPr>
        <p:txBody>
          <a:bodyPr wrap="square">
            <a:spAutoFit/>
          </a:bodyPr>
          <a:lstStyle/>
          <a:p>
            <a:r>
              <a:rPr lang="en-US" sz="2400" b="1" dirty="0">
                <a:solidFill>
                  <a:schemeClr val="accent3">
                    <a:lumMod val="50000"/>
                  </a:schemeClr>
                </a:solidFill>
              </a:rPr>
              <a:t>WHY DOES FORESIGHT MATTER? </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0508" y="1741944"/>
            <a:ext cx="7397692" cy="2185214"/>
          </a:xfrm>
          <a:prstGeom prst="rect">
            <a:avLst/>
          </a:prstGeom>
          <a:noFill/>
        </p:spPr>
        <p:txBody>
          <a:bodyPr wrap="square" rtlCol="0">
            <a:spAutoFit/>
          </a:bodyPr>
          <a:lstStyle/>
          <a:p>
            <a:pPr marL="227013" indent="-227013">
              <a:buFont typeface="Arial" panose="020B0604020202020204" pitchFamily="34" charset="0"/>
              <a:buChar char="•"/>
            </a:pPr>
            <a:r>
              <a:rPr lang="en-US" sz="2000" dirty="0"/>
              <a:t>Involves thinking about how a situation might evolve into the future</a:t>
            </a:r>
          </a:p>
          <a:p>
            <a:pPr marL="227013" indent="-227013">
              <a:buFont typeface="Arial" panose="020B0604020202020204" pitchFamily="34" charset="0"/>
              <a:buChar char="•"/>
            </a:pPr>
            <a:r>
              <a:rPr lang="en-US" sz="2000" dirty="0"/>
              <a:t>Requires attention to multiple factors -- social, economic, political, military, environmental, and technological trends and interactions.</a:t>
            </a:r>
          </a:p>
          <a:p>
            <a:pPr marL="227013" lvl="1" indent="-227013"/>
            <a:endParaRPr lang="en-US" sz="800" dirty="0"/>
          </a:p>
          <a:p>
            <a:pPr marL="227013" indent="-227013">
              <a:buFont typeface="Arial" panose="020B0604020202020204" pitchFamily="34" charset="0"/>
              <a:buChar char="•"/>
            </a:pPr>
            <a:r>
              <a:rPr lang="en-US" sz="2000" dirty="0"/>
              <a:t>Allows us to generate approaches to shape the future.</a:t>
            </a:r>
          </a:p>
          <a:p>
            <a:pPr marL="227013" indent="-227013"/>
            <a:endParaRPr lang="en-US" sz="800" dirty="0"/>
          </a:p>
          <a:p>
            <a:pPr marL="227013" indent="-227013">
              <a:buFont typeface="Arial" panose="020B0604020202020204" pitchFamily="34" charset="0"/>
              <a:buChar char="•"/>
            </a:pPr>
            <a:r>
              <a:rPr lang="en-US" sz="2000" dirty="0"/>
              <a:t>Enables us to set priorities and allocate resources.</a:t>
            </a:r>
          </a:p>
        </p:txBody>
      </p:sp>
      <p:sp>
        <p:nvSpPr>
          <p:cNvPr id="3" name="TextBox 2"/>
          <p:cNvSpPr txBox="1"/>
          <p:nvPr/>
        </p:nvSpPr>
        <p:spPr>
          <a:xfrm>
            <a:off x="1705586" y="906959"/>
            <a:ext cx="5732828" cy="769441"/>
          </a:xfrm>
          <a:prstGeom prst="rect">
            <a:avLst/>
          </a:prstGeom>
          <a:noFill/>
        </p:spPr>
        <p:txBody>
          <a:bodyPr wrap="square" rtlCol="0">
            <a:spAutoFit/>
          </a:bodyPr>
          <a:lstStyle/>
          <a:p>
            <a:pPr algn="ctr"/>
            <a:r>
              <a:rPr lang="en-US" sz="2200" b="1" dirty="0"/>
              <a:t>Foresight is a key building block to developing strategic thinking skills. </a:t>
            </a:r>
            <a:endParaRPr lang="en-US" sz="2200" dirty="0"/>
          </a:p>
        </p:txBody>
      </p:sp>
      <p:sp>
        <p:nvSpPr>
          <p:cNvPr id="12" name="Slide Number Placeholder 11"/>
          <p:cNvSpPr>
            <a:spLocks noGrp="1"/>
          </p:cNvSpPr>
          <p:nvPr>
            <p:ph type="sldNum" sz="quarter" idx="12"/>
          </p:nvPr>
        </p:nvSpPr>
        <p:spPr/>
        <p:txBody>
          <a:bodyPr/>
          <a:lstStyle/>
          <a:p>
            <a:fld id="{3D655420-71EF-420E-A9A9-9AC0BEC985D2}" type="slidenum">
              <a:rPr lang="en-US" smtClean="0"/>
              <a:t>18</a:t>
            </a:fld>
            <a:endParaRPr lang="en-US"/>
          </a:p>
        </p:txBody>
      </p:sp>
      <p:pic>
        <p:nvPicPr>
          <p:cNvPr id="15" name="Picture 14"/>
          <p:cNvPicPr>
            <a:picLocks noChangeAspect="1"/>
          </p:cNvPicPr>
          <p:nvPr/>
        </p:nvPicPr>
        <p:blipFill>
          <a:blip r:embed="rId7"/>
          <a:stretch>
            <a:fillRect/>
          </a:stretch>
        </p:blipFill>
        <p:spPr>
          <a:xfrm>
            <a:off x="4572000" y="3818550"/>
            <a:ext cx="4103775" cy="1124522"/>
          </a:xfrm>
          <a:prstGeom prst="rect">
            <a:avLst/>
          </a:prstGeom>
        </p:spPr>
      </p:pic>
    </p:spTree>
    <p:extLst>
      <p:ext uri="{BB962C8B-B14F-4D97-AF65-F5344CB8AC3E}">
        <p14:creationId xmlns:p14="http://schemas.microsoft.com/office/powerpoint/2010/main" val="187155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73559"/>
            <a:ext cx="7099801" cy="461665"/>
          </a:xfrm>
          <a:prstGeom prst="rect">
            <a:avLst/>
          </a:prstGeom>
        </p:spPr>
        <p:txBody>
          <a:bodyPr wrap="square">
            <a:spAutoFit/>
          </a:bodyPr>
          <a:lstStyle/>
          <a:p>
            <a:r>
              <a:rPr lang="en-US" sz="2400" b="1" dirty="0">
                <a:solidFill>
                  <a:schemeClr val="accent3">
                    <a:lumMod val="50000"/>
                  </a:schemeClr>
                </a:solidFill>
              </a:rPr>
              <a:t>WHAT’S HARD?</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0508" y="1295400"/>
            <a:ext cx="7397692" cy="2831544"/>
          </a:xfrm>
          <a:prstGeom prst="rect">
            <a:avLst/>
          </a:prstGeom>
          <a:noFill/>
        </p:spPr>
        <p:txBody>
          <a:bodyPr wrap="square" rtlCol="0">
            <a:spAutoFit/>
          </a:bodyPr>
          <a:lstStyle/>
          <a:p>
            <a:pPr marL="227013" indent="-227013">
              <a:buFont typeface="Arial" panose="020B0604020202020204" pitchFamily="34" charset="0"/>
              <a:buChar char="•"/>
            </a:pPr>
            <a:r>
              <a:rPr lang="en-US" sz="2000" dirty="0"/>
              <a:t>Army leaders typically face a host of immediate problems and the need to “put out fires.” </a:t>
            </a:r>
          </a:p>
          <a:p>
            <a:pPr marL="461963" lvl="1" indent="-176213">
              <a:buFont typeface="Courier New" panose="02070309020205020404" pitchFamily="49" charset="0"/>
              <a:buChar char="o"/>
            </a:pPr>
            <a:r>
              <a:rPr lang="en-US" dirty="0"/>
              <a:t>Focus on current and near-term problems can crowd out consideration of the longer-term future. </a:t>
            </a:r>
          </a:p>
          <a:p>
            <a:pPr lvl="1"/>
            <a:endParaRPr lang="en-US" sz="800" dirty="0"/>
          </a:p>
          <a:p>
            <a:pPr marL="227013" indent="-227013">
              <a:buFont typeface="Arial" panose="020B0604020202020204" pitchFamily="34" charset="0"/>
              <a:buChar char="•"/>
            </a:pPr>
            <a:r>
              <a:rPr lang="en-US" sz="2000" dirty="0"/>
              <a:t>Anticipating potential future scenarios means dealing with complexity.</a:t>
            </a:r>
          </a:p>
          <a:p>
            <a:pPr marL="461963" lvl="1" indent="-176213">
              <a:buFont typeface="Courier New" panose="02070309020205020404" pitchFamily="49" charset="0"/>
              <a:buChar char="o"/>
            </a:pPr>
            <a:r>
              <a:rPr lang="en-US" dirty="0"/>
              <a:t>Requires thinking holistically about multiple factors and how they might interact to affect future events. </a:t>
            </a:r>
          </a:p>
          <a:p>
            <a:pPr marL="461963" lvl="1" indent="-176213">
              <a:buFont typeface="Courier New" panose="02070309020205020404" pitchFamily="49" charset="0"/>
              <a:buChar char="o"/>
            </a:pPr>
            <a:r>
              <a:rPr lang="en-US" dirty="0"/>
              <a:t>Can be challenging to break silos.</a:t>
            </a:r>
          </a:p>
        </p:txBody>
      </p:sp>
      <p:sp>
        <p:nvSpPr>
          <p:cNvPr id="3" name="TextBox 2"/>
          <p:cNvSpPr txBox="1"/>
          <p:nvPr/>
        </p:nvSpPr>
        <p:spPr>
          <a:xfrm>
            <a:off x="1705586" y="829270"/>
            <a:ext cx="5732828" cy="430887"/>
          </a:xfrm>
          <a:prstGeom prst="rect">
            <a:avLst/>
          </a:prstGeom>
          <a:noFill/>
        </p:spPr>
        <p:txBody>
          <a:bodyPr wrap="square" rtlCol="0">
            <a:spAutoFit/>
          </a:bodyPr>
          <a:lstStyle/>
          <a:p>
            <a:pPr algn="ctr"/>
            <a:r>
              <a:rPr lang="en-US" sz="2200" b="1" dirty="0"/>
              <a:t>Factors that may hinder foresight</a:t>
            </a:r>
            <a:endParaRPr lang="en-US" sz="2200" dirty="0"/>
          </a:p>
        </p:txBody>
      </p:sp>
      <p:sp>
        <p:nvSpPr>
          <p:cNvPr id="12" name="Slide Number Placeholder 11"/>
          <p:cNvSpPr>
            <a:spLocks noGrp="1"/>
          </p:cNvSpPr>
          <p:nvPr>
            <p:ph type="sldNum" sz="quarter" idx="12"/>
          </p:nvPr>
        </p:nvSpPr>
        <p:spPr/>
        <p:txBody>
          <a:bodyPr/>
          <a:lstStyle/>
          <a:p>
            <a:fld id="{3D655420-71EF-420E-A9A9-9AC0BEC985D2}" type="slidenum">
              <a:rPr lang="en-US" smtClean="0"/>
              <a:t>19</a:t>
            </a:fld>
            <a:endParaRPr lang="en-US"/>
          </a:p>
        </p:txBody>
      </p:sp>
    </p:spTree>
    <p:extLst>
      <p:ext uri="{BB962C8B-B14F-4D97-AF65-F5344CB8AC3E}">
        <p14:creationId xmlns:p14="http://schemas.microsoft.com/office/powerpoint/2010/main" val="299915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sp>
        <p:nvSpPr>
          <p:cNvPr id="13" name="Rectangle 12"/>
          <p:cNvSpPr/>
          <p:nvPr/>
        </p:nvSpPr>
        <p:spPr>
          <a:xfrm>
            <a:off x="1053599" y="304800"/>
            <a:ext cx="4280401" cy="461665"/>
          </a:xfrm>
          <a:prstGeom prst="rect">
            <a:avLst/>
          </a:prstGeom>
        </p:spPr>
        <p:txBody>
          <a:bodyPr wrap="square">
            <a:spAutoFit/>
          </a:bodyPr>
          <a:lstStyle/>
          <a:p>
            <a:r>
              <a:rPr lang="en-US" sz="2400" b="1" dirty="0">
                <a:solidFill>
                  <a:schemeClr val="accent3">
                    <a:lumMod val="50000"/>
                  </a:schemeClr>
                </a:solidFill>
                <a:cs typeface="Arial" pitchFamily="34" charset="0"/>
              </a:rPr>
              <a:t>NOTE TO FACILITATORS</a:t>
            </a:r>
            <a:endParaRPr lang="en-US" sz="2400" b="1" dirty="0">
              <a:solidFill>
                <a:schemeClr val="accent3">
                  <a:lumMod val="50000"/>
                </a:schemeClr>
              </a:solidFill>
            </a:endParaRPr>
          </a:p>
        </p:txBody>
      </p:sp>
      <p:cxnSp>
        <p:nvCxnSpPr>
          <p:cNvPr id="14" name="Straight Connector 13"/>
          <p:cNvCxnSpPr/>
          <p:nvPr/>
        </p:nvCxnSpPr>
        <p:spPr>
          <a:xfrm>
            <a:off x="0" y="685800"/>
            <a:ext cx="9906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66800" y="1066800"/>
            <a:ext cx="7315200" cy="3262432"/>
          </a:xfrm>
          <a:prstGeom prst="rect">
            <a:avLst/>
          </a:prstGeom>
        </p:spPr>
        <p:txBody>
          <a:bodyPr wrap="square">
            <a:spAutoFit/>
          </a:bodyPr>
          <a:lstStyle/>
          <a:p>
            <a:r>
              <a:rPr lang="en-US" dirty="0"/>
              <a:t>The slides in this deck have been developed to provide the following to participants: </a:t>
            </a:r>
          </a:p>
          <a:p>
            <a:endParaRPr lang="en-US" sz="800" dirty="0"/>
          </a:p>
          <a:p>
            <a:pPr marL="342900" indent="-342900">
              <a:buAutoNum type="arabicParenR"/>
            </a:pPr>
            <a:r>
              <a:rPr lang="en-US" dirty="0"/>
              <a:t>Context for the skill-building exercise – including the importance of practicing foundational skills to become an effective strategic thinker </a:t>
            </a:r>
          </a:p>
          <a:p>
            <a:pPr marL="342900" indent="-342900">
              <a:buAutoNum type="arabicParenR"/>
            </a:pPr>
            <a:r>
              <a:rPr lang="en-US" dirty="0"/>
              <a:t>An overview of the exercise – including the purpose, activities, and learning objectives </a:t>
            </a:r>
          </a:p>
          <a:p>
            <a:pPr marL="342900" indent="-342900">
              <a:buAutoNum type="arabicParenR"/>
            </a:pPr>
            <a:r>
              <a:rPr lang="en-US" dirty="0"/>
              <a:t>Brief tutorial facilitators may choose to adapt, add to, or re-arrange any portions of this slide deck to introduce the exercise to participants. </a:t>
            </a:r>
          </a:p>
          <a:p>
            <a:pPr marL="342900" indent="-342900"/>
            <a:endParaRPr lang="en-US" dirty="0"/>
          </a:p>
          <a:p>
            <a:r>
              <a:rPr lang="en-US" dirty="0"/>
              <a:t>Slides contained in the “Background and Context” portion of the slide deck (slides 3 – 10) appear in the slide decks for each of the four exercises. </a:t>
            </a:r>
          </a:p>
        </p:txBody>
      </p:sp>
      <p:sp>
        <p:nvSpPr>
          <p:cNvPr id="4" name="Slide Number Placeholder 3"/>
          <p:cNvSpPr>
            <a:spLocks noGrp="1"/>
          </p:cNvSpPr>
          <p:nvPr>
            <p:ph type="sldNum" sz="quarter" idx="12"/>
          </p:nvPr>
        </p:nvSpPr>
        <p:spPr/>
        <p:txBody>
          <a:bodyPr/>
          <a:lstStyle/>
          <a:p>
            <a:fld id="{3D655420-71EF-420E-A9A9-9AC0BEC985D2}"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099801" cy="461665"/>
          </a:xfrm>
          <a:prstGeom prst="rect">
            <a:avLst/>
          </a:prstGeom>
        </p:spPr>
        <p:txBody>
          <a:bodyPr wrap="square">
            <a:spAutoFit/>
          </a:bodyPr>
          <a:lstStyle/>
          <a:p>
            <a:r>
              <a:rPr lang="en-US" sz="2400" b="1" dirty="0">
                <a:solidFill>
                  <a:schemeClr val="accent3">
                    <a:lumMod val="50000"/>
                  </a:schemeClr>
                </a:solidFill>
              </a:rPr>
              <a:t>WHAT’S HARD?</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0508" y="1371600"/>
            <a:ext cx="7397692" cy="3785652"/>
          </a:xfrm>
          <a:prstGeom prst="rect">
            <a:avLst/>
          </a:prstGeom>
          <a:noFill/>
        </p:spPr>
        <p:txBody>
          <a:bodyPr wrap="square" rtlCol="0">
            <a:spAutoFit/>
          </a:bodyPr>
          <a:lstStyle/>
          <a:p>
            <a:pPr marL="227013" indent="-227013">
              <a:spcBef>
                <a:spcPts val="600"/>
              </a:spcBef>
              <a:buFont typeface="Arial" panose="020B0604020202020204" pitchFamily="34" charset="0"/>
              <a:buChar char="•"/>
            </a:pPr>
            <a:r>
              <a:rPr lang="en-US" sz="2000" dirty="0"/>
              <a:t>The range of information resources we use to identify patterns and trends is often limited.</a:t>
            </a:r>
          </a:p>
          <a:p>
            <a:pPr marL="458788" lvl="1" indent="-173038">
              <a:spcBef>
                <a:spcPts val="600"/>
              </a:spcBef>
              <a:buFont typeface="Courier New" panose="02070309020205020404" pitchFamily="49" charset="0"/>
              <a:buChar char="o"/>
            </a:pPr>
            <a:r>
              <a:rPr lang="en-US" dirty="0"/>
              <a:t>May lead to an incomplete picture.</a:t>
            </a:r>
          </a:p>
          <a:p>
            <a:pPr marL="458788" lvl="1" indent="-173038">
              <a:spcBef>
                <a:spcPts val="600"/>
              </a:spcBef>
              <a:buFont typeface="Courier New" panose="02070309020205020404" pitchFamily="49" charset="0"/>
              <a:buChar char="o"/>
            </a:pPr>
            <a:r>
              <a:rPr lang="en-US" dirty="0"/>
              <a:t>May miss key trends and form incorrect interpretations.</a:t>
            </a:r>
          </a:p>
          <a:p>
            <a:pPr>
              <a:spcBef>
                <a:spcPts val="600"/>
              </a:spcBef>
            </a:pPr>
            <a:endParaRPr lang="en-US" sz="800" dirty="0" smtClean="0"/>
          </a:p>
          <a:p>
            <a:pPr marL="227013" indent="-227013">
              <a:spcBef>
                <a:spcPts val="600"/>
              </a:spcBef>
              <a:buFont typeface="Arial" panose="020B0604020202020204" pitchFamily="34" charset="0"/>
              <a:buChar char="•"/>
            </a:pPr>
            <a:r>
              <a:rPr lang="en-US" sz="2000" dirty="0" smtClean="0"/>
              <a:t>We </a:t>
            </a:r>
            <a:r>
              <a:rPr lang="en-US" sz="2000" dirty="0"/>
              <a:t>tend to be overly optimistic in our predictions about future situations.</a:t>
            </a:r>
          </a:p>
          <a:p>
            <a:pPr>
              <a:spcBef>
                <a:spcPts val="600"/>
              </a:spcBef>
            </a:pPr>
            <a:endParaRPr lang="en-US" sz="800" dirty="0"/>
          </a:p>
          <a:p>
            <a:pPr marL="227013" indent="-227013">
              <a:spcBef>
                <a:spcPts val="600"/>
              </a:spcBef>
              <a:buFont typeface="Arial" panose="020B0604020202020204" pitchFamily="34" charset="0"/>
              <a:buChar char="•"/>
            </a:pPr>
            <a:r>
              <a:rPr lang="en-US" sz="2000" dirty="0"/>
              <a:t>We tend to focus on what is happening now and project that forward—rather than imagining the wild card/unexpected disruption that could change everything.</a:t>
            </a:r>
          </a:p>
          <a:p>
            <a:pPr marL="746125" lvl="1" indent="-288925">
              <a:buFont typeface="Courier New" panose="02070309020205020404" pitchFamily="49" charset="0"/>
              <a:buChar char="o"/>
            </a:pPr>
            <a:endParaRPr lang="en-US" dirty="0"/>
          </a:p>
        </p:txBody>
      </p:sp>
      <p:sp>
        <p:nvSpPr>
          <p:cNvPr id="3" name="TextBox 2"/>
          <p:cNvSpPr txBox="1"/>
          <p:nvPr/>
        </p:nvSpPr>
        <p:spPr>
          <a:xfrm>
            <a:off x="1705586" y="864513"/>
            <a:ext cx="5732828" cy="430887"/>
          </a:xfrm>
          <a:prstGeom prst="rect">
            <a:avLst/>
          </a:prstGeom>
          <a:noFill/>
        </p:spPr>
        <p:txBody>
          <a:bodyPr wrap="square" rtlCol="0">
            <a:spAutoFit/>
          </a:bodyPr>
          <a:lstStyle/>
          <a:p>
            <a:pPr algn="ctr"/>
            <a:r>
              <a:rPr lang="en-US" sz="2200" b="1" dirty="0"/>
              <a:t>Factors that may hinder foresight (Cont’d.)</a:t>
            </a:r>
            <a:endParaRPr lang="en-US" sz="2200" dirty="0"/>
          </a:p>
        </p:txBody>
      </p:sp>
      <p:sp>
        <p:nvSpPr>
          <p:cNvPr id="12" name="Slide Number Placeholder 11"/>
          <p:cNvSpPr>
            <a:spLocks noGrp="1"/>
          </p:cNvSpPr>
          <p:nvPr>
            <p:ph type="sldNum" sz="quarter" idx="12"/>
          </p:nvPr>
        </p:nvSpPr>
        <p:spPr/>
        <p:txBody>
          <a:bodyPr/>
          <a:lstStyle/>
          <a:p>
            <a:fld id="{3D655420-71EF-420E-A9A9-9AC0BEC985D2}" type="slidenum">
              <a:rPr lang="en-US" smtClean="0"/>
              <a:t>20</a:t>
            </a:fld>
            <a:endParaRPr lang="en-US"/>
          </a:p>
        </p:txBody>
      </p:sp>
    </p:spTree>
    <p:extLst>
      <p:ext uri="{BB962C8B-B14F-4D97-AF65-F5344CB8AC3E}">
        <p14:creationId xmlns:p14="http://schemas.microsoft.com/office/powerpoint/2010/main" val="4068015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8395201" cy="830997"/>
          </a:xfrm>
          <a:prstGeom prst="rect">
            <a:avLst/>
          </a:prstGeom>
        </p:spPr>
        <p:txBody>
          <a:bodyPr wrap="square">
            <a:spAutoFit/>
          </a:bodyPr>
          <a:lstStyle/>
          <a:p>
            <a:r>
              <a:rPr lang="en-US" sz="2400" b="1" dirty="0">
                <a:solidFill>
                  <a:schemeClr val="accent3">
                    <a:lumMod val="50000"/>
                  </a:schemeClr>
                </a:solidFill>
              </a:rPr>
              <a:t>TIPS AND STRATEGIES FOR ENGAGING IN </a:t>
            </a:r>
          </a:p>
          <a:p>
            <a:r>
              <a:rPr lang="en-US" sz="2400" b="1" dirty="0">
                <a:solidFill>
                  <a:schemeClr val="accent3">
                    <a:lumMod val="50000"/>
                  </a:schemeClr>
                </a:solidFill>
              </a:rPr>
              <a:t>STRATEGIC FORESIGHT</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0508" y="1216760"/>
            <a:ext cx="7397692" cy="523220"/>
          </a:xfrm>
          <a:prstGeom prst="rect">
            <a:avLst/>
          </a:prstGeom>
          <a:noFill/>
        </p:spPr>
        <p:txBody>
          <a:bodyPr wrap="square" rtlCol="0">
            <a:spAutoFit/>
          </a:bodyPr>
          <a:lstStyle/>
          <a:p>
            <a:pPr marL="227013" indent="-227013">
              <a:buFont typeface="Arial" panose="020B0604020202020204" pitchFamily="34" charset="0"/>
              <a:buChar char="•"/>
            </a:pPr>
            <a:r>
              <a:rPr lang="en-US" sz="2000" dirty="0"/>
              <a:t>Think backward in time in order to think into the future:</a:t>
            </a:r>
          </a:p>
          <a:p>
            <a:endParaRPr lang="en-US" sz="800" dirty="0"/>
          </a:p>
        </p:txBody>
      </p:sp>
      <p:pic>
        <p:nvPicPr>
          <p:cNvPr id="51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228" t="3746" r="6181" b="6407"/>
          <a:stretch/>
        </p:blipFill>
        <p:spPr bwMode="auto">
          <a:xfrm>
            <a:off x="6096000" y="2775920"/>
            <a:ext cx="259080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7510594" y="5105400"/>
            <a:ext cx="1481496" cy="215444"/>
          </a:xfrm>
          <a:prstGeom prst="rect">
            <a:avLst/>
          </a:prstGeom>
        </p:spPr>
        <p:txBody>
          <a:bodyPr wrap="none">
            <a:spAutoFit/>
          </a:bodyPr>
          <a:lstStyle/>
          <a:p>
            <a:r>
              <a:rPr lang="en-US" sz="800" dirty="0">
                <a:solidFill>
                  <a:schemeClr val="bg1">
                    <a:lumMod val="75000"/>
                  </a:schemeClr>
                </a:solidFill>
              </a:rPr>
              <a:t>Image credit: shutterstock.com</a:t>
            </a:r>
          </a:p>
        </p:txBody>
      </p:sp>
      <p:sp>
        <p:nvSpPr>
          <p:cNvPr id="10" name="TextBox 9"/>
          <p:cNvSpPr txBox="1"/>
          <p:nvPr/>
        </p:nvSpPr>
        <p:spPr>
          <a:xfrm>
            <a:off x="1067109" y="1646123"/>
            <a:ext cx="4571691" cy="2369880"/>
          </a:xfrm>
          <a:prstGeom prst="rect">
            <a:avLst/>
          </a:prstGeom>
          <a:noFill/>
        </p:spPr>
        <p:txBody>
          <a:bodyPr wrap="square" rtlCol="0">
            <a:spAutoFit/>
          </a:bodyPr>
          <a:lstStyle/>
          <a:p>
            <a:pPr marL="227013" indent="-227013">
              <a:buFont typeface="Arial" panose="020B0604020202020204" pitchFamily="34" charset="0"/>
              <a:buChar char="•"/>
            </a:pPr>
            <a:r>
              <a:rPr lang="en-US" sz="2000" dirty="0"/>
              <a:t>Think about futures that are </a:t>
            </a:r>
            <a:r>
              <a:rPr lang="en-US" sz="2000" i="1" dirty="0"/>
              <a:t>possible, </a:t>
            </a:r>
            <a:r>
              <a:rPr lang="en-US" sz="2000" dirty="0"/>
              <a:t>not just the future that seems most obvious.</a:t>
            </a:r>
          </a:p>
          <a:p>
            <a:endParaRPr lang="en-US" sz="800" dirty="0"/>
          </a:p>
          <a:p>
            <a:pPr marL="227013" indent="-227013">
              <a:buFont typeface="Arial" panose="020B0604020202020204" pitchFamily="34" charset="0"/>
              <a:buChar char="•"/>
            </a:pPr>
            <a:r>
              <a:rPr lang="en-US" sz="2000" dirty="0"/>
              <a:t>Recognize that what matters most in the present, or what mattered most in the past, may not be what matters so much in future events.</a:t>
            </a:r>
            <a:endParaRPr lang="en-US" dirty="0"/>
          </a:p>
        </p:txBody>
      </p:sp>
      <p:sp>
        <p:nvSpPr>
          <p:cNvPr id="18" name="Slide Number Placeholder 17"/>
          <p:cNvSpPr>
            <a:spLocks noGrp="1"/>
          </p:cNvSpPr>
          <p:nvPr>
            <p:ph type="sldNum" sz="quarter" idx="12"/>
          </p:nvPr>
        </p:nvSpPr>
        <p:spPr/>
        <p:txBody>
          <a:bodyPr/>
          <a:lstStyle/>
          <a:p>
            <a:fld id="{3D655420-71EF-420E-A9A9-9AC0BEC985D2}" type="slidenum">
              <a:rPr lang="en-US" smtClean="0"/>
              <a:t>21</a:t>
            </a:fld>
            <a:endParaRPr lang="en-US"/>
          </a:p>
        </p:txBody>
      </p:sp>
    </p:spTree>
    <p:extLst>
      <p:ext uri="{BB962C8B-B14F-4D97-AF65-F5344CB8AC3E}">
        <p14:creationId xmlns:p14="http://schemas.microsoft.com/office/powerpoint/2010/main" val="3534540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480801" cy="830997"/>
          </a:xfrm>
          <a:prstGeom prst="rect">
            <a:avLst/>
          </a:prstGeom>
        </p:spPr>
        <p:txBody>
          <a:bodyPr wrap="square">
            <a:spAutoFit/>
          </a:bodyPr>
          <a:lstStyle/>
          <a:p>
            <a:r>
              <a:rPr lang="en-US" sz="2400" b="1" dirty="0">
                <a:solidFill>
                  <a:schemeClr val="accent3">
                    <a:lumMod val="50000"/>
                  </a:schemeClr>
                </a:solidFill>
              </a:rPr>
              <a:t>TIPS AND STRATEGIES FOR ENGAGING IN STRATEGIC FORESIGHT (Cont’d.)</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0508" y="1123176"/>
            <a:ext cx="7016692" cy="2523768"/>
          </a:xfrm>
          <a:prstGeom prst="rect">
            <a:avLst/>
          </a:prstGeom>
          <a:noFill/>
        </p:spPr>
        <p:txBody>
          <a:bodyPr wrap="square" rtlCol="0">
            <a:spAutoFit/>
          </a:bodyPr>
          <a:lstStyle/>
          <a:p>
            <a:pPr marL="227013" indent="-227013">
              <a:buFont typeface="Arial" panose="020B0604020202020204" pitchFamily="34" charset="0"/>
              <a:buChar char="•"/>
            </a:pPr>
            <a:r>
              <a:rPr lang="en-US" sz="2000" dirty="0"/>
              <a:t>Recognize that whatever you come up with, you are likely to be off base.</a:t>
            </a:r>
          </a:p>
          <a:p>
            <a:endParaRPr lang="en-US" sz="800" dirty="0"/>
          </a:p>
          <a:p>
            <a:pPr marL="227013" indent="-227013">
              <a:buFont typeface="Arial" panose="020B0604020202020204" pitchFamily="34" charset="0"/>
              <a:buChar char="•"/>
            </a:pPr>
            <a:r>
              <a:rPr lang="en-US" sz="2000" dirty="0"/>
              <a:t>Go wide in your information search:</a:t>
            </a:r>
            <a:endParaRPr lang="en-US" dirty="0"/>
          </a:p>
          <a:p>
            <a:pPr marL="461963" lvl="1" indent="-176213">
              <a:buFont typeface="Courier New" panose="02070309020205020404" pitchFamily="49" charset="0"/>
              <a:buChar char="o"/>
            </a:pPr>
            <a:r>
              <a:rPr lang="en-US" b="1" dirty="0"/>
              <a:t>Consult a wide variety of sources--</a:t>
            </a:r>
            <a:r>
              <a:rPr lang="en-US" dirty="0"/>
              <a:t>e.g., people of diverse backgrounds, varied publications, websites.</a:t>
            </a:r>
          </a:p>
          <a:p>
            <a:pPr marL="461963" lvl="1" indent="-176213">
              <a:buFont typeface="Courier New" panose="02070309020205020404" pitchFamily="49" charset="0"/>
              <a:buChar char="o"/>
            </a:pPr>
            <a:r>
              <a:rPr lang="en-US" b="1" dirty="0"/>
              <a:t>Gather information about a range of topic areas--</a:t>
            </a:r>
            <a:r>
              <a:rPr lang="en-US" dirty="0"/>
              <a:t>e.g., politics, economics, technology, social issues, etc. </a:t>
            </a:r>
          </a:p>
          <a:p>
            <a:pPr marL="461963" lvl="1" indent="-176213">
              <a:buFont typeface="Courier New" panose="02070309020205020404" pitchFamily="49" charset="0"/>
              <a:buChar char="o"/>
            </a:pPr>
            <a:r>
              <a:rPr lang="en-US" b="1" dirty="0"/>
              <a:t>Consider the perspectives of the sources </a:t>
            </a:r>
            <a:r>
              <a:rPr lang="en-US" dirty="0"/>
              <a:t>you are using.</a:t>
            </a:r>
            <a:endParaRPr lang="en-US" sz="800" dirty="0"/>
          </a:p>
        </p:txBody>
      </p:sp>
      <p:sp>
        <p:nvSpPr>
          <p:cNvPr id="12" name="Slide Number Placeholder 11"/>
          <p:cNvSpPr>
            <a:spLocks noGrp="1"/>
          </p:cNvSpPr>
          <p:nvPr>
            <p:ph type="sldNum" sz="quarter" idx="12"/>
          </p:nvPr>
        </p:nvSpPr>
        <p:spPr/>
        <p:txBody>
          <a:bodyPr/>
          <a:lstStyle/>
          <a:p>
            <a:fld id="{3D655420-71EF-420E-A9A9-9AC0BEC985D2}" type="slidenum">
              <a:rPr lang="en-US" smtClean="0"/>
              <a:t>22</a:t>
            </a:fld>
            <a:endParaRPr lang="en-US"/>
          </a:p>
        </p:txBody>
      </p:sp>
    </p:spTree>
    <p:extLst>
      <p:ext uri="{BB962C8B-B14F-4D97-AF65-F5344CB8AC3E}">
        <p14:creationId xmlns:p14="http://schemas.microsoft.com/office/powerpoint/2010/main" val="175737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90800"/>
            <a:ext cx="6477000" cy="1828800"/>
          </a:xfrm>
          <a:prstGeom prst="rect">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Background and Context</a:t>
            </a:r>
          </a:p>
        </p:txBody>
      </p:sp>
      <p:sp>
        <p:nvSpPr>
          <p:cNvPr id="4" name="Slide Number Placeholder 3"/>
          <p:cNvSpPr>
            <a:spLocks noGrp="1"/>
          </p:cNvSpPr>
          <p:nvPr>
            <p:ph type="sldNum" sz="quarter" idx="12"/>
          </p:nvPr>
        </p:nvSpPr>
        <p:spPr/>
        <p:txBody>
          <a:bodyPr/>
          <a:lstStyle/>
          <a:p>
            <a:fld id="{3D655420-71EF-420E-A9A9-9AC0BEC985D2}"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sp>
        <p:nvSpPr>
          <p:cNvPr id="13" name="Rectangle 12"/>
          <p:cNvSpPr/>
          <p:nvPr/>
        </p:nvSpPr>
        <p:spPr>
          <a:xfrm>
            <a:off x="1434599" y="304800"/>
            <a:ext cx="6490201" cy="830997"/>
          </a:xfrm>
          <a:prstGeom prst="rect">
            <a:avLst/>
          </a:prstGeom>
        </p:spPr>
        <p:txBody>
          <a:bodyPr wrap="square">
            <a:spAutoFit/>
          </a:bodyPr>
          <a:lstStyle/>
          <a:p>
            <a:r>
              <a:rPr lang="en-US" sz="2400" b="1" dirty="0">
                <a:solidFill>
                  <a:schemeClr val="accent3">
                    <a:lumMod val="50000"/>
                  </a:schemeClr>
                </a:solidFill>
              </a:rPr>
              <a:t>CURRENT AND FUTURE ARMY LEADERS NEED TO BE ABLE TO THINK STRATEGICALLY</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219200" y="1295400"/>
            <a:ext cx="4267200" cy="3785652"/>
          </a:xfrm>
          <a:prstGeom prst="rect">
            <a:avLst/>
          </a:prstGeom>
        </p:spPr>
        <p:txBody>
          <a:bodyPr wrap="square">
            <a:spAutoFit/>
          </a:bodyPr>
          <a:lstStyle/>
          <a:p>
            <a:pPr marL="227013" indent="-227013"/>
            <a:r>
              <a:rPr lang="en-US" sz="2000" dirty="0"/>
              <a:t>•  Army leaders need to anticipate change, think long term, envision potential futures, and exploit opportunities to serve national interests</a:t>
            </a:r>
          </a:p>
          <a:p>
            <a:pPr marL="227013" indent="-227013"/>
            <a:endParaRPr lang="en-US" sz="2000" dirty="0"/>
          </a:p>
          <a:p>
            <a:pPr marL="227013" indent="-227013"/>
            <a:r>
              <a:rPr lang="en-US" sz="2000" dirty="0"/>
              <a:t>•  Before Army leaders step into positions that require them to function as strategic thinkers and planners, they need to hone the “building block” skills that underpin strategic thinking</a:t>
            </a:r>
          </a:p>
        </p:txBody>
      </p:sp>
      <p:sp>
        <p:nvSpPr>
          <p:cNvPr id="4" name="Slide Number Placeholder 3"/>
          <p:cNvSpPr>
            <a:spLocks noGrp="1"/>
          </p:cNvSpPr>
          <p:nvPr>
            <p:ph type="sldNum" sz="quarter" idx="12"/>
          </p:nvPr>
        </p:nvSpPr>
        <p:spPr/>
        <p:txBody>
          <a:bodyPr/>
          <a:lstStyle/>
          <a:p>
            <a:fld id="{3D655420-71EF-420E-A9A9-9AC0BEC985D2}" type="slidenum">
              <a:rPr lang="en-US" smtClean="0"/>
              <a:t>4</a:t>
            </a:fld>
            <a:endParaRPr lang="en-US"/>
          </a:p>
        </p:txBody>
      </p:sp>
      <p:pic>
        <p:nvPicPr>
          <p:cNvPr id="12" name="Picture 11" descr="A group of people sitting at a table&#10;&#10;Description generated with very high confide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400" y="1815490"/>
            <a:ext cx="3123050" cy="2073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p:cNvSpPr txBox="1"/>
          <p:nvPr/>
        </p:nvSpPr>
        <p:spPr>
          <a:xfrm>
            <a:off x="5270080" y="3886200"/>
            <a:ext cx="3950120" cy="215444"/>
          </a:xfrm>
          <a:prstGeom prst="rect">
            <a:avLst/>
          </a:prstGeom>
          <a:noFill/>
        </p:spPr>
        <p:txBody>
          <a:bodyPr wrap="none" rtlCol="0">
            <a:spAutoFit/>
          </a:bodyPr>
          <a:lstStyle/>
          <a:p>
            <a:pPr lvl="0">
              <a:defRPr/>
            </a:pPr>
            <a:r>
              <a:rPr lang="en-US" sz="800" dirty="0">
                <a:solidFill>
                  <a:schemeClr val="bg1">
                    <a:lumMod val="75000"/>
                  </a:schemeClr>
                </a:solidFill>
              </a:rPr>
              <a:t>Image credit: http://www.hawaiiarmyweekly.com/storage/2016/02/2378779-768x510.jpg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099801" cy="830997"/>
          </a:xfrm>
          <a:prstGeom prst="rect">
            <a:avLst/>
          </a:prstGeom>
        </p:spPr>
        <p:txBody>
          <a:bodyPr wrap="square">
            <a:spAutoFit/>
          </a:bodyPr>
          <a:lstStyle/>
          <a:p>
            <a:r>
              <a:rPr lang="en-US" sz="2400" b="1" dirty="0">
                <a:solidFill>
                  <a:schemeClr val="accent3">
                    <a:lumMod val="50000"/>
                  </a:schemeClr>
                </a:solidFill>
              </a:rPr>
              <a:t>WHAT SKILLS ARE FOUNDATIONAL TO STRATEGIC THINKING ABILITY?</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573285965"/>
              </p:ext>
            </p:extLst>
          </p:nvPr>
        </p:nvGraphicFramePr>
        <p:xfrm>
          <a:off x="533400" y="1144325"/>
          <a:ext cx="8153400" cy="4037274"/>
        </p:xfrm>
        <a:graphic>
          <a:graphicData uri="http://schemas.openxmlformats.org/drawingml/2006/table">
            <a:tbl>
              <a:tblPr firstRow="1" bandRow="1">
                <a:tableStyleId>{F5AB1C69-6EDB-4FF4-983F-18BD219EF322}</a:tableStyleId>
              </a:tblPr>
              <a:tblGrid>
                <a:gridCol w="2438400">
                  <a:extLst>
                    <a:ext uri="{9D8B030D-6E8A-4147-A177-3AD203B41FA5}">
                      <a16:colId xmlns:a16="http://schemas.microsoft.com/office/drawing/2014/main" xmlns="" val="20000"/>
                    </a:ext>
                  </a:extLst>
                </a:gridCol>
                <a:gridCol w="5715000">
                  <a:extLst>
                    <a:ext uri="{9D8B030D-6E8A-4147-A177-3AD203B41FA5}">
                      <a16:colId xmlns:a16="http://schemas.microsoft.com/office/drawing/2014/main" xmlns="" val="20001"/>
                    </a:ext>
                  </a:extLst>
                </a:gridCol>
              </a:tblGrid>
              <a:tr h="622593">
                <a:tc>
                  <a:txBody>
                    <a:bodyPr/>
                    <a:lstStyle/>
                    <a:p>
                      <a:r>
                        <a:rPr lang="en-US" sz="1800" dirty="0"/>
                        <a:t>Competency</a:t>
                      </a:r>
                    </a:p>
                  </a:txBody>
                  <a:tcPr anchor="ctr">
                    <a:solidFill>
                      <a:schemeClr val="accent3">
                        <a:lumMod val="50000"/>
                      </a:schemeClr>
                    </a:solidFill>
                  </a:tcPr>
                </a:tc>
                <a:tc>
                  <a:txBody>
                    <a:bodyPr/>
                    <a:lstStyle/>
                    <a:p>
                      <a:r>
                        <a:rPr lang="en-US" sz="1800" dirty="0"/>
                        <a:t>A Strategic</a:t>
                      </a:r>
                      <a:r>
                        <a:rPr lang="en-US" sz="1800" baseline="0" dirty="0"/>
                        <a:t> Thinker…</a:t>
                      </a:r>
                      <a:endParaRPr lang="en-US" sz="1800" dirty="0"/>
                    </a:p>
                  </a:txBody>
                  <a:tcPr anchor="ctr">
                    <a:solidFill>
                      <a:schemeClr val="accent3">
                        <a:lumMod val="50000"/>
                      </a:schemeClr>
                    </a:solidFill>
                  </a:tcPr>
                </a:tc>
                <a:extLst>
                  <a:ext uri="{0D108BD9-81ED-4DB2-BD59-A6C34878D82A}">
                    <a16:rowId xmlns:a16="http://schemas.microsoft.com/office/drawing/2014/main" xmlns="" val="10000"/>
                  </a:ext>
                </a:extLst>
              </a:tr>
              <a:tr h="1211661">
                <a:tc>
                  <a:txBody>
                    <a:bodyPr/>
                    <a:lstStyle/>
                    <a:p>
                      <a:r>
                        <a:rPr lang="en-US" sz="1400" b="1" dirty="0"/>
                        <a:t>Comprehensive</a:t>
                      </a:r>
                      <a:r>
                        <a:rPr lang="en-US" sz="1400" b="1" baseline="0" dirty="0"/>
                        <a:t> </a:t>
                      </a:r>
                    </a:p>
                    <a:p>
                      <a:r>
                        <a:rPr lang="en-US" sz="1400" b="1" baseline="0" dirty="0"/>
                        <a:t>Information Gathering</a:t>
                      </a:r>
                      <a:endParaRPr lang="en-US" sz="1400" b="1" dirty="0"/>
                    </a:p>
                  </a:txBody>
                  <a:tcPr/>
                </a:tc>
                <a:tc>
                  <a:txBody>
                    <a:bodyPr/>
                    <a:lstStyle/>
                    <a:p>
                      <a:pPr marL="117475" indent="-117475">
                        <a:buFont typeface="Arial" panose="020B0604020202020204" pitchFamily="34" charset="0"/>
                        <a:buChar char="•"/>
                      </a:pPr>
                      <a:r>
                        <a:rPr lang="en-US" sz="1200" dirty="0"/>
                        <a:t>continuously scans the environment</a:t>
                      </a:r>
                    </a:p>
                    <a:p>
                      <a:pPr marL="117475" indent="-117475">
                        <a:buFont typeface="Arial" panose="020B0604020202020204" pitchFamily="34" charset="0"/>
                        <a:buChar char="•"/>
                      </a:pPr>
                      <a:r>
                        <a:rPr lang="en-US" sz="1200" dirty="0"/>
                        <a:t>seeks information from disparate sources </a:t>
                      </a:r>
                    </a:p>
                    <a:p>
                      <a:pPr marL="117475" indent="-117475">
                        <a:buFont typeface="Arial" panose="020B0604020202020204" pitchFamily="34" charset="0"/>
                        <a:buChar char="•"/>
                      </a:pPr>
                      <a:r>
                        <a:rPr lang="en-US" sz="1200" dirty="0"/>
                        <a:t>suspends judgment and maintains an open mind</a:t>
                      </a:r>
                    </a:p>
                    <a:p>
                      <a:pPr marL="117475" indent="-117475">
                        <a:buFont typeface="Arial" panose="020B0604020202020204" pitchFamily="34" charset="0"/>
                        <a:buChar char="•"/>
                      </a:pPr>
                      <a:r>
                        <a:rPr lang="en-US" sz="1200" dirty="0"/>
                        <a:t>considers other perspectives</a:t>
                      </a:r>
                    </a:p>
                    <a:p>
                      <a:pPr marL="117475" indent="-117475">
                        <a:buFont typeface="Arial" panose="020B0604020202020204" pitchFamily="34" charset="0"/>
                        <a:buChar char="•"/>
                      </a:pPr>
                      <a:r>
                        <a:rPr lang="en-US" sz="1200" dirty="0"/>
                        <a:t>possesses advanced listening and research skills</a:t>
                      </a:r>
                    </a:p>
                  </a:txBody>
                  <a:tcPr/>
                </a:tc>
                <a:extLst>
                  <a:ext uri="{0D108BD9-81ED-4DB2-BD59-A6C34878D82A}">
                    <a16:rowId xmlns:a16="http://schemas.microsoft.com/office/drawing/2014/main" xmlns="" val="10001"/>
                  </a:ext>
                </a:extLst>
              </a:tr>
              <a:tr h="991359">
                <a:tc>
                  <a:txBody>
                    <a:bodyPr/>
                    <a:lstStyle/>
                    <a:p>
                      <a:r>
                        <a:rPr lang="en-US" sz="1400" b="1" dirty="0"/>
                        <a:t>Learning </a:t>
                      </a:r>
                    </a:p>
                  </a:txBody>
                  <a:tcPr/>
                </a:tc>
                <a:tc>
                  <a:txBody>
                    <a:bodyPr/>
                    <a:lstStyle/>
                    <a:p>
                      <a:pPr marL="117475" indent="-117475">
                        <a:buFont typeface="Arial" panose="020B0604020202020204" pitchFamily="34" charset="0"/>
                        <a:buChar char="•"/>
                      </a:pPr>
                      <a:r>
                        <a:rPr lang="en-US" sz="1200" dirty="0"/>
                        <a:t>is a lifelong learner</a:t>
                      </a:r>
                    </a:p>
                    <a:p>
                      <a:pPr marL="117475" indent="-117475">
                        <a:buFont typeface="Arial" panose="020B0604020202020204" pitchFamily="34" charset="0"/>
                        <a:buChar char="•"/>
                      </a:pPr>
                      <a:r>
                        <a:rPr lang="en-US" sz="1200" dirty="0"/>
                        <a:t>iteratively tests, reflects on, conceptualizes, and manages knowledge to gain insights on the environment</a:t>
                      </a:r>
                    </a:p>
                    <a:p>
                      <a:pPr marL="117475" indent="-117475">
                        <a:buFont typeface="Arial" panose="020B0604020202020204" pitchFamily="34" charset="0"/>
                        <a:buChar char="•"/>
                      </a:pPr>
                      <a:r>
                        <a:rPr lang="en-US" sz="1200" dirty="0"/>
                        <a:t>continuously examines his/her own thinking</a:t>
                      </a:r>
                    </a:p>
                  </a:txBody>
                  <a:tcPr/>
                </a:tc>
                <a:extLst>
                  <a:ext uri="{0D108BD9-81ED-4DB2-BD59-A6C34878D82A}">
                    <a16:rowId xmlns:a16="http://schemas.microsoft.com/office/drawing/2014/main" xmlns="" val="10002"/>
                  </a:ext>
                </a:extLst>
              </a:tr>
              <a:tr h="1211661">
                <a:tc>
                  <a:txBody>
                    <a:bodyPr/>
                    <a:lstStyle/>
                    <a:p>
                      <a:r>
                        <a:rPr lang="en-US" sz="1400" b="1" dirty="0"/>
                        <a:t>Critical Thinking</a:t>
                      </a:r>
                    </a:p>
                  </a:txBody>
                  <a:tcPr/>
                </a:tc>
                <a:tc>
                  <a:txBody>
                    <a:bodyPr/>
                    <a:lstStyle/>
                    <a:p>
                      <a:pPr marL="117475" indent="-117475">
                        <a:buFont typeface="Arial" panose="020B0604020202020204" pitchFamily="34" charset="0"/>
                        <a:buChar char="•"/>
                      </a:pPr>
                      <a:r>
                        <a:rPr lang="en-US" sz="1200" dirty="0"/>
                        <a:t>identifies the essential aspects of a situation </a:t>
                      </a:r>
                    </a:p>
                    <a:p>
                      <a:pPr marL="117475" indent="-117475">
                        <a:buFont typeface="Arial" panose="020B0604020202020204" pitchFamily="34" charset="0"/>
                        <a:buChar char="•"/>
                      </a:pPr>
                      <a:r>
                        <a:rPr lang="en-US" sz="1200" dirty="0"/>
                        <a:t>questions assumptions and asks relevant questions</a:t>
                      </a:r>
                    </a:p>
                    <a:p>
                      <a:pPr marL="117475" indent="-117475">
                        <a:buFont typeface="Arial" panose="020B0604020202020204" pitchFamily="34" charset="0"/>
                        <a:buChar char="•"/>
                      </a:pPr>
                      <a:r>
                        <a:rPr lang="en-US" sz="1200" dirty="0"/>
                        <a:t>seeks to identify meaningful connections and distinctions</a:t>
                      </a:r>
                    </a:p>
                    <a:p>
                      <a:pPr marL="117475" indent="-117475">
                        <a:buFont typeface="Arial" panose="020B0604020202020204" pitchFamily="34" charset="0"/>
                        <a:buChar char="•"/>
                      </a:pPr>
                      <a:r>
                        <a:rPr lang="en-US" sz="1200" dirty="0"/>
                        <a:t>understands nuance</a:t>
                      </a:r>
                    </a:p>
                    <a:p>
                      <a:pPr marL="117475" indent="-117475">
                        <a:buFont typeface="Arial" panose="020B0604020202020204" pitchFamily="34" charset="0"/>
                        <a:buChar char="•"/>
                      </a:pPr>
                      <a:r>
                        <a:rPr lang="en-US" sz="1200" dirty="0"/>
                        <a:t>considers the limits of data</a:t>
                      </a:r>
                    </a:p>
                  </a:txBody>
                  <a:tcPr/>
                </a:tc>
                <a:extLst>
                  <a:ext uri="{0D108BD9-81ED-4DB2-BD59-A6C34878D82A}">
                    <a16:rowId xmlns:a16="http://schemas.microsoft.com/office/drawing/2014/main" xmlns="" val="10003"/>
                  </a:ext>
                </a:extLst>
              </a:tr>
            </a:tbl>
          </a:graphicData>
        </a:graphic>
      </p:graphicFrame>
      <p:sp>
        <p:nvSpPr>
          <p:cNvPr id="6" name="Slide Number Placeholder 5"/>
          <p:cNvSpPr>
            <a:spLocks noGrp="1"/>
          </p:cNvSpPr>
          <p:nvPr>
            <p:ph type="sldNum" sz="quarter" idx="12"/>
          </p:nvPr>
        </p:nvSpPr>
        <p:spPr/>
        <p:txBody>
          <a:bodyPr/>
          <a:lstStyle/>
          <a:p>
            <a:fld id="{3D655420-71EF-420E-A9A9-9AC0BEC985D2}" type="slidenum">
              <a:rPr lang="en-US" smtClean="0"/>
              <a:t>5</a:t>
            </a:fld>
            <a:endParaRPr lang="en-US"/>
          </a:p>
        </p:txBody>
      </p:sp>
    </p:spTree>
    <p:extLst>
      <p:ext uri="{BB962C8B-B14F-4D97-AF65-F5344CB8AC3E}">
        <p14:creationId xmlns:p14="http://schemas.microsoft.com/office/powerpoint/2010/main" val="279113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861801" cy="830997"/>
          </a:xfrm>
          <a:prstGeom prst="rect">
            <a:avLst/>
          </a:prstGeom>
        </p:spPr>
        <p:txBody>
          <a:bodyPr wrap="square">
            <a:spAutoFit/>
          </a:bodyPr>
          <a:lstStyle/>
          <a:p>
            <a:r>
              <a:rPr lang="en-US" sz="2400" b="1" dirty="0">
                <a:solidFill>
                  <a:schemeClr val="accent3">
                    <a:lumMod val="50000"/>
                  </a:schemeClr>
                </a:solidFill>
              </a:rPr>
              <a:t>WHAT SKILLS ARE FOUNDATIONAL TO STRATEGIC THINKING ABILITY? (CONT’D.)</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3476649374"/>
              </p:ext>
            </p:extLst>
          </p:nvPr>
        </p:nvGraphicFramePr>
        <p:xfrm>
          <a:off x="533400" y="1143000"/>
          <a:ext cx="8153400" cy="3962400"/>
        </p:xfrm>
        <a:graphic>
          <a:graphicData uri="http://schemas.openxmlformats.org/drawingml/2006/table">
            <a:tbl>
              <a:tblPr firstRow="1" bandRow="1">
                <a:tableStyleId>{F5AB1C69-6EDB-4FF4-983F-18BD219EF322}</a:tableStyleId>
              </a:tblPr>
              <a:tblGrid>
                <a:gridCol w="2438400">
                  <a:extLst>
                    <a:ext uri="{9D8B030D-6E8A-4147-A177-3AD203B41FA5}">
                      <a16:colId xmlns:a16="http://schemas.microsoft.com/office/drawing/2014/main" xmlns="" val="20000"/>
                    </a:ext>
                  </a:extLst>
                </a:gridCol>
                <a:gridCol w="5715000">
                  <a:extLst>
                    <a:ext uri="{9D8B030D-6E8A-4147-A177-3AD203B41FA5}">
                      <a16:colId xmlns:a16="http://schemas.microsoft.com/office/drawing/2014/main" xmlns="" val="20001"/>
                    </a:ext>
                  </a:extLst>
                </a:gridCol>
              </a:tblGrid>
              <a:tr h="693754">
                <a:tc>
                  <a:txBody>
                    <a:bodyPr/>
                    <a:lstStyle/>
                    <a:p>
                      <a:r>
                        <a:rPr lang="en-US" sz="1800" dirty="0"/>
                        <a:t>Competency</a:t>
                      </a:r>
                    </a:p>
                  </a:txBody>
                  <a:tcPr anchor="ctr">
                    <a:solidFill>
                      <a:schemeClr val="accent3">
                        <a:lumMod val="50000"/>
                      </a:schemeClr>
                    </a:solidFill>
                  </a:tcPr>
                </a:tc>
                <a:tc>
                  <a:txBody>
                    <a:bodyPr/>
                    <a:lstStyle/>
                    <a:p>
                      <a:r>
                        <a:rPr lang="en-US" sz="1800" dirty="0"/>
                        <a:t>A Strategic</a:t>
                      </a:r>
                      <a:r>
                        <a:rPr lang="en-US" sz="1800" baseline="0" dirty="0"/>
                        <a:t> Thinker…</a:t>
                      </a:r>
                      <a:endParaRPr lang="en-US" sz="1800" dirty="0"/>
                    </a:p>
                  </a:txBody>
                  <a:tcPr anchor="ctr">
                    <a:solidFill>
                      <a:schemeClr val="accent3">
                        <a:lumMod val="50000"/>
                      </a:schemeClr>
                    </a:solidFill>
                  </a:tcPr>
                </a:tc>
                <a:extLst>
                  <a:ext uri="{0D108BD9-81ED-4DB2-BD59-A6C34878D82A}">
                    <a16:rowId xmlns:a16="http://schemas.microsoft.com/office/drawing/2014/main" xmlns="" val="10000"/>
                  </a:ext>
                </a:extLst>
              </a:tr>
              <a:tr h="1350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Thinking in Time	</a:t>
                      </a:r>
                    </a:p>
                    <a:p>
                      <a:endParaRPr lang="en-US" sz="1400" b="1" kern="1200" dirty="0">
                        <a:solidFill>
                          <a:schemeClr val="dk1"/>
                        </a:solidFill>
                        <a:latin typeface="+mn-lt"/>
                        <a:ea typeface="+mn-ea"/>
                        <a:cs typeface="+mn-cs"/>
                      </a:endParaRPr>
                    </a:p>
                  </a:txBody>
                  <a:tcPr/>
                </a:tc>
                <a:tc>
                  <a:txBody>
                    <a:bodyPr/>
                    <a:lstStyle/>
                    <a:p>
                      <a:pPr marL="117475" indent="-117475">
                        <a:buFont typeface="Arial" panose="020B0604020202020204" pitchFamily="34" charset="0"/>
                        <a:buChar char="•"/>
                      </a:pPr>
                      <a:r>
                        <a:rPr lang="en-US" sz="1200" kern="1200" dirty="0">
                          <a:solidFill>
                            <a:schemeClr val="dk1"/>
                          </a:solidFill>
                          <a:latin typeface="+mn-lt"/>
                          <a:ea typeface="+mn-ea"/>
                          <a:cs typeface="+mn-cs"/>
                        </a:rPr>
                        <a:t>understands historical and contemporary contexts.</a:t>
                      </a:r>
                    </a:p>
                    <a:p>
                      <a:pPr marL="117475" indent="-117475">
                        <a:buFont typeface="Arial" panose="020B0604020202020204" pitchFamily="34" charset="0"/>
                        <a:buChar char="•"/>
                      </a:pPr>
                      <a:r>
                        <a:rPr lang="en-US" sz="1200" kern="1200" dirty="0">
                          <a:solidFill>
                            <a:schemeClr val="dk1"/>
                          </a:solidFill>
                          <a:latin typeface="+mn-lt"/>
                          <a:ea typeface="+mn-ea"/>
                          <a:cs typeface="+mn-cs"/>
                        </a:rPr>
                        <a:t>recognizes patterns.</a:t>
                      </a:r>
                    </a:p>
                    <a:p>
                      <a:pPr marL="117475" indent="-117475">
                        <a:buFont typeface="Arial" panose="020B0604020202020204" pitchFamily="34" charset="0"/>
                        <a:buChar char="•"/>
                      </a:pPr>
                      <a:r>
                        <a:rPr lang="en-US" sz="1200" kern="1200" dirty="0">
                          <a:solidFill>
                            <a:schemeClr val="dk1"/>
                          </a:solidFill>
                          <a:latin typeface="+mn-lt"/>
                          <a:ea typeface="+mn-ea"/>
                          <a:cs typeface="+mn-cs"/>
                        </a:rPr>
                        <a:t>forecasts possible futures.</a:t>
                      </a:r>
                    </a:p>
                    <a:p>
                      <a:pPr marL="117475" indent="-117475">
                        <a:buFont typeface="Arial" panose="020B0604020202020204" pitchFamily="34" charset="0"/>
                        <a:buChar char="•"/>
                      </a:pPr>
                      <a:r>
                        <a:rPr lang="en-US" sz="1200" kern="1200" dirty="0">
                          <a:solidFill>
                            <a:schemeClr val="dk1"/>
                          </a:solidFill>
                          <a:latin typeface="+mn-lt"/>
                          <a:ea typeface="+mn-ea"/>
                          <a:cs typeface="+mn-cs"/>
                        </a:rPr>
                        <a:t>anticipates second-and third-order effects.</a:t>
                      </a:r>
                    </a:p>
                    <a:p>
                      <a:pPr marL="117475" indent="-117475">
                        <a:buFont typeface="Arial" panose="020B0604020202020204" pitchFamily="34" charset="0"/>
                        <a:buChar char="•"/>
                        <a:tabLst/>
                      </a:pPr>
                      <a:r>
                        <a:rPr lang="en-US" sz="1200" kern="1200" dirty="0">
                          <a:solidFill>
                            <a:schemeClr val="dk1"/>
                          </a:solidFill>
                          <a:latin typeface="+mn-lt"/>
                          <a:ea typeface="+mn-ea"/>
                          <a:cs typeface="+mn-cs"/>
                        </a:rPr>
                        <a:t>has a long-term perspective.</a:t>
                      </a:r>
                      <a:endParaRPr lang="en-US" sz="1200" dirty="0"/>
                    </a:p>
                  </a:txBody>
                  <a:tcPr/>
                </a:tc>
                <a:extLst>
                  <a:ext uri="{0D108BD9-81ED-4DB2-BD59-A6C34878D82A}">
                    <a16:rowId xmlns:a16="http://schemas.microsoft.com/office/drawing/2014/main" xmlns="" val="10001"/>
                  </a:ext>
                </a:extLst>
              </a:tr>
              <a:tr h="820052">
                <a:tc>
                  <a:txBody>
                    <a:bodyPr/>
                    <a:lstStyle/>
                    <a:p>
                      <a:r>
                        <a:rPr lang="en-US" sz="1400" b="1" kern="1200" dirty="0">
                          <a:solidFill>
                            <a:schemeClr val="dk1"/>
                          </a:solidFill>
                          <a:latin typeface="+mn-lt"/>
                          <a:ea typeface="+mn-ea"/>
                          <a:cs typeface="+mn-cs"/>
                        </a:rPr>
                        <a:t>Innovative Thinking</a:t>
                      </a:r>
                    </a:p>
                  </a:txBody>
                  <a:tcPr/>
                </a:tc>
                <a:tc>
                  <a:txBody>
                    <a:bodyPr/>
                    <a:lstStyle/>
                    <a:p>
                      <a:pPr marL="117475" indent="-117475">
                        <a:buFont typeface="Arial" panose="020B0604020202020204" pitchFamily="34" charset="0"/>
                        <a:buChar char="•"/>
                      </a:pPr>
                      <a:r>
                        <a:rPr lang="en-US" sz="1200" kern="1200" dirty="0">
                          <a:solidFill>
                            <a:schemeClr val="dk1"/>
                          </a:solidFill>
                          <a:latin typeface="+mn-lt"/>
                          <a:ea typeface="+mn-ea"/>
                          <a:cs typeface="+mn-cs"/>
                        </a:rPr>
                        <a:t>generates creative and novel ideas, concepts, and approaches, independent of conventional norms.</a:t>
                      </a:r>
                      <a:endParaRPr lang="en-US" sz="12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10002"/>
                  </a:ext>
                </a:extLst>
              </a:tr>
              <a:tr h="1098443">
                <a:tc>
                  <a:txBody>
                    <a:bodyPr/>
                    <a:lstStyle/>
                    <a:p>
                      <a:r>
                        <a:rPr lang="en-US" sz="1400" b="1" kern="1200" dirty="0">
                          <a:solidFill>
                            <a:schemeClr val="dk1"/>
                          </a:solidFill>
                          <a:latin typeface="+mn-lt"/>
                          <a:ea typeface="+mn-ea"/>
                          <a:cs typeface="+mn-cs"/>
                        </a:rPr>
                        <a:t>Systems Thinking</a:t>
                      </a:r>
                    </a:p>
                  </a:txBody>
                  <a:tcPr/>
                </a:tc>
                <a:tc>
                  <a:txBody>
                    <a:bodyPr/>
                    <a:lstStyle/>
                    <a:p>
                      <a:pPr marL="117475" indent="-117475">
                        <a:buFont typeface="Arial" panose="020B0604020202020204" pitchFamily="34" charset="0"/>
                        <a:buChar char="•"/>
                      </a:pPr>
                      <a:r>
                        <a:rPr lang="en-US" sz="1200" kern="1200" dirty="0">
                          <a:solidFill>
                            <a:schemeClr val="dk1"/>
                          </a:solidFill>
                          <a:latin typeface="+mn-lt"/>
                          <a:ea typeface="+mn-ea"/>
                          <a:cs typeface="+mn-cs"/>
                        </a:rPr>
                        <a:t>uses a holistic perspective of the dynamic and complex environment.</a:t>
                      </a:r>
                    </a:p>
                    <a:p>
                      <a:pPr marL="117475" indent="-117475">
                        <a:buFont typeface="Arial" panose="020B0604020202020204" pitchFamily="34" charset="0"/>
                        <a:buChar char="•"/>
                      </a:pPr>
                      <a:r>
                        <a:rPr lang="en-US" sz="1200" kern="1200" dirty="0">
                          <a:solidFill>
                            <a:schemeClr val="dk1"/>
                          </a:solidFill>
                          <a:latin typeface="+mn-lt"/>
                          <a:ea typeface="+mn-ea"/>
                          <a:cs typeface="+mn-cs"/>
                        </a:rPr>
                        <a:t>identifies interrelationships and integrates disparate factors into a comprehensive whole.</a:t>
                      </a:r>
                      <a:r>
                        <a:rPr lang="en-US" sz="12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xmlns="" val="10003"/>
                  </a:ext>
                </a:extLst>
              </a:tr>
            </a:tbl>
          </a:graphicData>
        </a:graphic>
      </p:graphicFrame>
      <p:sp>
        <p:nvSpPr>
          <p:cNvPr id="6" name="Slide Number Placeholder 5"/>
          <p:cNvSpPr>
            <a:spLocks noGrp="1"/>
          </p:cNvSpPr>
          <p:nvPr>
            <p:ph type="sldNum" sz="quarter" idx="12"/>
          </p:nvPr>
        </p:nvSpPr>
        <p:spPr/>
        <p:txBody>
          <a:bodyPr/>
          <a:lstStyle/>
          <a:p>
            <a:fld id="{3D655420-71EF-420E-A9A9-9AC0BEC985D2}" type="slidenum">
              <a:rPr lang="en-US" smtClean="0"/>
              <a:t>6</a:t>
            </a:fld>
            <a:endParaRPr lang="en-US"/>
          </a:p>
        </p:txBody>
      </p:sp>
    </p:spTree>
    <p:extLst>
      <p:ext uri="{BB962C8B-B14F-4D97-AF65-F5344CB8AC3E}">
        <p14:creationId xmlns:p14="http://schemas.microsoft.com/office/powerpoint/2010/main" val="4050505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95400" y="304800"/>
            <a:ext cx="7861801" cy="461665"/>
          </a:xfrm>
          <a:prstGeom prst="rect">
            <a:avLst/>
          </a:prstGeom>
        </p:spPr>
        <p:txBody>
          <a:bodyPr wrap="square">
            <a:spAutoFit/>
          </a:bodyPr>
          <a:lstStyle/>
          <a:p>
            <a:r>
              <a:rPr lang="en-US" sz="2400" b="1" dirty="0">
                <a:solidFill>
                  <a:schemeClr val="accent3">
                    <a:lumMod val="50000"/>
                  </a:schemeClr>
                </a:solidFill>
              </a:rPr>
              <a:t>WHAT ELSE IS IMPORTANT TO STRATEGIC THINKING ABILITY?</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866564453"/>
              </p:ext>
            </p:extLst>
          </p:nvPr>
        </p:nvGraphicFramePr>
        <p:xfrm>
          <a:off x="533400" y="1088003"/>
          <a:ext cx="8458200" cy="4169797"/>
        </p:xfrm>
        <a:graphic>
          <a:graphicData uri="http://schemas.openxmlformats.org/drawingml/2006/table">
            <a:tbl>
              <a:tblPr firstRow="1" bandRow="1">
                <a:tableStyleId>{F5AB1C69-6EDB-4FF4-983F-18BD219EF322}</a:tableStyleId>
              </a:tblPr>
              <a:tblGrid>
                <a:gridCol w="2529555">
                  <a:extLst>
                    <a:ext uri="{9D8B030D-6E8A-4147-A177-3AD203B41FA5}">
                      <a16:colId xmlns:a16="http://schemas.microsoft.com/office/drawing/2014/main" xmlns="" val="20000"/>
                    </a:ext>
                  </a:extLst>
                </a:gridCol>
                <a:gridCol w="5928645">
                  <a:extLst>
                    <a:ext uri="{9D8B030D-6E8A-4147-A177-3AD203B41FA5}">
                      <a16:colId xmlns:a16="http://schemas.microsoft.com/office/drawing/2014/main" xmlns="" val="20001"/>
                    </a:ext>
                  </a:extLst>
                </a:gridCol>
              </a:tblGrid>
              <a:tr h="516835">
                <a:tc>
                  <a:txBody>
                    <a:bodyPr/>
                    <a:lstStyle/>
                    <a:p>
                      <a:r>
                        <a:rPr lang="en-US" sz="1600" dirty="0"/>
                        <a:t>Competency</a:t>
                      </a:r>
                    </a:p>
                  </a:txBody>
                  <a:tcPr anchor="ctr">
                    <a:solidFill>
                      <a:schemeClr val="accent3">
                        <a:lumMod val="50000"/>
                      </a:schemeClr>
                    </a:solidFill>
                  </a:tcPr>
                </a:tc>
                <a:tc>
                  <a:txBody>
                    <a:bodyPr/>
                    <a:lstStyle/>
                    <a:p>
                      <a:r>
                        <a:rPr lang="en-US" sz="1600" dirty="0"/>
                        <a:t>A Strategic</a:t>
                      </a:r>
                      <a:r>
                        <a:rPr lang="en-US" sz="1600" baseline="0" dirty="0"/>
                        <a:t> Thinker…</a:t>
                      </a:r>
                      <a:endParaRPr lang="en-US" sz="1600" dirty="0"/>
                    </a:p>
                  </a:txBody>
                  <a:tcPr anchor="ctr">
                    <a:solidFill>
                      <a:schemeClr val="accent3">
                        <a:lumMod val="50000"/>
                      </a:schemeClr>
                    </a:solidFill>
                  </a:tcPr>
                </a:tc>
                <a:extLst>
                  <a:ext uri="{0D108BD9-81ED-4DB2-BD59-A6C34878D82A}">
                    <a16:rowId xmlns:a16="http://schemas.microsoft.com/office/drawing/2014/main" xmlns="" val="10000"/>
                  </a:ext>
                </a:extLst>
              </a:tr>
              <a:tr h="818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dk1"/>
                          </a:solidFill>
                          <a:latin typeface="+mn-lt"/>
                          <a:ea typeface="+mn-ea"/>
                          <a:cs typeface="+mn-cs"/>
                        </a:rPr>
                        <a:t>Knowledge</a:t>
                      </a:r>
                      <a:r>
                        <a:rPr lang="en-US" sz="1400" b="0" i="0" u="none" strike="noStrike" kern="1200" baseline="0" dirty="0">
                          <a:solidFill>
                            <a:schemeClr val="dk1"/>
                          </a:solidFill>
                          <a:latin typeface="+mn-lt"/>
                          <a:ea typeface="+mn-ea"/>
                          <a:cs typeface="+mn-cs"/>
                        </a:rPr>
                        <a:t>	</a:t>
                      </a:r>
                    </a:p>
                    <a:p>
                      <a:endParaRPr lang="en-US" sz="1400" b="1" dirty="0"/>
                    </a:p>
                  </a:txBody>
                  <a:tcPr/>
                </a:tc>
                <a:tc>
                  <a:txBody>
                    <a:bodyPr/>
                    <a:lstStyle/>
                    <a:p>
                      <a:pPr marL="0" indent="0">
                        <a:buFont typeface="Arial" panose="020B0604020202020204" pitchFamily="34" charset="0"/>
                        <a:buNone/>
                      </a:pPr>
                      <a:r>
                        <a:rPr lang="en-US" sz="1200" kern="1200" dirty="0">
                          <a:solidFill>
                            <a:schemeClr val="dk1"/>
                          </a:solidFill>
                          <a:latin typeface="+mn-lt"/>
                          <a:ea typeface="+mn-ea"/>
                          <a:cs typeface="+mn-cs"/>
                        </a:rPr>
                        <a:t>Has a solid foundation for strategic thinking based in:</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a broad general knowledge of many disciplines (e.g., geo-politics, world religions/cultures, economics, technology, sociology). </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knowledge specific to a strategic environment (e.g., local/regional customs, history, stakeholders).</a:t>
                      </a:r>
                      <a:endParaRPr lang="en-US" sz="1200" dirty="0"/>
                    </a:p>
                  </a:txBody>
                  <a:tcPr/>
                </a:tc>
                <a:extLst>
                  <a:ext uri="{0D108BD9-81ED-4DB2-BD59-A6C34878D82A}">
                    <a16:rowId xmlns:a16="http://schemas.microsoft.com/office/drawing/2014/main" xmlns="" val="10001"/>
                  </a:ext>
                </a:extLst>
              </a:tr>
              <a:tr h="818322">
                <a:tc>
                  <a:txBody>
                    <a:bodyPr/>
                    <a:lstStyle/>
                    <a:p>
                      <a:r>
                        <a:rPr lang="en-US" sz="1400" b="1" dirty="0"/>
                        <a:t>Collaboration</a:t>
                      </a:r>
                    </a:p>
                  </a:txBody>
                  <a:tcPr/>
                </a:tc>
                <a:tc>
                  <a:txBody>
                    <a:bodyPr/>
                    <a:lstStyle/>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Leverages the capabilities of others in a team or informal network (e.g., through cooperation, leadership, building trust, conflict management) to supplement his/her own strategic thinking.	</a:t>
                      </a:r>
                    </a:p>
                  </a:txBody>
                  <a:tcPr/>
                </a:tc>
                <a:extLst>
                  <a:ext uri="{0D108BD9-81ED-4DB2-BD59-A6C34878D82A}">
                    <a16:rowId xmlns:a16="http://schemas.microsoft.com/office/drawing/2014/main" xmlns="" val="10002"/>
                  </a:ext>
                </a:extLst>
              </a:tr>
              <a:tr h="818322">
                <a:tc>
                  <a:txBody>
                    <a:bodyPr/>
                    <a:lstStyle/>
                    <a:p>
                      <a:r>
                        <a:rPr lang="en-US" sz="1400" b="1" dirty="0"/>
                        <a:t>Communication</a:t>
                      </a:r>
                    </a:p>
                  </a:txBody>
                  <a:tcPr/>
                </a:tc>
                <a:tc>
                  <a:txBody>
                    <a:bodyPr/>
                    <a:lstStyle/>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Communicates candidly and effectively to gain individual understanding and move to the shared understanding required for strategy implementation.</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Is adept in the use of multiple media formats (oral, written, visual). </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Communicates well with diverse audiences that require tailored and persuasive messages.	</a:t>
                      </a:r>
                    </a:p>
                  </a:txBody>
                  <a:tcPr/>
                </a:tc>
                <a:extLst>
                  <a:ext uri="{0D108BD9-81ED-4DB2-BD59-A6C34878D82A}">
                    <a16:rowId xmlns:a16="http://schemas.microsoft.com/office/drawing/2014/main" xmlns="" val="10003"/>
                  </a:ext>
                </a:extLst>
              </a:tr>
              <a:tr h="818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Emotional Regulation</a:t>
                      </a:r>
                    </a:p>
                    <a:p>
                      <a:endParaRPr lang="en-US" sz="1400" b="1" dirty="0"/>
                    </a:p>
                  </a:txBody>
                  <a:tcPr/>
                </a:tc>
                <a:tc>
                  <a:txBody>
                    <a:bodyPr/>
                    <a:lstStyle/>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Is intellectually humble.</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Accounts for his/her own natural limitations and biases related to emotion, perspective, and self-interest.</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Maintains respect for differing values and priorities.</a:t>
                      </a:r>
                    </a:p>
                  </a:txBody>
                  <a:tcPr/>
                </a:tc>
                <a:extLst>
                  <a:ext uri="{0D108BD9-81ED-4DB2-BD59-A6C34878D82A}">
                    <a16:rowId xmlns:a16="http://schemas.microsoft.com/office/drawing/2014/main" xmlns="" val="10004"/>
                  </a:ext>
                </a:extLst>
              </a:tr>
            </a:tbl>
          </a:graphicData>
        </a:graphic>
      </p:graphicFrame>
      <p:sp>
        <p:nvSpPr>
          <p:cNvPr id="6" name="Slide Number Placeholder 5"/>
          <p:cNvSpPr>
            <a:spLocks noGrp="1"/>
          </p:cNvSpPr>
          <p:nvPr>
            <p:ph type="sldNum" sz="quarter" idx="12"/>
          </p:nvPr>
        </p:nvSpPr>
        <p:spPr/>
        <p:txBody>
          <a:bodyPr/>
          <a:lstStyle/>
          <a:p>
            <a:fld id="{3D655420-71EF-420E-A9A9-9AC0BEC985D2}" type="slidenum">
              <a:rPr lang="en-US" smtClean="0"/>
              <a:t>7</a:t>
            </a:fld>
            <a:endParaRPr lang="en-US"/>
          </a:p>
        </p:txBody>
      </p:sp>
    </p:spTree>
    <p:extLst>
      <p:ext uri="{BB962C8B-B14F-4D97-AF65-F5344CB8AC3E}">
        <p14:creationId xmlns:p14="http://schemas.microsoft.com/office/powerpoint/2010/main" val="277062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785601" cy="830997"/>
          </a:xfrm>
          <a:prstGeom prst="rect">
            <a:avLst/>
          </a:prstGeom>
        </p:spPr>
        <p:txBody>
          <a:bodyPr wrap="square">
            <a:spAutoFit/>
          </a:bodyPr>
          <a:lstStyle/>
          <a:p>
            <a:r>
              <a:rPr lang="en-US" sz="2400" b="1" dirty="0">
                <a:solidFill>
                  <a:schemeClr val="accent3">
                    <a:lumMod val="50000"/>
                  </a:schemeClr>
                </a:solidFill>
              </a:rPr>
              <a:t>STRATEGIC THINKING SKILL-BUILDING EXERCISES WILL HELP YOU BUILD SKILLS NEEDED FOR STRATEGIC THINKING.</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60508" y="1295400"/>
            <a:ext cx="6940492" cy="2723823"/>
          </a:xfrm>
          <a:prstGeom prst="rect">
            <a:avLst/>
          </a:prstGeom>
        </p:spPr>
        <p:txBody>
          <a:bodyPr wrap="square">
            <a:spAutoFit/>
          </a:bodyPr>
          <a:lstStyle/>
          <a:p>
            <a:r>
              <a:rPr lang="en-US" sz="2000" b="1" dirty="0"/>
              <a:t>Exercises in this series include</a:t>
            </a:r>
            <a:r>
              <a:rPr lang="en-US" sz="2000" dirty="0"/>
              <a:t>:</a:t>
            </a:r>
          </a:p>
          <a:p>
            <a:endParaRPr lang="en-US" sz="800" dirty="0"/>
          </a:p>
          <a:p>
            <a:pPr marL="230188" indent="-230188">
              <a:spcBef>
                <a:spcPts val="600"/>
              </a:spcBef>
              <a:spcAft>
                <a:spcPts val="600"/>
              </a:spcAft>
              <a:buFont typeface="Arial" panose="020B0604020202020204" pitchFamily="34" charset="0"/>
              <a:buChar char="•"/>
            </a:pPr>
            <a:r>
              <a:rPr lang="en-US" b="1" dirty="0"/>
              <a:t>Reflecting on Experience</a:t>
            </a:r>
            <a:r>
              <a:rPr lang="en-US" dirty="0"/>
              <a:t>--provides practice in reflective thinking, learning from experience.</a:t>
            </a:r>
          </a:p>
          <a:p>
            <a:pPr marL="230188" indent="-230188">
              <a:spcBef>
                <a:spcPts val="600"/>
              </a:spcBef>
              <a:spcAft>
                <a:spcPts val="600"/>
              </a:spcAft>
              <a:buFont typeface="Arial" panose="020B0604020202020204" pitchFamily="34" charset="0"/>
              <a:buChar char="•"/>
            </a:pPr>
            <a:r>
              <a:rPr lang="en-US" b="1" dirty="0"/>
              <a:t>Asking Powerful Questions</a:t>
            </a:r>
            <a:r>
              <a:rPr lang="en-US" dirty="0"/>
              <a:t>--provides practice in questioning.</a:t>
            </a:r>
          </a:p>
          <a:p>
            <a:pPr marL="230188" indent="-230188">
              <a:spcBef>
                <a:spcPts val="600"/>
              </a:spcBef>
              <a:spcAft>
                <a:spcPts val="600"/>
              </a:spcAft>
              <a:buFont typeface="Arial" panose="020B0604020202020204" pitchFamily="34" charset="0"/>
              <a:buChar char="•"/>
            </a:pPr>
            <a:r>
              <a:rPr lang="en-US" b="1" dirty="0"/>
              <a:t>Telling a Story</a:t>
            </a:r>
            <a:r>
              <a:rPr lang="en-US" dirty="0"/>
              <a:t>--provides practice in systems thinking, synthesis.</a:t>
            </a:r>
          </a:p>
          <a:p>
            <a:pPr marL="230188" indent="-230188">
              <a:spcBef>
                <a:spcPts val="600"/>
              </a:spcBef>
              <a:spcAft>
                <a:spcPts val="600"/>
              </a:spcAft>
              <a:buFont typeface="Arial" panose="020B0604020202020204" pitchFamily="34" charset="0"/>
              <a:buChar char="•"/>
            </a:pPr>
            <a:r>
              <a:rPr lang="en-US" b="1" dirty="0"/>
              <a:t>Envisioning Potential Futures</a:t>
            </a:r>
            <a:r>
              <a:rPr lang="en-US" dirty="0"/>
              <a:t>–-provides practice in thinking in time, strategic foresight.</a:t>
            </a:r>
          </a:p>
        </p:txBody>
      </p:sp>
      <p:sp>
        <p:nvSpPr>
          <p:cNvPr id="12" name="Slide Number Placeholder 11"/>
          <p:cNvSpPr>
            <a:spLocks noGrp="1"/>
          </p:cNvSpPr>
          <p:nvPr>
            <p:ph type="sldNum" sz="quarter" idx="12"/>
          </p:nvPr>
        </p:nvSpPr>
        <p:spPr/>
        <p:txBody>
          <a:bodyPr/>
          <a:lstStyle/>
          <a:p>
            <a:fld id="{3D655420-71EF-420E-A9A9-9AC0BEC985D2}" type="slidenum">
              <a:rPr lang="en-US" smtClean="0"/>
              <a:t>8</a:t>
            </a:fld>
            <a:endParaRPr lang="en-US"/>
          </a:p>
        </p:txBody>
      </p:sp>
    </p:spTree>
    <p:extLst>
      <p:ext uri="{BB962C8B-B14F-4D97-AF65-F5344CB8AC3E}">
        <p14:creationId xmlns:p14="http://schemas.microsoft.com/office/powerpoint/2010/main" val="404311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157139" cy="830997"/>
          </a:xfrm>
          <a:prstGeom prst="rect">
            <a:avLst/>
          </a:prstGeom>
        </p:spPr>
        <p:txBody>
          <a:bodyPr wrap="square">
            <a:spAutoFit/>
          </a:bodyPr>
          <a:lstStyle/>
          <a:p>
            <a:r>
              <a:rPr lang="en-US" sz="2400" b="1" dirty="0">
                <a:solidFill>
                  <a:schemeClr val="accent3">
                    <a:lumMod val="50000"/>
                  </a:schemeClr>
                </a:solidFill>
              </a:rPr>
              <a:t>THINK OF THESE EXERCISES AS COMPARABLE TO AN ATHLETIC DRILL. </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60508" y="1295400"/>
            <a:ext cx="6559492" cy="1477328"/>
          </a:xfrm>
          <a:prstGeom prst="rect">
            <a:avLst/>
          </a:prstGeom>
        </p:spPr>
        <p:txBody>
          <a:bodyPr wrap="square">
            <a:spAutoFit/>
          </a:bodyPr>
          <a:lstStyle/>
          <a:p>
            <a:endParaRPr lang="en-US" sz="800" dirty="0"/>
          </a:p>
          <a:p>
            <a:pPr marL="230188" indent="-230188">
              <a:buFont typeface="Arial" panose="020B0604020202020204" pitchFamily="34" charset="0"/>
              <a:buChar char="•"/>
            </a:pPr>
            <a:r>
              <a:rPr lang="en-US" dirty="0"/>
              <a:t>Professional basketball players don’t just play a lot of basketball.</a:t>
            </a:r>
          </a:p>
          <a:p>
            <a:pPr marL="230188" indent="-230188"/>
            <a:r>
              <a:rPr lang="en-US" dirty="0"/>
              <a:t> </a:t>
            </a:r>
          </a:p>
          <a:p>
            <a:pPr marL="230188" indent="-230188">
              <a:buFont typeface="Arial" panose="020B0604020202020204" pitchFamily="34" charset="0"/>
              <a:buChar char="•"/>
            </a:pPr>
            <a:r>
              <a:rPr lang="en-US" dirty="0"/>
              <a:t>They practice component skills –ball handling, shooting baskets, rebounding, and footwork. </a:t>
            </a:r>
          </a:p>
          <a:p>
            <a:endParaRPr lang="en-US" sz="1000" dirty="0"/>
          </a:p>
        </p:txBody>
      </p:sp>
      <p:sp>
        <p:nvSpPr>
          <p:cNvPr id="4" name="TextBox 3"/>
          <p:cNvSpPr txBox="1"/>
          <p:nvPr/>
        </p:nvSpPr>
        <p:spPr>
          <a:xfrm>
            <a:off x="1060508" y="2789872"/>
            <a:ext cx="3962400" cy="1477328"/>
          </a:xfrm>
          <a:prstGeom prst="rect">
            <a:avLst/>
          </a:prstGeom>
          <a:noFill/>
        </p:spPr>
        <p:txBody>
          <a:bodyPr wrap="square" rtlCol="0">
            <a:spAutoFit/>
          </a:bodyPr>
          <a:lstStyle/>
          <a:p>
            <a:pPr marL="230188" indent="-230188">
              <a:buFont typeface="Arial" panose="020B0604020202020204" pitchFamily="34" charset="0"/>
              <a:buChar char="•"/>
            </a:pPr>
            <a:r>
              <a:rPr lang="en-US" dirty="0"/>
              <a:t>Practicing these foundational skills –repeatedly and over time –is essential to becoming a skilled basketball player.</a:t>
            </a:r>
          </a:p>
          <a:p>
            <a:endParaRPr lang="en-US" dirty="0"/>
          </a:p>
        </p:txBody>
      </p:sp>
      <p:sp>
        <p:nvSpPr>
          <p:cNvPr id="12" name="Slide Number Placeholder 11"/>
          <p:cNvSpPr>
            <a:spLocks noGrp="1"/>
          </p:cNvSpPr>
          <p:nvPr>
            <p:ph type="sldNum" sz="quarter" idx="12"/>
          </p:nvPr>
        </p:nvSpPr>
        <p:spPr/>
        <p:txBody>
          <a:bodyPr/>
          <a:lstStyle/>
          <a:p>
            <a:fld id="{3D655420-71EF-420E-A9A9-9AC0BEC985D2}" type="slidenum">
              <a:rPr lang="en-US" smtClean="0"/>
              <a:t>9</a:t>
            </a:fld>
            <a:endParaRPr lang="en-US"/>
          </a:p>
        </p:txBody>
      </p:sp>
      <p:pic>
        <p:nvPicPr>
          <p:cNvPr id="16" name="Picture 2" descr="C:\Users\dlaufersweiler.ARA-US\Documents\Projects\03 - ARI Strategic Thinking\Images\May 2017 revised exercises\shutterstock_54829355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2687175"/>
            <a:ext cx="3124200" cy="2342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336452" y="5128901"/>
            <a:ext cx="1481496" cy="215444"/>
          </a:xfrm>
          <a:prstGeom prst="rect">
            <a:avLst/>
          </a:prstGeom>
          <a:noFill/>
        </p:spPr>
        <p:txBody>
          <a:bodyPr wrap="none" rtlCol="0">
            <a:spAutoFit/>
          </a:bodyPr>
          <a:lstStyle/>
          <a:p>
            <a:r>
              <a:rPr lang="en-US" sz="800" dirty="0">
                <a:solidFill>
                  <a:schemeClr val="bg1">
                    <a:lumMod val="75000"/>
                  </a:schemeClr>
                </a:solidFill>
              </a:rPr>
              <a:t>Image credit: shutterstock.com</a:t>
            </a:r>
          </a:p>
        </p:txBody>
      </p:sp>
    </p:spTree>
    <p:extLst>
      <p:ext uri="{BB962C8B-B14F-4D97-AF65-F5344CB8AC3E}">
        <p14:creationId xmlns:p14="http://schemas.microsoft.com/office/powerpoint/2010/main" val="1784060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2489</Words>
  <Application>Microsoft Office PowerPoint</Application>
  <PresentationFormat>On-screen Show (4:3)</PresentationFormat>
  <Paragraphs>236</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Enhancing Strategic Thinking   Skill Building Exercises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Strategic Thinking   Skill Building Exercises</dc:title>
  <dc:creator>361</dc:creator>
  <cp:lastModifiedBy>Dawn Laufersweiler</cp:lastModifiedBy>
  <cp:revision>68</cp:revision>
  <dcterms:created xsi:type="dcterms:W3CDTF">2017-04-18T00:52:35Z</dcterms:created>
  <dcterms:modified xsi:type="dcterms:W3CDTF">2017-06-12T15:21:32Z</dcterms:modified>
</cp:coreProperties>
</file>