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notesMasterIdLst>
    <p:notesMasterId r:id="rId33"/>
  </p:notesMasterIdLst>
  <p:sldIdLst>
    <p:sldId id="302" r:id="rId2"/>
    <p:sldId id="297" r:id="rId3"/>
    <p:sldId id="301" r:id="rId4"/>
    <p:sldId id="298" r:id="rId5"/>
    <p:sldId id="299" r:id="rId6"/>
    <p:sldId id="300" r:id="rId7"/>
    <p:sldId id="256" r:id="rId8"/>
    <p:sldId id="290" r:id="rId9"/>
    <p:sldId id="266" r:id="rId10"/>
    <p:sldId id="273" r:id="rId11"/>
    <p:sldId id="275" r:id="rId12"/>
    <p:sldId id="277" r:id="rId13"/>
    <p:sldId id="278" r:id="rId14"/>
    <p:sldId id="279" r:id="rId15"/>
    <p:sldId id="280" r:id="rId16"/>
    <p:sldId id="281" r:id="rId17"/>
    <p:sldId id="282" r:id="rId18"/>
    <p:sldId id="283" r:id="rId19"/>
    <p:sldId id="284" r:id="rId20"/>
    <p:sldId id="285" r:id="rId21"/>
    <p:sldId id="286" r:id="rId22"/>
    <p:sldId id="287" r:id="rId23"/>
    <p:sldId id="288" r:id="rId24"/>
    <p:sldId id="289" r:id="rId25"/>
    <p:sldId id="272" r:id="rId26"/>
    <p:sldId id="291" r:id="rId27"/>
    <p:sldId id="292" r:id="rId28"/>
    <p:sldId id="293" r:id="rId29"/>
    <p:sldId id="294" r:id="rId30"/>
    <p:sldId id="295" r:id="rId31"/>
    <p:sldId id="296" r:id="rId3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awn Laufersweiler" initials="DL" lastIdx="2" clrIdx="0"/>
  <p:cmAuthor id="1" name="361" initials="3"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9900"/>
    <a:srgbClr val="DAB92E"/>
    <a:srgbClr val="FFCC00"/>
    <a:srgbClr val="D8AA28"/>
    <a:srgbClr val="D3B43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597" autoAdjust="0"/>
  </p:normalViewPr>
  <p:slideViewPr>
    <p:cSldViewPr>
      <p:cViewPr varScale="1">
        <p:scale>
          <a:sx n="58" d="100"/>
          <a:sy n="58" d="100"/>
        </p:scale>
        <p:origin x="1212" y="10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microsoft.com/office/2015/10/relationships/revisionInfo" Target="revisionInfo.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9BC7881-E3FA-4744-BD25-A8F20048647E}" type="datetimeFigureOut">
              <a:rPr lang="en-US" smtClean="0"/>
              <a:pPr/>
              <a:t>8/10/2017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8D1CD6E-96FA-4F76-9591-A847C4B9DD7C}" type="slidenum">
              <a:rPr lang="en-US" smtClean="0"/>
              <a:pPr/>
              <a:t>‹#›</a:t>
            </a:fld>
            <a:endParaRPr lang="en-US"/>
          </a:p>
        </p:txBody>
      </p:sp>
    </p:spTree>
    <p:extLst>
      <p:ext uri="{BB962C8B-B14F-4D97-AF65-F5344CB8AC3E}">
        <p14:creationId xmlns:p14="http://schemas.microsoft.com/office/powerpoint/2010/main" val="38668336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20000"/>
          </a:bodyPr>
          <a:lstStyle/>
          <a:p>
            <a:r>
              <a:rPr lang="en-US" sz="1200" b="1" dirty="0"/>
              <a:t>This exercise provides practice</a:t>
            </a:r>
            <a:r>
              <a:rPr lang="en-US" sz="1200" b="1" baseline="0" dirty="0"/>
              <a:t> in:</a:t>
            </a:r>
            <a:endParaRPr lang="en-US" sz="1200" b="1" dirty="0"/>
          </a:p>
          <a:p>
            <a:r>
              <a:rPr lang="en-US" sz="1200" b="1" dirty="0"/>
              <a:t>Thinking in time </a:t>
            </a:r>
            <a:r>
              <a:rPr lang="en-US" sz="1200" dirty="0"/>
              <a:t>– the ability to alternate between</a:t>
            </a:r>
          </a:p>
          <a:p>
            <a:r>
              <a:rPr lang="en-US" sz="1200" dirty="0"/>
              <a:t>thinking about the past, present, and future.</a:t>
            </a:r>
          </a:p>
          <a:p>
            <a:endParaRPr lang="en-US" sz="300" dirty="0"/>
          </a:p>
          <a:p>
            <a:r>
              <a:rPr lang="en-US" sz="1200" b="1" dirty="0"/>
              <a:t>Strategic foresight </a:t>
            </a:r>
            <a:r>
              <a:rPr lang="en-US" sz="1200" dirty="0"/>
              <a:t>– the ability to anticipate potential future conditions based on attention to social, economic, political, military, environmental, and technological trends and interactions.</a:t>
            </a:r>
          </a:p>
          <a:p>
            <a:endParaRPr lang="en-US" sz="300" dirty="0"/>
          </a:p>
          <a:p>
            <a:r>
              <a:rPr lang="en-US" sz="1200" dirty="0"/>
              <a:t>Also provides practice in: questioning, systems thinking, visualizing, and </a:t>
            </a:r>
            <a:r>
              <a:rPr lang="en-US" sz="1200" dirty="0" err="1"/>
              <a:t>sensegiving</a:t>
            </a:r>
            <a:r>
              <a:rPr lang="en-US" sz="1200" dirty="0"/>
              <a:t>/communication</a:t>
            </a:r>
          </a:p>
          <a:p>
            <a:endParaRPr lang="en-US" sz="1200" kern="120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This exercise includes two phases. In Phase 1, participants receive a brief description of an emerging global </a:t>
            </a:r>
            <a:br>
              <a:rPr lang="en-US" sz="1200" kern="1200" dirty="0">
                <a:solidFill>
                  <a:schemeClr val="tx1"/>
                </a:solidFill>
                <a:effectLst/>
                <a:latin typeface="+mn-lt"/>
                <a:ea typeface="+mn-ea"/>
                <a:cs typeface="+mn-cs"/>
              </a:rPr>
            </a:br>
            <a:r>
              <a:rPr lang="en-US" sz="1200" kern="1200" dirty="0">
                <a:solidFill>
                  <a:schemeClr val="tx1"/>
                </a:solidFill>
                <a:effectLst/>
                <a:latin typeface="+mn-lt"/>
                <a:ea typeface="+mn-ea"/>
                <a:cs typeface="+mn-cs"/>
              </a:rPr>
              <a:t>“hot spot.” Participants are asked to anticipate and document alternative future conditions, given their understanding of current conditions and how the conditions came to be. Next, participants develop both </a:t>
            </a:r>
            <a:br>
              <a:rPr lang="en-US" sz="1200" kern="1200" dirty="0">
                <a:solidFill>
                  <a:schemeClr val="tx1"/>
                </a:solidFill>
                <a:effectLst/>
                <a:latin typeface="+mn-lt"/>
                <a:ea typeface="+mn-ea"/>
                <a:cs typeface="+mn-cs"/>
              </a:rPr>
            </a:br>
            <a:r>
              <a:rPr lang="en-US" sz="1200" kern="1200" dirty="0">
                <a:solidFill>
                  <a:schemeClr val="tx1"/>
                </a:solidFill>
                <a:effectLst/>
                <a:latin typeface="+mn-lt"/>
                <a:ea typeface="+mn-ea"/>
                <a:cs typeface="+mn-cs"/>
              </a:rPr>
              <a:t>a verbal description and a graphical representation of the problems reflected in the brief description, and convey their understanding to the rest of the group. In Phase 2, participants consider actions the Army might take within the context of the scenario in order to shape the future. </a:t>
            </a:r>
            <a:endParaRPr lang="en-US" dirty="0">
              <a:effectLst/>
            </a:endParaRPr>
          </a:p>
          <a:p>
            <a:r>
              <a:rPr lang="en-US" sz="1200" kern="1200" dirty="0">
                <a:solidFill>
                  <a:schemeClr val="tx1"/>
                </a:solidFill>
                <a:effectLst/>
                <a:latin typeface="+mn-lt"/>
                <a:ea typeface="+mn-ea"/>
                <a:cs typeface="+mn-cs"/>
              </a:rPr>
              <a:t> </a:t>
            </a:r>
            <a:endParaRPr lang="en-US" dirty="0">
              <a:effectLst/>
            </a:endParaRPr>
          </a:p>
          <a:p>
            <a:r>
              <a:rPr lang="en-US" sz="1200" kern="1200" dirty="0">
                <a:solidFill>
                  <a:schemeClr val="tx1"/>
                </a:solidFill>
                <a:effectLst/>
                <a:latin typeface="+mn-lt"/>
                <a:ea typeface="+mn-ea"/>
                <a:cs typeface="+mn-cs"/>
              </a:rPr>
              <a:t>Phase 1 is where the most time should be spent, and can be conducted as a stand-alone exercise if time does not allow for inclusion of Phase 2. The exercise can (and should) be repeated multiple times for practice, using the different scenarios provided in the exercise guide.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Opportunities for reflection and group discussion occur several times over the course of the exercise. </a:t>
            </a:r>
          </a:p>
          <a:p>
            <a:endParaRPr lang="en-US" dirty="0"/>
          </a:p>
        </p:txBody>
      </p:sp>
      <p:sp>
        <p:nvSpPr>
          <p:cNvPr id="4" name="Slide Number Placeholder 3"/>
          <p:cNvSpPr>
            <a:spLocks noGrp="1"/>
          </p:cNvSpPr>
          <p:nvPr>
            <p:ph type="sldNum" sz="quarter" idx="10"/>
          </p:nvPr>
        </p:nvSpPr>
        <p:spPr/>
        <p:txBody>
          <a:bodyPr/>
          <a:lstStyle/>
          <a:p>
            <a:fld id="{98D1CD6E-96FA-4F76-9591-A847C4B9DD7C}" type="slidenum">
              <a:rPr lang="en-US" smtClean="0"/>
              <a:pPr/>
              <a:t>2</a:t>
            </a:fld>
            <a:endParaRPr lang="en-US"/>
          </a:p>
        </p:txBody>
      </p:sp>
    </p:spTree>
    <p:extLst>
      <p:ext uri="{BB962C8B-B14F-4D97-AF65-F5344CB8AC3E}">
        <p14:creationId xmlns:p14="http://schemas.microsoft.com/office/powerpoint/2010/main" val="408282304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8D1CD6E-96FA-4F76-9591-A847C4B9DD7C}" type="slidenum">
              <a:rPr lang="en-US" smtClean="0"/>
              <a:pPr/>
              <a:t>12</a:t>
            </a:fld>
            <a:endParaRPr lang="en-US"/>
          </a:p>
        </p:txBody>
      </p:sp>
    </p:spTree>
    <p:extLst>
      <p:ext uri="{BB962C8B-B14F-4D97-AF65-F5344CB8AC3E}">
        <p14:creationId xmlns:p14="http://schemas.microsoft.com/office/powerpoint/2010/main" val="1075210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8D1CD6E-96FA-4F76-9591-A847C4B9DD7C}" type="slidenum">
              <a:rPr lang="en-US" smtClean="0"/>
              <a:pPr/>
              <a:t>13</a:t>
            </a:fld>
            <a:endParaRPr lang="en-US"/>
          </a:p>
        </p:txBody>
      </p:sp>
    </p:spTree>
    <p:extLst>
      <p:ext uri="{BB962C8B-B14F-4D97-AF65-F5344CB8AC3E}">
        <p14:creationId xmlns:p14="http://schemas.microsoft.com/office/powerpoint/2010/main" val="1075210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8D1CD6E-96FA-4F76-9591-A847C4B9DD7C}" type="slidenum">
              <a:rPr lang="en-US" smtClean="0"/>
              <a:pPr/>
              <a:t>14</a:t>
            </a:fld>
            <a:endParaRPr lang="en-US"/>
          </a:p>
        </p:txBody>
      </p:sp>
    </p:spTree>
    <p:extLst>
      <p:ext uri="{BB962C8B-B14F-4D97-AF65-F5344CB8AC3E}">
        <p14:creationId xmlns:p14="http://schemas.microsoft.com/office/powerpoint/2010/main" val="1075210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8D1CD6E-96FA-4F76-9591-A847C4B9DD7C}" type="slidenum">
              <a:rPr lang="en-US" smtClean="0"/>
              <a:pPr/>
              <a:t>15</a:t>
            </a:fld>
            <a:endParaRPr lang="en-US"/>
          </a:p>
        </p:txBody>
      </p:sp>
    </p:spTree>
    <p:extLst>
      <p:ext uri="{BB962C8B-B14F-4D97-AF65-F5344CB8AC3E}">
        <p14:creationId xmlns:p14="http://schemas.microsoft.com/office/powerpoint/2010/main" val="1075210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8D1CD6E-96FA-4F76-9591-A847C4B9DD7C}" type="slidenum">
              <a:rPr lang="en-US" smtClean="0"/>
              <a:pPr/>
              <a:t>16</a:t>
            </a:fld>
            <a:endParaRPr lang="en-US"/>
          </a:p>
        </p:txBody>
      </p:sp>
    </p:spTree>
    <p:extLst>
      <p:ext uri="{BB962C8B-B14F-4D97-AF65-F5344CB8AC3E}">
        <p14:creationId xmlns:p14="http://schemas.microsoft.com/office/powerpoint/2010/main" val="1075210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8D1CD6E-96FA-4F76-9591-A847C4B9DD7C}" type="slidenum">
              <a:rPr lang="en-US" smtClean="0"/>
              <a:pPr/>
              <a:t>17</a:t>
            </a:fld>
            <a:endParaRPr lang="en-US"/>
          </a:p>
        </p:txBody>
      </p:sp>
    </p:spTree>
    <p:extLst>
      <p:ext uri="{BB962C8B-B14F-4D97-AF65-F5344CB8AC3E}">
        <p14:creationId xmlns:p14="http://schemas.microsoft.com/office/powerpoint/2010/main" val="1075210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8D1CD6E-96FA-4F76-9591-A847C4B9DD7C}" type="slidenum">
              <a:rPr lang="en-US" smtClean="0"/>
              <a:pPr/>
              <a:t>18</a:t>
            </a:fld>
            <a:endParaRPr lang="en-US"/>
          </a:p>
        </p:txBody>
      </p:sp>
    </p:spTree>
    <p:extLst>
      <p:ext uri="{BB962C8B-B14F-4D97-AF65-F5344CB8AC3E}">
        <p14:creationId xmlns:p14="http://schemas.microsoft.com/office/powerpoint/2010/main" val="1075210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8D1CD6E-96FA-4F76-9591-A847C4B9DD7C}" type="slidenum">
              <a:rPr lang="en-US" smtClean="0"/>
              <a:pPr/>
              <a:t>19</a:t>
            </a:fld>
            <a:endParaRPr lang="en-US"/>
          </a:p>
        </p:txBody>
      </p:sp>
    </p:spTree>
    <p:extLst>
      <p:ext uri="{BB962C8B-B14F-4D97-AF65-F5344CB8AC3E}">
        <p14:creationId xmlns:p14="http://schemas.microsoft.com/office/powerpoint/2010/main" val="1075210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8D1CD6E-96FA-4F76-9591-A847C4B9DD7C}" type="slidenum">
              <a:rPr lang="en-US" smtClean="0"/>
              <a:pPr/>
              <a:t>20</a:t>
            </a:fld>
            <a:endParaRPr lang="en-US"/>
          </a:p>
        </p:txBody>
      </p:sp>
    </p:spTree>
    <p:extLst>
      <p:ext uri="{BB962C8B-B14F-4D97-AF65-F5344CB8AC3E}">
        <p14:creationId xmlns:p14="http://schemas.microsoft.com/office/powerpoint/2010/main" val="1075210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8D1CD6E-96FA-4F76-9591-A847C4B9DD7C}" type="slidenum">
              <a:rPr lang="en-US" smtClean="0"/>
              <a:pPr/>
              <a:t>21</a:t>
            </a:fld>
            <a:endParaRPr lang="en-US"/>
          </a:p>
        </p:txBody>
      </p:sp>
    </p:spTree>
    <p:extLst>
      <p:ext uri="{BB962C8B-B14F-4D97-AF65-F5344CB8AC3E}">
        <p14:creationId xmlns:p14="http://schemas.microsoft.com/office/powerpoint/2010/main" val="107521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8D1CD6E-96FA-4F76-9591-A847C4B9DD7C}" type="slidenum">
              <a:rPr lang="en-US" smtClean="0"/>
              <a:pPr/>
              <a:t>3</a:t>
            </a:fld>
            <a:endParaRPr lang="en-US"/>
          </a:p>
        </p:txBody>
      </p:sp>
    </p:spTree>
    <p:extLst>
      <p:ext uri="{BB962C8B-B14F-4D97-AF65-F5344CB8AC3E}">
        <p14:creationId xmlns:p14="http://schemas.microsoft.com/office/powerpoint/2010/main" val="369617504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8D1CD6E-96FA-4F76-9591-A847C4B9DD7C}" type="slidenum">
              <a:rPr lang="en-US" smtClean="0"/>
              <a:pPr/>
              <a:t>22</a:t>
            </a:fld>
            <a:endParaRPr lang="en-US"/>
          </a:p>
        </p:txBody>
      </p:sp>
    </p:spTree>
    <p:extLst>
      <p:ext uri="{BB962C8B-B14F-4D97-AF65-F5344CB8AC3E}">
        <p14:creationId xmlns:p14="http://schemas.microsoft.com/office/powerpoint/2010/main" val="1075210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8D1CD6E-96FA-4F76-9591-A847C4B9DD7C}" type="slidenum">
              <a:rPr lang="en-US" smtClean="0"/>
              <a:pPr/>
              <a:t>23</a:t>
            </a:fld>
            <a:endParaRPr lang="en-US"/>
          </a:p>
        </p:txBody>
      </p:sp>
    </p:spTree>
    <p:extLst>
      <p:ext uri="{BB962C8B-B14F-4D97-AF65-F5344CB8AC3E}">
        <p14:creationId xmlns:p14="http://schemas.microsoft.com/office/powerpoint/2010/main" val="1075210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8D1CD6E-96FA-4F76-9591-A847C4B9DD7C}" type="slidenum">
              <a:rPr lang="en-US" smtClean="0"/>
              <a:pPr/>
              <a:t>24</a:t>
            </a:fld>
            <a:endParaRPr lang="en-US"/>
          </a:p>
        </p:txBody>
      </p:sp>
    </p:spTree>
    <p:extLst>
      <p:ext uri="{BB962C8B-B14F-4D97-AF65-F5344CB8AC3E}">
        <p14:creationId xmlns:p14="http://schemas.microsoft.com/office/powerpoint/2010/main" val="1075210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8D1CD6E-96FA-4F76-9591-A847C4B9DD7C}" type="slidenum">
              <a:rPr lang="en-US" smtClean="0"/>
              <a:pPr/>
              <a:t>26</a:t>
            </a:fld>
            <a:endParaRPr lang="en-US"/>
          </a:p>
        </p:txBody>
      </p:sp>
    </p:spTree>
    <p:extLst>
      <p:ext uri="{BB962C8B-B14F-4D97-AF65-F5344CB8AC3E}">
        <p14:creationId xmlns:p14="http://schemas.microsoft.com/office/powerpoint/2010/main" val="1075210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8D1CD6E-96FA-4F76-9591-A847C4B9DD7C}" type="slidenum">
              <a:rPr lang="en-US" smtClean="0"/>
              <a:pPr/>
              <a:t>27</a:t>
            </a:fld>
            <a:endParaRPr lang="en-US"/>
          </a:p>
        </p:txBody>
      </p:sp>
    </p:spTree>
    <p:extLst>
      <p:ext uri="{BB962C8B-B14F-4D97-AF65-F5344CB8AC3E}">
        <p14:creationId xmlns:p14="http://schemas.microsoft.com/office/powerpoint/2010/main" val="1075210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8D1CD6E-96FA-4F76-9591-A847C4B9DD7C}" type="slidenum">
              <a:rPr lang="en-US" smtClean="0"/>
              <a:pPr/>
              <a:t>28</a:t>
            </a:fld>
            <a:endParaRPr lang="en-US"/>
          </a:p>
        </p:txBody>
      </p:sp>
    </p:spTree>
    <p:extLst>
      <p:ext uri="{BB962C8B-B14F-4D97-AF65-F5344CB8AC3E}">
        <p14:creationId xmlns:p14="http://schemas.microsoft.com/office/powerpoint/2010/main" val="1075210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8D1CD6E-96FA-4F76-9591-A847C4B9DD7C}" type="slidenum">
              <a:rPr lang="en-US" smtClean="0"/>
              <a:pPr/>
              <a:t>29</a:t>
            </a:fld>
            <a:endParaRPr lang="en-US"/>
          </a:p>
        </p:txBody>
      </p:sp>
    </p:spTree>
    <p:extLst>
      <p:ext uri="{BB962C8B-B14F-4D97-AF65-F5344CB8AC3E}">
        <p14:creationId xmlns:p14="http://schemas.microsoft.com/office/powerpoint/2010/main" val="1075210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8D1CD6E-96FA-4F76-9591-A847C4B9DD7C}" type="slidenum">
              <a:rPr lang="en-US" smtClean="0"/>
              <a:pPr/>
              <a:t>30</a:t>
            </a:fld>
            <a:endParaRPr lang="en-US"/>
          </a:p>
        </p:txBody>
      </p:sp>
    </p:spTree>
    <p:extLst>
      <p:ext uri="{BB962C8B-B14F-4D97-AF65-F5344CB8AC3E}">
        <p14:creationId xmlns:p14="http://schemas.microsoft.com/office/powerpoint/2010/main" val="1075210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8D1CD6E-96FA-4F76-9591-A847C4B9DD7C}" type="slidenum">
              <a:rPr lang="en-US" smtClean="0"/>
              <a:pPr/>
              <a:t>31</a:t>
            </a:fld>
            <a:endParaRPr lang="en-US"/>
          </a:p>
        </p:txBody>
      </p:sp>
    </p:spTree>
    <p:extLst>
      <p:ext uri="{BB962C8B-B14F-4D97-AF65-F5344CB8AC3E}">
        <p14:creationId xmlns:p14="http://schemas.microsoft.com/office/powerpoint/2010/main" val="107521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8D1CD6E-96FA-4F76-9591-A847C4B9DD7C}" type="slidenum">
              <a:rPr lang="en-US" smtClean="0"/>
              <a:pPr/>
              <a:t>4</a:t>
            </a:fld>
            <a:endParaRPr lang="en-US"/>
          </a:p>
        </p:txBody>
      </p:sp>
    </p:spTree>
    <p:extLst>
      <p:ext uri="{BB962C8B-B14F-4D97-AF65-F5344CB8AC3E}">
        <p14:creationId xmlns:p14="http://schemas.microsoft.com/office/powerpoint/2010/main" val="20141772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8D1CD6E-96FA-4F76-9591-A847C4B9DD7C}" type="slidenum">
              <a:rPr lang="en-US" smtClean="0"/>
              <a:pPr/>
              <a:t>5</a:t>
            </a:fld>
            <a:endParaRPr lang="en-US"/>
          </a:p>
        </p:txBody>
      </p:sp>
    </p:spTree>
    <p:extLst>
      <p:ext uri="{BB962C8B-B14F-4D97-AF65-F5344CB8AC3E}">
        <p14:creationId xmlns:p14="http://schemas.microsoft.com/office/powerpoint/2010/main" val="34589745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8D1CD6E-96FA-4F76-9591-A847C4B9DD7C}" type="slidenum">
              <a:rPr lang="en-US" smtClean="0"/>
              <a:pPr/>
              <a:t>6</a:t>
            </a:fld>
            <a:endParaRPr lang="en-US"/>
          </a:p>
        </p:txBody>
      </p:sp>
    </p:spTree>
    <p:extLst>
      <p:ext uri="{BB962C8B-B14F-4D97-AF65-F5344CB8AC3E}">
        <p14:creationId xmlns:p14="http://schemas.microsoft.com/office/powerpoint/2010/main" val="19125484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8D1CD6E-96FA-4F76-9591-A847C4B9DD7C}" type="slidenum">
              <a:rPr lang="en-US" smtClean="0"/>
              <a:pPr/>
              <a:t>7</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8D1CD6E-96FA-4F76-9591-A847C4B9DD7C}" type="slidenum">
              <a:rPr lang="en-US" smtClean="0"/>
              <a:pPr/>
              <a:t>9</a:t>
            </a:fld>
            <a:endParaRPr lang="en-US"/>
          </a:p>
        </p:txBody>
      </p:sp>
    </p:spTree>
    <p:extLst>
      <p:ext uri="{BB962C8B-B14F-4D97-AF65-F5344CB8AC3E}">
        <p14:creationId xmlns:p14="http://schemas.microsoft.com/office/powerpoint/2010/main" val="107521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8D1CD6E-96FA-4F76-9591-A847C4B9DD7C}" type="slidenum">
              <a:rPr lang="en-US" smtClean="0"/>
              <a:pPr/>
              <a:t>10</a:t>
            </a:fld>
            <a:endParaRPr lang="en-US"/>
          </a:p>
        </p:txBody>
      </p:sp>
    </p:spTree>
    <p:extLst>
      <p:ext uri="{BB962C8B-B14F-4D97-AF65-F5344CB8AC3E}">
        <p14:creationId xmlns:p14="http://schemas.microsoft.com/office/powerpoint/2010/main" val="1075210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8D1CD6E-96FA-4F76-9591-A847C4B9DD7C}" type="slidenum">
              <a:rPr lang="en-US" smtClean="0"/>
              <a:pPr/>
              <a:t>11</a:t>
            </a:fld>
            <a:endParaRPr lang="en-US"/>
          </a:p>
        </p:txBody>
      </p:sp>
    </p:spTree>
    <p:extLst>
      <p:ext uri="{BB962C8B-B14F-4D97-AF65-F5344CB8AC3E}">
        <p14:creationId xmlns:p14="http://schemas.microsoft.com/office/powerpoint/2010/main" val="107521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DC2640B8-5BB5-4E14-BA49-343E7EE69968}" type="datetime1">
              <a:rPr lang="en-US" smtClean="0"/>
              <a:pPr/>
              <a:t>8/10/2017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044682-6219-4089-8719-C9589F48517E}"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4C96ADB-3A98-415A-A889-E92377FE8CA3}" type="datetime1">
              <a:rPr lang="en-US" smtClean="0"/>
              <a:pPr/>
              <a:t>8/10/2017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044682-6219-4089-8719-C9589F48517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8283DE9-8BFB-4BF1-92ED-AEF58247F0B0}" type="datetime1">
              <a:rPr lang="en-US" smtClean="0"/>
              <a:pPr/>
              <a:t>8/10/2017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044682-6219-4089-8719-C9589F48517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C6EA907-2CDE-418B-A526-ED5899ED1FBD}" type="datetime1">
              <a:rPr lang="en-US" smtClean="0"/>
              <a:pPr/>
              <a:t>8/10/2017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044682-6219-4089-8719-C9589F48517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244BCA7-0438-46AA-B1A7-64ED554A8813}" type="datetime1">
              <a:rPr lang="en-US" smtClean="0"/>
              <a:pPr/>
              <a:t>8/10/2017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044682-6219-4089-8719-C9589F48517E}"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805BED3-8109-44C9-8C68-1FF8E0D0A79F}" type="datetime1">
              <a:rPr lang="en-US" smtClean="0"/>
              <a:pPr/>
              <a:t>8/10/2017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044682-6219-4089-8719-C9589F48517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51BFDEA-3A63-464C-82DB-102628BDFA0B}" type="datetime1">
              <a:rPr lang="en-US" smtClean="0"/>
              <a:pPr/>
              <a:t>8/10/2017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8044682-6219-4089-8719-C9589F48517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2C2FE0D-B116-4F6D-836F-BFECFF65AD88}" type="datetime1">
              <a:rPr lang="en-US" smtClean="0"/>
              <a:pPr/>
              <a:t>8/10/2017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8044682-6219-4089-8719-C9589F48517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254E352-5DC4-4CA3-A3BB-D0107FAD20F3}" type="datetime1">
              <a:rPr lang="en-US" smtClean="0"/>
              <a:pPr/>
              <a:t>8/10/2017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8044682-6219-4089-8719-C9589F48517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8BC4759-F2ED-4595-85C6-29F746DB7375}" type="datetime1">
              <a:rPr lang="en-US" smtClean="0"/>
              <a:pPr/>
              <a:t>8/10/2017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044682-6219-4089-8719-C9589F48517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560F9A0-9AA4-438C-8F71-0D4A96C9221B}" type="datetime1">
              <a:rPr lang="en-US" smtClean="0"/>
              <a:pPr/>
              <a:t>8/10/2017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044682-6219-4089-8719-C9589F48517E}"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842A130-984E-43AC-97B0-38C49264E797}" type="datetime1">
              <a:rPr lang="en-US" smtClean="0"/>
              <a:pPr/>
              <a:t>8/10/2017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8044682-6219-4089-8719-C9589F48517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3.xml"/><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8.xml"/><Relationship Id="rId1" Type="http://schemas.openxmlformats.org/officeDocument/2006/relationships/slideLayout" Target="../slideLayouts/slideLayout7.xml"/><Relationship Id="rId6" Type="http://schemas.openxmlformats.org/officeDocument/2006/relationships/image" Target="../media/image6.png"/><Relationship Id="rId5" Type="http://schemas.openxmlformats.org/officeDocument/2006/relationships/image" Target="../media/image7.png"/><Relationship Id="rId4" Type="http://schemas.openxmlformats.org/officeDocument/2006/relationships/image" Target="../media/image9.png"/></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9.xml"/><Relationship Id="rId1" Type="http://schemas.openxmlformats.org/officeDocument/2006/relationships/slideLayout" Target="../slideLayouts/slideLayout7.xml"/><Relationship Id="rId5" Type="http://schemas.openxmlformats.org/officeDocument/2006/relationships/image" Target="../media/image9.png"/><Relationship Id="rId4" Type="http://schemas.openxmlformats.org/officeDocument/2006/relationships/image" Target="../media/image6.png"/></Relationships>
</file>

<file path=ppt/slides/_rels/slide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0.xml"/><Relationship Id="rId1" Type="http://schemas.openxmlformats.org/officeDocument/2006/relationships/slideLayout" Target="../slideLayouts/slideLayout7.xml"/><Relationship Id="rId5" Type="http://schemas.openxmlformats.org/officeDocument/2006/relationships/image" Target="../media/image9.png"/><Relationship Id="rId4" Type="http://schemas.openxmlformats.org/officeDocument/2006/relationships/image" Target="../media/image6.png"/></Relationships>
</file>

<file path=ppt/slides/_rels/slide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1.xml"/><Relationship Id="rId1" Type="http://schemas.openxmlformats.org/officeDocument/2006/relationships/slideLayout" Target="../slideLayouts/slideLayout7.xml"/><Relationship Id="rId4" Type="http://schemas.openxmlformats.org/officeDocument/2006/relationships/image" Target="../media/image9.png"/></Relationships>
</file>

<file path=ppt/slides/_rels/slide1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2.xml"/><Relationship Id="rId1" Type="http://schemas.openxmlformats.org/officeDocument/2006/relationships/slideLayout" Target="../slideLayouts/slideLayout7.xml"/><Relationship Id="rId4" Type="http://schemas.openxmlformats.org/officeDocument/2006/relationships/image" Target="../media/image6.png"/></Relationships>
</file>

<file path=ppt/slides/_rels/slide1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3.xml"/><Relationship Id="rId1" Type="http://schemas.openxmlformats.org/officeDocument/2006/relationships/slideLayout" Target="../slideLayouts/slideLayout7.xml"/><Relationship Id="rId5" Type="http://schemas.openxmlformats.org/officeDocument/2006/relationships/image" Target="../media/image9.png"/><Relationship Id="rId4" Type="http://schemas.openxmlformats.org/officeDocument/2006/relationships/image" Target="../media/image6.png"/></Relationships>
</file>

<file path=ppt/slides/_rels/slide1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4.xml"/><Relationship Id="rId1" Type="http://schemas.openxmlformats.org/officeDocument/2006/relationships/slideLayout" Target="../slideLayouts/slideLayout7.xml"/><Relationship Id="rId4" Type="http://schemas.openxmlformats.org/officeDocument/2006/relationships/image" Target="../media/image9.png"/></Relationships>
</file>

<file path=ppt/slides/_rels/slide1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5.xml"/><Relationship Id="rId1" Type="http://schemas.openxmlformats.org/officeDocument/2006/relationships/slideLayout" Target="../slideLayouts/slideLayout7.xml"/><Relationship Id="rId5" Type="http://schemas.openxmlformats.org/officeDocument/2006/relationships/image" Target="../media/image6.png"/><Relationship Id="rId4" Type="http://schemas.openxmlformats.org/officeDocument/2006/relationships/image" Target="../media/image9.png"/></Relationships>
</file>

<file path=ppt/slides/_rels/slide1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6.xml"/><Relationship Id="rId1" Type="http://schemas.openxmlformats.org/officeDocument/2006/relationships/slideLayout" Target="../slideLayouts/slideLayout7.xml"/><Relationship Id="rId5" Type="http://schemas.openxmlformats.org/officeDocument/2006/relationships/image" Target="../media/image6.png"/><Relationship Id="rId4" Type="http://schemas.openxmlformats.org/officeDocument/2006/relationships/image" Target="../media/image9.png"/></Relationships>
</file>

<file path=ppt/slides/_rels/slide1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7.xml"/><Relationship Id="rId1" Type="http://schemas.openxmlformats.org/officeDocument/2006/relationships/slideLayout" Target="../slideLayouts/slideLayout7.xml"/><Relationship Id="rId4" Type="http://schemas.openxmlformats.org/officeDocument/2006/relationships/image" Target="../media/image9.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8.xml"/><Relationship Id="rId1" Type="http://schemas.openxmlformats.org/officeDocument/2006/relationships/slideLayout" Target="../slideLayouts/slideLayout7.xml"/><Relationship Id="rId4" Type="http://schemas.openxmlformats.org/officeDocument/2006/relationships/image" Target="../media/image6.png"/></Relationships>
</file>

<file path=ppt/slides/_rels/slide2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9.xml"/><Relationship Id="rId1" Type="http://schemas.openxmlformats.org/officeDocument/2006/relationships/slideLayout" Target="../slideLayouts/slideLayout7.xml"/><Relationship Id="rId5" Type="http://schemas.openxmlformats.org/officeDocument/2006/relationships/image" Target="../media/image9.png"/><Relationship Id="rId4" Type="http://schemas.openxmlformats.org/officeDocument/2006/relationships/image" Target="../media/image6.png"/></Relationships>
</file>

<file path=ppt/slides/_rels/slide2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0.xml"/><Relationship Id="rId1" Type="http://schemas.openxmlformats.org/officeDocument/2006/relationships/slideLayout" Target="../slideLayouts/slideLayout7.xml"/><Relationship Id="rId4" Type="http://schemas.openxmlformats.org/officeDocument/2006/relationships/image" Target="../media/image9.png"/></Relationships>
</file>

<file path=ppt/slides/_rels/slide2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1.xml"/><Relationship Id="rId1" Type="http://schemas.openxmlformats.org/officeDocument/2006/relationships/slideLayout" Target="../slideLayouts/slideLayout7.xml"/><Relationship Id="rId5" Type="http://schemas.openxmlformats.org/officeDocument/2006/relationships/image" Target="../media/image7.png"/><Relationship Id="rId4" Type="http://schemas.openxmlformats.org/officeDocument/2006/relationships/image" Target="../media/image6.png"/></Relationships>
</file>

<file path=ppt/slides/_rels/slide2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2.xml"/><Relationship Id="rId1" Type="http://schemas.openxmlformats.org/officeDocument/2006/relationships/slideLayout" Target="../slideLayouts/slideLayout7.xml"/><Relationship Id="rId4" Type="http://schemas.openxmlformats.org/officeDocument/2006/relationships/image" Target="../media/image7.pn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3.xml"/><Relationship Id="rId1" Type="http://schemas.openxmlformats.org/officeDocument/2006/relationships/slideLayout" Target="../slideLayouts/slideLayout7.xml"/><Relationship Id="rId5" Type="http://schemas.openxmlformats.org/officeDocument/2006/relationships/image" Target="../media/image9.png"/><Relationship Id="rId4" Type="http://schemas.openxmlformats.org/officeDocument/2006/relationships/image" Target="../media/image6.png"/></Relationships>
</file>

<file path=ppt/slides/_rels/slide2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4.xml"/><Relationship Id="rId1" Type="http://schemas.openxmlformats.org/officeDocument/2006/relationships/slideLayout" Target="../slideLayouts/slideLayout7.xml"/><Relationship Id="rId5" Type="http://schemas.openxmlformats.org/officeDocument/2006/relationships/image" Target="../media/image9.png"/><Relationship Id="rId4" Type="http://schemas.openxmlformats.org/officeDocument/2006/relationships/image" Target="../media/image6.png"/></Relationships>
</file>

<file path=ppt/slides/_rels/slide2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5.xml"/><Relationship Id="rId1" Type="http://schemas.openxmlformats.org/officeDocument/2006/relationships/slideLayout" Target="../slideLayouts/slideLayout7.xml"/><Relationship Id="rId4" Type="http://schemas.openxmlformats.org/officeDocument/2006/relationships/image" Target="../media/image9.png"/></Relationships>
</file>

<file path=ppt/slides/_rels/slide2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6.xml"/><Relationship Id="rId1" Type="http://schemas.openxmlformats.org/officeDocument/2006/relationships/slideLayout" Target="../slideLayouts/slideLayout7.xml"/><Relationship Id="rId5" Type="http://schemas.openxmlformats.org/officeDocument/2006/relationships/image" Target="../media/image9.png"/><Relationship Id="rId4" Type="http://schemas.openxmlformats.org/officeDocument/2006/relationships/image" Target="../media/image6.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7.xml"/><Relationship Id="rId1" Type="http://schemas.openxmlformats.org/officeDocument/2006/relationships/slideLayout" Target="../slideLayouts/slideLayout7.xml"/><Relationship Id="rId6" Type="http://schemas.openxmlformats.org/officeDocument/2006/relationships/image" Target="../media/image7.png"/><Relationship Id="rId5" Type="http://schemas.openxmlformats.org/officeDocument/2006/relationships/image" Target="../media/image9.png"/><Relationship Id="rId4" Type="http://schemas.openxmlformats.org/officeDocument/2006/relationships/image" Target="../media/image6.png"/></Relationships>
</file>

<file path=ppt/slides/_rels/slide3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8.xml"/><Relationship Id="rId1" Type="http://schemas.openxmlformats.org/officeDocument/2006/relationships/slideLayout" Target="../slideLayouts/slideLayout7.xml"/><Relationship Id="rId4" Type="http://schemas.openxmlformats.org/officeDocument/2006/relationships/image" Target="../media/image7.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7.xml"/><Relationship Id="rId1" Type="http://schemas.openxmlformats.org/officeDocument/2006/relationships/slideLayout" Target="../slideLayouts/slideLayout7.xml"/><Relationship Id="rId5" Type="http://schemas.openxmlformats.org/officeDocument/2006/relationships/image" Target="../media/image9.png"/><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98044682-6219-4089-8719-C9589F48517E}" type="slidenum">
              <a:rPr lang="en-US" smtClean="0"/>
              <a:pPr/>
              <a:t>1</a:t>
            </a:fld>
            <a:endParaRPr lang="en-US"/>
          </a:p>
        </p:txBody>
      </p:sp>
      <p:sp>
        <p:nvSpPr>
          <p:cNvPr id="6" name="Rectangle 5"/>
          <p:cNvSpPr/>
          <p:nvPr/>
        </p:nvSpPr>
        <p:spPr>
          <a:xfrm>
            <a:off x="0" y="2400300"/>
            <a:ext cx="9144000" cy="1600200"/>
          </a:xfrm>
          <a:prstGeom prst="rect">
            <a:avLst/>
          </a:prstGeom>
          <a:solidFill>
            <a:srgbClr val="D3B431">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7" name="Picture 6" descr="Related image"/>
          <p:cNvPicPr>
            <a:picLocks noChangeAspect="1" noChangeArrowheads="1"/>
          </p:cNvPicPr>
          <p:nvPr/>
        </p:nvPicPr>
        <p:blipFill>
          <a:blip r:embed="rId2" cstate="print"/>
          <a:srcRect/>
          <a:stretch>
            <a:fillRect/>
          </a:stretch>
        </p:blipFill>
        <p:spPr bwMode="auto">
          <a:xfrm>
            <a:off x="457200" y="2729865"/>
            <a:ext cx="685800" cy="965835"/>
          </a:xfrm>
          <a:prstGeom prst="rect">
            <a:avLst/>
          </a:prstGeom>
          <a:noFill/>
        </p:spPr>
      </p:pic>
      <p:sp>
        <p:nvSpPr>
          <p:cNvPr id="8" name="Title 1"/>
          <p:cNvSpPr>
            <a:spLocks noGrp="1"/>
          </p:cNvSpPr>
          <p:nvPr/>
        </p:nvSpPr>
        <p:spPr>
          <a:xfrm>
            <a:off x="2133600" y="2628900"/>
            <a:ext cx="4800600" cy="1142999"/>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800" b="1" dirty="0">
                <a:latin typeface="+mn-lt"/>
                <a:cs typeface="Arial" pitchFamily="34" charset="0"/>
              </a:rPr>
              <a:t>Envisioning Potential Futures</a:t>
            </a:r>
            <a:endParaRPr lang="en-US" sz="2400" i="1" dirty="0">
              <a:latin typeface="+mn-lt"/>
              <a:cs typeface="Arial" pitchFamily="34" charset="0"/>
            </a:endParaRPr>
          </a:p>
        </p:txBody>
      </p:sp>
      <p:pic>
        <p:nvPicPr>
          <p:cNvPr id="9" name="Picture 8" descr="Image result for future icon"/>
          <p:cNvPicPr>
            <a:picLocks noChangeAspect="1" noChangeArrowheads="1"/>
          </p:cNvPicPr>
          <p:nvPr/>
        </p:nvPicPr>
        <p:blipFill>
          <a:blip r:embed="rId3" cstate="print"/>
          <a:srcRect/>
          <a:stretch>
            <a:fillRect/>
          </a:stretch>
        </p:blipFill>
        <p:spPr bwMode="auto">
          <a:xfrm>
            <a:off x="1219200" y="2705100"/>
            <a:ext cx="1066800" cy="1066800"/>
          </a:xfrm>
          <a:prstGeom prst="rect">
            <a:avLst/>
          </a:prstGeom>
          <a:noFill/>
        </p:spPr>
      </p:pic>
      <p:pic>
        <p:nvPicPr>
          <p:cNvPr id="10" name="Picture 9" descr="Image result for book black vector"/>
          <p:cNvPicPr>
            <a:picLocks noChangeAspect="1" noChangeArrowheads="1"/>
          </p:cNvPicPr>
          <p:nvPr/>
        </p:nvPicPr>
        <p:blipFill>
          <a:blip r:embed="rId4" cstate="print"/>
          <a:srcRect/>
          <a:stretch>
            <a:fillRect/>
          </a:stretch>
        </p:blipFill>
        <p:spPr bwMode="auto">
          <a:xfrm>
            <a:off x="7010400" y="2857500"/>
            <a:ext cx="762000" cy="762000"/>
          </a:xfrm>
          <a:prstGeom prst="rect">
            <a:avLst/>
          </a:prstGeom>
          <a:noFill/>
        </p:spPr>
      </p:pic>
      <p:pic>
        <p:nvPicPr>
          <p:cNvPr id="11" name="Picture 10" descr="Image result for feedback loop black vector"/>
          <p:cNvPicPr>
            <a:picLocks noChangeAspect="1" noChangeArrowheads="1"/>
          </p:cNvPicPr>
          <p:nvPr/>
        </p:nvPicPr>
        <p:blipFill>
          <a:blip r:embed="rId5" cstate="print">
            <a:clrChange>
              <a:clrFrom>
                <a:srgbClr val="FFFFFF"/>
              </a:clrFrom>
              <a:clrTo>
                <a:srgbClr val="FFFFFF">
                  <a:alpha val="0"/>
                </a:srgbClr>
              </a:clrTo>
            </a:clrChange>
          </a:blip>
          <a:srcRect/>
          <a:stretch>
            <a:fillRect/>
          </a:stretch>
        </p:blipFill>
        <p:spPr bwMode="auto">
          <a:xfrm>
            <a:off x="7848600" y="2705100"/>
            <a:ext cx="1143000" cy="1143000"/>
          </a:xfrm>
          <a:prstGeom prst="rect">
            <a:avLst/>
          </a:prstGeom>
          <a:noFill/>
        </p:spPr>
      </p:pic>
      <p:sp>
        <p:nvSpPr>
          <p:cNvPr id="12" name="Rectangle 11"/>
          <p:cNvSpPr/>
          <p:nvPr/>
        </p:nvSpPr>
        <p:spPr>
          <a:xfrm>
            <a:off x="0" y="4000500"/>
            <a:ext cx="9144000" cy="457200"/>
          </a:xfrm>
          <a:prstGeom prst="rect">
            <a:avLst/>
          </a:prstGeom>
          <a:solidFill>
            <a:srgbClr val="77933C">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US" sz="2000" b="1" dirty="0"/>
              <a:t>Facilitator Guide</a:t>
            </a:r>
          </a:p>
        </p:txBody>
      </p:sp>
    </p:spTree>
    <p:extLst>
      <p:ext uri="{BB962C8B-B14F-4D97-AF65-F5344CB8AC3E}">
        <p14:creationId xmlns:p14="http://schemas.microsoft.com/office/powerpoint/2010/main" val="4639067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2735096765"/>
              </p:ext>
            </p:extLst>
          </p:nvPr>
        </p:nvGraphicFramePr>
        <p:xfrm>
          <a:off x="876300" y="304800"/>
          <a:ext cx="7406640" cy="6217920"/>
        </p:xfrm>
        <a:graphic>
          <a:graphicData uri="http://schemas.openxmlformats.org/drawingml/2006/table">
            <a:tbl>
              <a:tblPr firstRow="1" bandRow="1">
                <a:tableStyleId>{46F890A9-2807-4EBB-B81D-B2AA78EC7F39}</a:tableStyleId>
              </a:tblPr>
              <a:tblGrid>
                <a:gridCol w="1759077">
                  <a:extLst>
                    <a:ext uri="{9D8B030D-6E8A-4147-A177-3AD203B41FA5}">
                      <a16:colId xmlns:a16="http://schemas.microsoft.com/office/drawing/2014/main" val="1764587541"/>
                    </a:ext>
                  </a:extLst>
                </a:gridCol>
                <a:gridCol w="493458">
                  <a:extLst>
                    <a:ext uri="{9D8B030D-6E8A-4147-A177-3AD203B41FA5}">
                      <a16:colId xmlns:a16="http://schemas.microsoft.com/office/drawing/2014/main" val="3858536520"/>
                    </a:ext>
                  </a:extLst>
                </a:gridCol>
                <a:gridCol w="5154105">
                  <a:extLst>
                    <a:ext uri="{9D8B030D-6E8A-4147-A177-3AD203B41FA5}">
                      <a16:colId xmlns:a16="http://schemas.microsoft.com/office/drawing/2014/main" val="1282257971"/>
                    </a:ext>
                  </a:extLst>
                </a:gridCol>
              </a:tblGrid>
              <a:tr h="976299">
                <a:tc>
                  <a:txBody>
                    <a:bodyPr/>
                    <a:lstStyle/>
                    <a:p>
                      <a:pPr marL="0" marR="0" algn="ctr">
                        <a:spcBef>
                          <a:spcPts val="0"/>
                        </a:spcBef>
                        <a:spcAft>
                          <a:spcPts val="0"/>
                        </a:spcAft>
                      </a:pPr>
                      <a:endParaRPr lang="en-US" sz="2000" b="1" dirty="0">
                        <a:solidFill>
                          <a:srgbClr val="F2F2F2"/>
                        </a:solidFill>
                        <a:effectLst/>
                        <a:latin typeface="Calibri" panose="020F0502020204030204" pitchFamily="34" charset="0"/>
                        <a:ea typeface="Times New Roman" panose="02020603050405020304" pitchFamily="18" charset="0"/>
                      </a:endParaRPr>
                    </a:p>
                    <a:p>
                      <a:pPr marL="0" marR="0" algn="ctr">
                        <a:spcBef>
                          <a:spcPts val="0"/>
                        </a:spcBef>
                        <a:spcAft>
                          <a:spcPts val="0"/>
                        </a:spcAft>
                      </a:pPr>
                      <a:r>
                        <a:rPr lang="en-US" sz="2000" b="1" dirty="0">
                          <a:solidFill>
                            <a:srgbClr val="F2F2F2"/>
                          </a:solidFill>
                          <a:effectLst/>
                          <a:latin typeface="Calibri" panose="020F0502020204030204" pitchFamily="34" charset="0"/>
                          <a:ea typeface="Times New Roman" panose="02020603050405020304" pitchFamily="18" charset="0"/>
                        </a:rPr>
                        <a:t>Step</a:t>
                      </a:r>
                      <a:endParaRPr lang="en-US" sz="1200" dirty="0">
                        <a:effectLst/>
                        <a:latin typeface="Corbel" panose="020B0503020204020204" pitchFamily="34" charset="0"/>
                      </a:endParaRPr>
                    </a:p>
                    <a:p>
                      <a:pPr marL="0" marR="0" algn="ctr">
                        <a:spcBef>
                          <a:spcPts val="0"/>
                        </a:spcBef>
                        <a:spcAft>
                          <a:spcPts val="0"/>
                        </a:spcAft>
                      </a:pPr>
                      <a:r>
                        <a:rPr lang="en-US" sz="2000" b="1" dirty="0">
                          <a:solidFill>
                            <a:srgbClr val="F2F2F2"/>
                          </a:solidFill>
                          <a:effectLst/>
                          <a:latin typeface="Calibri" panose="020F0502020204030204" pitchFamily="34" charset="0"/>
                          <a:ea typeface="Times New Roman" panose="02020603050405020304" pitchFamily="18" charset="0"/>
                        </a:rPr>
                        <a:t> </a:t>
                      </a:r>
                      <a:endParaRPr lang="en-US" sz="1200" dirty="0">
                        <a:effectLst/>
                        <a:latin typeface="Corbel" panose="020B0503020204020204" pitchFamily="34" charset="0"/>
                      </a:endParaRPr>
                    </a:p>
                  </a:txBody>
                  <a:tcPr marL="68580" marR="68580" marT="0" marB="0" anchor="ctr">
                    <a:solidFill>
                      <a:schemeClr val="accent3">
                        <a:lumMod val="50000"/>
                      </a:schemeClr>
                    </a:solidFill>
                  </a:tcPr>
                </a:tc>
                <a:tc>
                  <a:txBody>
                    <a:bodyPr/>
                    <a:lstStyle/>
                    <a:p>
                      <a:pPr marL="0" marR="0" algn="ctr">
                        <a:spcBef>
                          <a:spcPts val="0"/>
                        </a:spcBef>
                        <a:spcAft>
                          <a:spcPts val="0"/>
                        </a:spcAft>
                      </a:pPr>
                      <a:endParaRPr lang="en-US" sz="1200" dirty="0">
                        <a:effectLst/>
                        <a:latin typeface="Corbel" panose="020B0503020204020204" pitchFamily="34" charset="0"/>
                      </a:endParaRPr>
                    </a:p>
                  </a:txBody>
                  <a:tcPr marL="68580" marR="68580" marT="0" marB="0" anchor="ctr">
                    <a:solidFill>
                      <a:schemeClr val="accent3">
                        <a:lumMod val="5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b="1" dirty="0">
                        <a:solidFill>
                          <a:srgbClr val="F2F2F2"/>
                        </a:solidFill>
                        <a:effectLst/>
                        <a:latin typeface="Calibri" panose="020F0502020204030204" pitchFamily="34" charset="0"/>
                        <a:ea typeface="Times New Roman" panose="02020603050405020304"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b="1" dirty="0">
                          <a:solidFill>
                            <a:srgbClr val="F2F2F2"/>
                          </a:solidFill>
                          <a:effectLst/>
                          <a:latin typeface="Calibri" panose="020F0502020204030204" pitchFamily="34" charset="0"/>
                          <a:ea typeface="Times New Roman" panose="02020603050405020304" pitchFamily="18" charset="0"/>
                        </a:rPr>
                        <a:t>Facilitator Activity</a:t>
                      </a:r>
                      <a:endParaRPr lang="en-US" sz="1200" dirty="0">
                        <a:effectLst/>
                        <a:latin typeface="Corbel" panose="020B0503020204020204" pitchFamily="34" charset="0"/>
                      </a:endParaRPr>
                    </a:p>
                    <a:p>
                      <a:pPr marL="0" marR="0" algn="ctr">
                        <a:spcBef>
                          <a:spcPts val="0"/>
                        </a:spcBef>
                        <a:spcAft>
                          <a:spcPts val="0"/>
                        </a:spcAft>
                      </a:pPr>
                      <a:endParaRPr lang="en-US" sz="1200" dirty="0">
                        <a:effectLst/>
                        <a:latin typeface="Corbel" panose="020B0503020204020204" pitchFamily="34" charset="0"/>
                      </a:endParaRPr>
                    </a:p>
                  </a:txBody>
                  <a:tcPr marL="68580" marR="68580" marT="0" marB="0" anchor="ctr">
                    <a:solidFill>
                      <a:schemeClr val="accent3">
                        <a:lumMod val="50000"/>
                      </a:schemeClr>
                    </a:solidFill>
                  </a:tcPr>
                </a:tc>
                <a:extLst>
                  <a:ext uri="{0D108BD9-81ED-4DB2-BD59-A6C34878D82A}">
                    <a16:rowId xmlns:a16="http://schemas.microsoft.com/office/drawing/2014/main" val="2641501532"/>
                  </a:ext>
                </a:extLst>
              </a:tr>
              <a:tr h="5241621">
                <a:tc>
                  <a:txBody>
                    <a:bodyPr/>
                    <a:lstStyle/>
                    <a:p>
                      <a:pPr algn="l"/>
                      <a:r>
                        <a:rPr lang="en-US" sz="4800" b="1" kern="1200" dirty="0">
                          <a:solidFill>
                            <a:schemeClr val="tx1"/>
                          </a:solidFill>
                          <a:effectLst/>
                          <a:latin typeface="+mn-lt"/>
                          <a:ea typeface="+mn-ea"/>
                          <a:cs typeface="+mn-cs"/>
                        </a:rPr>
                        <a:t> 1</a:t>
                      </a:r>
                      <a:endParaRPr lang="en-US" sz="1600" dirty="0">
                        <a:solidFill>
                          <a:schemeClr val="tx1"/>
                        </a:solidFill>
                        <a:effectLst/>
                      </a:endParaRPr>
                    </a:p>
                    <a:p>
                      <a:pPr algn="ctr"/>
                      <a:r>
                        <a:rPr lang="en-US" sz="1400" b="1" kern="1200" dirty="0">
                          <a:solidFill>
                            <a:schemeClr val="tx1"/>
                          </a:solidFill>
                          <a:effectLst/>
                          <a:latin typeface="+mn-lt"/>
                          <a:ea typeface="+mn-ea"/>
                          <a:cs typeface="+mn-cs"/>
                        </a:rPr>
                        <a:t> </a:t>
                      </a:r>
                      <a:endParaRPr lang="en-US" sz="1400" dirty="0">
                        <a:solidFill>
                          <a:schemeClr val="tx1"/>
                        </a:solidFill>
                        <a:effectLst/>
                      </a:endParaRPr>
                    </a:p>
                    <a:p>
                      <a:pPr algn="ctr"/>
                      <a:endParaRPr lang="en-US" sz="1200" b="1" kern="1200" dirty="0">
                        <a:solidFill>
                          <a:schemeClr val="tx1"/>
                        </a:solidFill>
                        <a:effectLst/>
                        <a:latin typeface="+mn-lt"/>
                        <a:ea typeface="+mn-ea"/>
                        <a:cs typeface="+mn-cs"/>
                      </a:endParaRPr>
                    </a:p>
                  </a:txBody>
                  <a:tcPr>
                    <a:solidFill>
                      <a:srgbClr val="CC9900"/>
                    </a:solidFill>
                  </a:tcPr>
                </a:tc>
                <a:tc>
                  <a:txBody>
                    <a:bodyPr/>
                    <a:lstStyle/>
                    <a:p>
                      <a:pPr marL="0" indent="0">
                        <a:buNone/>
                      </a:pPr>
                      <a:endParaRPr lang="en-US" sz="1100" dirty="0"/>
                    </a:p>
                  </a:txBody>
                  <a:tcPr>
                    <a:solidFill>
                      <a:srgbClr val="D3B431">
                        <a:alpha val="62000"/>
                      </a:srgbClr>
                    </a:solidFill>
                  </a:tcPr>
                </a:tc>
                <a:tc>
                  <a:txBody>
                    <a:bodyPr/>
                    <a:lstStyle/>
                    <a:p>
                      <a:pPr marL="0" marR="0">
                        <a:lnSpc>
                          <a:spcPct val="110000"/>
                        </a:lnSpc>
                        <a:spcBef>
                          <a:spcPts val="0"/>
                        </a:spcBef>
                        <a:spcAft>
                          <a:spcPts val="0"/>
                        </a:spcAft>
                      </a:pPr>
                      <a:endParaRPr lang="en-US" sz="1400" b="1"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10000"/>
                        </a:lnSpc>
                        <a:spcBef>
                          <a:spcPts val="0"/>
                        </a:spcBef>
                        <a:spcAft>
                          <a:spcPts val="0"/>
                        </a:spcAft>
                      </a:pPr>
                      <a:r>
                        <a:rPr lang="en-US" sz="1400" b="1" dirty="0">
                          <a:effectLst/>
                          <a:latin typeface="Calibri" panose="020F0502020204030204" pitchFamily="34" charset="0"/>
                          <a:ea typeface="Times New Roman" panose="02020603050405020304" pitchFamily="18" charset="0"/>
                          <a:cs typeface="Times New Roman" panose="02020603050405020304" pitchFamily="18" charset="0"/>
                        </a:rPr>
                        <a:t>SAY</a:t>
                      </a:r>
                      <a:endParaRPr lang="en-US" sz="1400" dirty="0">
                        <a:effectLst/>
                        <a:latin typeface="Corbel" panose="020B0503020204020204" pitchFamily="34" charset="0"/>
                        <a:ea typeface="Times New Roman" panose="02020603050405020304" pitchFamily="18" charset="0"/>
                        <a:cs typeface="Times New Roman" panose="02020603050405020304" pitchFamily="18" charset="0"/>
                      </a:endParaRPr>
                    </a:p>
                    <a:p>
                      <a:pPr marL="285750" marR="0" lvl="0" indent="-285750" algn="l" defTabSz="914400" rtl="0" eaLnBrk="1" fontAlgn="auto" latinLnBrk="0" hangingPunct="1">
                        <a:lnSpc>
                          <a:spcPct val="100000"/>
                        </a:lnSpc>
                        <a:spcBef>
                          <a:spcPts val="0"/>
                        </a:spcBef>
                        <a:spcAft>
                          <a:spcPts val="0"/>
                        </a:spcAft>
                        <a:buClrTx/>
                        <a:buSzTx/>
                        <a:buFontTx/>
                        <a:buChar char="-"/>
                        <a:tabLst/>
                        <a:defRPr/>
                      </a:pPr>
                      <a:r>
                        <a:rPr lang="en-US" sz="1400" i="1" kern="1200" dirty="0">
                          <a:solidFill>
                            <a:schemeClr val="dk1"/>
                          </a:solidFill>
                          <a:effectLst/>
                          <a:latin typeface="+mn-lt"/>
                          <a:ea typeface="+mn-ea"/>
                          <a:cs typeface="+mn-cs"/>
                        </a:rPr>
                        <a:t>For many</a:t>
                      </a:r>
                      <a:r>
                        <a:rPr lang="en-US" sz="1400" i="1" kern="1200" baseline="0" dirty="0">
                          <a:solidFill>
                            <a:schemeClr val="dk1"/>
                          </a:solidFill>
                          <a:effectLst/>
                          <a:latin typeface="+mn-lt"/>
                          <a:ea typeface="+mn-ea"/>
                          <a:cs typeface="+mn-cs"/>
                        </a:rPr>
                        <a:t> of us, thinking beyond the present or near-term future, considering long-term implications of our decisions, and anticipating future circumstances is difficult. Take a few minutes to consider what is involved in visualizing how a current situation or problem may change over time and think about the questions listed there. Then, we will discuss them as a group.</a:t>
                      </a:r>
                      <a:endParaRPr lang="en-US" sz="1400" dirty="0">
                        <a:effectLst/>
                        <a:latin typeface="Calibri" panose="020F0502020204030204" pitchFamily="34" charset="0"/>
                        <a:ea typeface="Times New Roman" panose="02020603050405020304" pitchFamily="18" charset="0"/>
                      </a:endParaRPr>
                    </a:p>
                    <a:p>
                      <a:pPr>
                        <a:lnSpc>
                          <a:spcPct val="110000"/>
                        </a:lnSpc>
                        <a:spcBef>
                          <a:spcPts val="0"/>
                        </a:spcBef>
                      </a:pPr>
                      <a:r>
                        <a:rPr lang="en-US" sz="1400" i="1" dirty="0">
                          <a:effectLst/>
                          <a:latin typeface="Calibri" panose="020F0502020204030204" pitchFamily="34" charset="0"/>
                          <a:ea typeface="Times New Roman" panose="02020603050405020304" pitchFamily="18" charset="0"/>
                        </a:rPr>
                        <a:t> </a:t>
                      </a:r>
                    </a:p>
                    <a:p>
                      <a:pPr marL="0" marR="0">
                        <a:lnSpc>
                          <a:spcPct val="110000"/>
                        </a:lnSpc>
                        <a:spcBef>
                          <a:spcPts val="0"/>
                        </a:spcBef>
                        <a:spcAft>
                          <a:spcPts val="0"/>
                        </a:spcAft>
                      </a:pPr>
                      <a:r>
                        <a:rPr lang="en-US" sz="1400" b="1" dirty="0">
                          <a:effectLst/>
                          <a:latin typeface="Calibri" panose="020F0502020204030204" pitchFamily="34" charset="0"/>
                          <a:ea typeface="Times New Roman" panose="02020603050405020304" pitchFamily="18" charset="0"/>
                          <a:cs typeface="Times New Roman" panose="02020603050405020304" pitchFamily="18" charset="0"/>
                        </a:rPr>
                        <a:t>DISCUSS</a:t>
                      </a:r>
                      <a:endParaRPr lang="en-US" sz="1400" dirty="0">
                        <a:effectLst/>
                        <a:latin typeface="Corbel" panose="020B0503020204020204" pitchFamily="34" charset="0"/>
                        <a:ea typeface="Times New Roman" panose="02020603050405020304" pitchFamily="18" charset="0"/>
                        <a:cs typeface="Times New Roman" panose="02020603050405020304" pitchFamily="18" charset="0"/>
                      </a:endParaRPr>
                    </a:p>
                    <a:p>
                      <a:pPr marL="285750" marR="0" lvl="0" indent="-285750" algn="l" defTabSz="914400" rtl="0" eaLnBrk="1" fontAlgn="auto" latinLnBrk="0" hangingPunct="1">
                        <a:lnSpc>
                          <a:spcPct val="100000"/>
                        </a:lnSpc>
                        <a:spcBef>
                          <a:spcPts val="0"/>
                        </a:spcBef>
                        <a:spcAft>
                          <a:spcPts val="0"/>
                        </a:spcAft>
                        <a:buClrTx/>
                        <a:buSzTx/>
                        <a:buFontTx/>
                        <a:buChar char="-"/>
                        <a:tabLst/>
                        <a:defRPr/>
                      </a:pPr>
                      <a:r>
                        <a:rPr lang="en-US" sz="1400" i="0" kern="1200" baseline="0" dirty="0">
                          <a:solidFill>
                            <a:schemeClr val="dk1"/>
                          </a:solidFill>
                          <a:effectLst/>
                          <a:latin typeface="+mn-lt"/>
                          <a:ea typeface="+mn-ea"/>
                          <a:cs typeface="+mn-cs"/>
                        </a:rPr>
                        <a:t>Guide the group through a discussion using the following questions:</a:t>
                      </a:r>
                    </a:p>
                    <a:p>
                      <a:pPr marL="628650" marR="0" lvl="0" indent="-628650" algn="l" defTabSz="914400" rtl="0" eaLnBrk="1" fontAlgn="auto" latinLnBrk="0" hangingPunct="1">
                        <a:lnSpc>
                          <a:spcPct val="100000"/>
                        </a:lnSpc>
                        <a:spcBef>
                          <a:spcPts val="0"/>
                        </a:spcBef>
                        <a:spcAft>
                          <a:spcPts val="0"/>
                        </a:spcAft>
                        <a:buClrTx/>
                        <a:buSzTx/>
                        <a:buFontTx/>
                        <a:buNone/>
                        <a:tabLst/>
                        <a:defRPr/>
                      </a:pPr>
                      <a:r>
                        <a:rPr lang="en-US" sz="1400" i="0" kern="1200" baseline="0" dirty="0">
                          <a:solidFill>
                            <a:schemeClr val="dk1"/>
                          </a:solidFill>
                          <a:effectLst/>
                          <a:latin typeface="+mn-lt"/>
                          <a:ea typeface="+mn-ea"/>
                          <a:cs typeface="+mn-cs"/>
                        </a:rPr>
                        <a:t>        -      </a:t>
                      </a:r>
                      <a:r>
                        <a:rPr lang="en-US" sz="1400" i="1" kern="1200" baseline="0" dirty="0">
                          <a:solidFill>
                            <a:schemeClr val="dk1"/>
                          </a:solidFill>
                          <a:effectLst/>
                          <a:latin typeface="+mn-lt"/>
                          <a:ea typeface="+mn-ea"/>
                          <a:cs typeface="+mn-cs"/>
                        </a:rPr>
                        <a:t>What about that activity seems fairly straightforward? What is difficult? </a:t>
                      </a:r>
                    </a:p>
                    <a:p>
                      <a:pPr marL="628650" marR="0" lvl="0" indent="-628650" algn="l" defTabSz="914400" rtl="0" eaLnBrk="1" fontAlgn="auto" latinLnBrk="0" hangingPunct="1">
                        <a:lnSpc>
                          <a:spcPct val="100000"/>
                        </a:lnSpc>
                        <a:spcBef>
                          <a:spcPts val="0"/>
                        </a:spcBef>
                        <a:spcAft>
                          <a:spcPts val="0"/>
                        </a:spcAft>
                        <a:buClrTx/>
                        <a:buSzTx/>
                        <a:buFontTx/>
                        <a:buNone/>
                        <a:tabLst/>
                        <a:defRPr/>
                      </a:pPr>
                      <a:r>
                        <a:rPr lang="en-US" sz="1400" i="1" kern="1200" baseline="0" dirty="0">
                          <a:solidFill>
                            <a:schemeClr val="dk1"/>
                          </a:solidFill>
                          <a:effectLst/>
                          <a:latin typeface="+mn-lt"/>
                          <a:ea typeface="+mn-ea"/>
                          <a:cs typeface="+mn-cs"/>
                        </a:rPr>
                        <a:t>        -      Are some problems or situations easier to play forward in time than others? What accounts for those difference?</a:t>
                      </a:r>
                    </a:p>
                    <a:p>
                      <a:pPr marL="628650" marR="0" lvl="0" indent="-628650" algn="l" defTabSz="914400" rtl="0" eaLnBrk="1" fontAlgn="auto" latinLnBrk="0" hangingPunct="1">
                        <a:lnSpc>
                          <a:spcPct val="100000"/>
                        </a:lnSpc>
                        <a:spcBef>
                          <a:spcPts val="0"/>
                        </a:spcBef>
                        <a:spcAft>
                          <a:spcPts val="0"/>
                        </a:spcAft>
                        <a:buClrTx/>
                        <a:buSzTx/>
                        <a:buFontTx/>
                        <a:buNone/>
                        <a:tabLst/>
                        <a:defRPr/>
                      </a:pPr>
                      <a:r>
                        <a:rPr lang="en-US" sz="1400" i="1" kern="1200" baseline="0" dirty="0">
                          <a:solidFill>
                            <a:schemeClr val="dk1"/>
                          </a:solidFill>
                          <a:effectLst/>
                          <a:latin typeface="+mn-lt"/>
                          <a:ea typeface="+mn-ea"/>
                          <a:cs typeface="+mn-cs"/>
                        </a:rPr>
                        <a:t>        -      What makes it difficult to anticipate second- or third-order effects of today’s decisions and actions?</a:t>
                      </a:r>
                    </a:p>
                    <a:p>
                      <a:pPr marL="628650" marR="0" lvl="0" indent="-628650" algn="l" defTabSz="914400" rtl="0" eaLnBrk="1" fontAlgn="auto" latinLnBrk="0" hangingPunct="1">
                        <a:lnSpc>
                          <a:spcPct val="100000"/>
                        </a:lnSpc>
                        <a:spcBef>
                          <a:spcPts val="0"/>
                        </a:spcBef>
                        <a:spcAft>
                          <a:spcPts val="0"/>
                        </a:spcAft>
                        <a:buClrTx/>
                        <a:buSzTx/>
                        <a:buFontTx/>
                        <a:buNone/>
                        <a:tabLst/>
                        <a:defRPr/>
                      </a:pPr>
                      <a:r>
                        <a:rPr lang="en-US" sz="1100" i="0" kern="1200" baseline="0" dirty="0">
                          <a:solidFill>
                            <a:schemeClr val="dk1"/>
                          </a:solidFill>
                          <a:effectLst/>
                          <a:latin typeface="+mn-lt"/>
                          <a:ea typeface="+mn-ea"/>
                          <a:cs typeface="+mn-cs"/>
                        </a:rPr>
                        <a:t> </a:t>
                      </a:r>
                      <a:endParaRPr lang="en-US" sz="1100" b="1" i="0" u="none" dirty="0">
                        <a:effectLst/>
                        <a:latin typeface="Calibri" panose="020F0502020204030204" pitchFamily="34" charset="0"/>
                        <a:ea typeface="Times New Roman" panose="02020603050405020304" pitchFamily="18" charset="0"/>
                      </a:endParaRPr>
                    </a:p>
                    <a:p>
                      <a:pPr marL="0" marR="0">
                        <a:lnSpc>
                          <a:spcPct val="110000"/>
                        </a:lnSpc>
                        <a:spcBef>
                          <a:spcPts val="0"/>
                        </a:spcBef>
                        <a:spcAft>
                          <a:spcPts val="0"/>
                        </a:spcAft>
                      </a:pPr>
                      <a:r>
                        <a:rPr lang="en-US" sz="1400" b="1" i="0" dirty="0">
                          <a:effectLst/>
                          <a:latin typeface="Calibri" panose="020F0502020204030204" pitchFamily="34" charset="0"/>
                          <a:ea typeface="Times New Roman" panose="02020603050405020304" pitchFamily="18" charset="0"/>
                          <a:cs typeface="Times New Roman" panose="02020603050405020304" pitchFamily="18" charset="0"/>
                        </a:rPr>
                        <a:t>DO</a:t>
                      </a:r>
                      <a:endParaRPr lang="en-US" sz="1400" i="1" dirty="0">
                        <a:effectLst/>
                        <a:latin typeface="Calibri" panose="020F0502020204030204" pitchFamily="34" charset="0"/>
                        <a:ea typeface="Times New Roman" panose="02020603050405020304" pitchFamily="18" charset="0"/>
                      </a:endParaRPr>
                    </a:p>
                    <a:p>
                      <a:pPr marL="285750" marR="0" lvl="0" indent="-285750" algn="l" defTabSz="914400" rtl="0" eaLnBrk="1" fontAlgn="auto" latinLnBrk="0" hangingPunct="1">
                        <a:lnSpc>
                          <a:spcPct val="100000"/>
                        </a:lnSpc>
                        <a:spcBef>
                          <a:spcPts val="0"/>
                        </a:spcBef>
                        <a:spcAft>
                          <a:spcPts val="0"/>
                        </a:spcAft>
                        <a:buClrTx/>
                        <a:buSzTx/>
                        <a:buFontTx/>
                        <a:buChar char="-"/>
                        <a:tabLst/>
                        <a:defRPr/>
                      </a:pPr>
                      <a:r>
                        <a:rPr lang="en-US" sz="1400" b="0" i="0" u="none" kern="1200" baseline="0" dirty="0">
                          <a:solidFill>
                            <a:schemeClr val="dk1"/>
                          </a:solidFill>
                          <a:effectLst/>
                          <a:latin typeface="+mn-lt"/>
                          <a:ea typeface="+mn-ea"/>
                          <a:cs typeface="+mn-cs"/>
                        </a:rPr>
                        <a:t>Provide brief tutorial. </a:t>
                      </a:r>
                      <a:r>
                        <a:rPr lang="en-US" sz="1400" b="0" i="0" u="none" kern="1200" baseline="0">
                          <a:solidFill>
                            <a:schemeClr val="dk1"/>
                          </a:solidFill>
                          <a:effectLst/>
                          <a:latin typeface="+mn-lt"/>
                          <a:ea typeface="+mn-ea"/>
                          <a:cs typeface="+mn-cs"/>
                        </a:rPr>
                        <a:t>See </a:t>
                      </a:r>
                      <a:r>
                        <a:rPr lang="en-US" sz="1400" b="0" i="0" u="sng" kern="1200" baseline="0">
                          <a:solidFill>
                            <a:srgbClr val="0070C0"/>
                          </a:solidFill>
                          <a:effectLst/>
                          <a:latin typeface="+mn-lt"/>
                          <a:ea typeface="+mn-ea"/>
                          <a:cs typeface="+mn-cs"/>
                        </a:rPr>
                        <a:t>supporting </a:t>
                      </a:r>
                      <a:r>
                        <a:rPr lang="en-US" sz="1400" b="0" i="0" u="sng" kern="1200" baseline="0" dirty="0">
                          <a:solidFill>
                            <a:srgbClr val="0070C0"/>
                          </a:solidFill>
                          <a:effectLst/>
                          <a:latin typeface="+mn-lt"/>
                          <a:ea typeface="+mn-ea"/>
                          <a:cs typeface="+mn-cs"/>
                        </a:rPr>
                        <a:t>slides</a:t>
                      </a:r>
                      <a:r>
                        <a:rPr lang="en-US" sz="1400" b="0" i="0" u="none" kern="1200" baseline="0" dirty="0">
                          <a:solidFill>
                            <a:schemeClr val="dk1"/>
                          </a:solidFill>
                          <a:effectLst/>
                          <a:latin typeface="+mn-lt"/>
                          <a:ea typeface="+mn-ea"/>
                          <a:cs typeface="+mn-cs"/>
                        </a:rPr>
                        <a:t>.</a:t>
                      </a:r>
                    </a:p>
                    <a:p>
                      <a:pPr marL="285750" marR="0" lvl="0" indent="-285750" algn="l" defTabSz="914400" rtl="0" eaLnBrk="1" fontAlgn="auto" latinLnBrk="0" hangingPunct="1">
                        <a:lnSpc>
                          <a:spcPct val="100000"/>
                        </a:lnSpc>
                        <a:spcBef>
                          <a:spcPts val="0"/>
                        </a:spcBef>
                        <a:spcAft>
                          <a:spcPts val="0"/>
                        </a:spcAft>
                        <a:buClrTx/>
                        <a:buSzTx/>
                        <a:buFontTx/>
                        <a:buChar char="-"/>
                        <a:tabLst/>
                        <a:defRPr/>
                      </a:pPr>
                      <a:r>
                        <a:rPr lang="en-US" sz="1400" b="0" i="0" u="none" kern="1200" baseline="0" dirty="0">
                          <a:solidFill>
                            <a:schemeClr val="dk1"/>
                          </a:solidFill>
                          <a:effectLst/>
                          <a:latin typeface="+mn-lt"/>
                          <a:ea typeface="+mn-ea"/>
                          <a:cs typeface="+mn-cs"/>
                        </a:rPr>
                        <a:t>[Note: Facilitator may decide to present tutorial verbally, print the slides, project PowerPoint, or some combination thereof.]</a:t>
                      </a:r>
                    </a:p>
                    <a:p>
                      <a:pPr marL="180975" lvl="1">
                        <a:buFont typeface="Arial" pitchFamily="34" charset="0"/>
                        <a:buNone/>
                      </a:pPr>
                      <a:endParaRPr lang="en-US" sz="1400" b="1" i="0" u="none" dirty="0">
                        <a:effectLst/>
                        <a:latin typeface="Calibri" panose="020F0502020204030204" pitchFamily="34" charset="0"/>
                        <a:ea typeface="Times New Roman" panose="02020603050405020304" pitchFamily="18" charset="0"/>
                      </a:endParaRPr>
                    </a:p>
                  </a:txBody>
                  <a:tcPr marL="68580" marR="68580" marT="0" marB="0">
                    <a:solidFill>
                      <a:srgbClr val="D3B431">
                        <a:alpha val="62000"/>
                      </a:srgbClr>
                    </a:solidFill>
                  </a:tcPr>
                </a:tc>
                <a:extLst>
                  <a:ext uri="{0D108BD9-81ED-4DB2-BD59-A6C34878D82A}">
                    <a16:rowId xmlns:a16="http://schemas.microsoft.com/office/drawing/2014/main" val="3992430320"/>
                  </a:ext>
                </a:extLst>
              </a:tr>
            </a:tbl>
          </a:graphicData>
        </a:graphic>
      </p:graphicFrame>
      <p:pic>
        <p:nvPicPr>
          <p:cNvPr id="5" name="Picture 2" descr="C:\Users\361\AppData\Local\Microsoft\Windows\Temporary Internet Files\Content.IE5\34TGYFAZ\uhr[1].png"/>
          <p:cNvPicPr>
            <a:picLocks noChangeAspect="1" noChangeArrowheads="1"/>
          </p:cNvPicPr>
          <p:nvPr/>
        </p:nvPicPr>
        <p:blipFill>
          <a:blip r:embed="rId3" cstate="print"/>
          <a:srcRect/>
          <a:stretch>
            <a:fillRect/>
          </a:stretch>
        </p:blipFill>
        <p:spPr bwMode="auto">
          <a:xfrm>
            <a:off x="1202185" y="2328446"/>
            <a:ext cx="317258" cy="317258"/>
          </a:xfrm>
          <a:prstGeom prst="rect">
            <a:avLst/>
          </a:prstGeom>
          <a:noFill/>
        </p:spPr>
      </p:pic>
      <p:cxnSp>
        <p:nvCxnSpPr>
          <p:cNvPr id="11" name="Straight Connector 10"/>
          <p:cNvCxnSpPr/>
          <p:nvPr/>
        </p:nvCxnSpPr>
        <p:spPr>
          <a:xfrm>
            <a:off x="2819400" y="1295400"/>
            <a:ext cx="0" cy="5212080"/>
          </a:xfrm>
          <a:prstGeom prst="line">
            <a:avLst/>
          </a:prstGeom>
          <a:ln w="571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1371600" y="1447800"/>
            <a:ext cx="867738" cy="830997"/>
          </a:xfrm>
          <a:prstGeom prst="rect">
            <a:avLst/>
          </a:prstGeom>
          <a:noFill/>
        </p:spPr>
        <p:txBody>
          <a:bodyPr wrap="none" rtlCol="0">
            <a:spAutoFit/>
          </a:bodyPr>
          <a:lstStyle/>
          <a:p>
            <a:r>
              <a:rPr lang="en-US" sz="1600" b="1" dirty="0"/>
              <a:t>Exercise</a:t>
            </a:r>
          </a:p>
          <a:p>
            <a:r>
              <a:rPr lang="en-US" sz="1600" b="1" dirty="0"/>
              <a:t>Set up</a:t>
            </a:r>
          </a:p>
          <a:p>
            <a:r>
              <a:rPr lang="en-US" sz="1400" b="1" dirty="0"/>
              <a:t>(contd.)</a:t>
            </a:r>
          </a:p>
        </p:txBody>
      </p:sp>
      <p:sp>
        <p:nvSpPr>
          <p:cNvPr id="13" name="TextBox 12"/>
          <p:cNvSpPr txBox="1"/>
          <p:nvPr/>
        </p:nvSpPr>
        <p:spPr>
          <a:xfrm>
            <a:off x="1443243" y="2328446"/>
            <a:ext cx="766557" cy="338554"/>
          </a:xfrm>
          <a:prstGeom prst="rect">
            <a:avLst/>
          </a:prstGeom>
          <a:noFill/>
        </p:spPr>
        <p:txBody>
          <a:bodyPr wrap="none" rtlCol="0">
            <a:spAutoFit/>
          </a:bodyPr>
          <a:lstStyle/>
          <a:p>
            <a:r>
              <a:rPr lang="en-US" sz="1600" b="1" dirty="0"/>
              <a:t>30 min</a:t>
            </a:r>
          </a:p>
        </p:txBody>
      </p:sp>
      <p:pic>
        <p:nvPicPr>
          <p:cNvPr id="14" name="Picture 13" descr="C:\Users\361\AppData\Local\Microsoft\Windows\Temporary Internet Files\Content.IE5\IGMPWQCZ\ibdjl95-Speech-Bubbles-1[1].png"/>
          <p:cNvPicPr>
            <a:picLocks noChangeAspect="1" noChangeArrowheads="1"/>
          </p:cNvPicPr>
          <p:nvPr/>
        </p:nvPicPr>
        <p:blipFill>
          <a:blip r:embed="rId4" cstate="print"/>
          <a:srcRect/>
          <a:stretch>
            <a:fillRect/>
          </a:stretch>
        </p:blipFill>
        <p:spPr bwMode="auto">
          <a:xfrm>
            <a:off x="2667000" y="1524000"/>
            <a:ext cx="304800" cy="317210"/>
          </a:xfrm>
          <a:prstGeom prst="rect">
            <a:avLst/>
          </a:prstGeom>
          <a:noFill/>
        </p:spPr>
      </p:pic>
      <p:pic>
        <p:nvPicPr>
          <p:cNvPr id="15" name="Picture 11" descr="C:\Users\361\AppData\Local\Microsoft\Windows\Temporary Internet Files\Content.IE5\IGMPWQCZ\ibdjl95-Speech-Bubbles-1[1].png"/>
          <p:cNvPicPr>
            <a:picLocks noChangeAspect="1" noChangeArrowheads="1"/>
          </p:cNvPicPr>
          <p:nvPr/>
        </p:nvPicPr>
        <p:blipFill>
          <a:blip r:embed="rId5" cstate="print"/>
          <a:srcRect/>
          <a:stretch>
            <a:fillRect/>
          </a:stretch>
        </p:blipFill>
        <p:spPr bwMode="auto">
          <a:xfrm>
            <a:off x="2798469" y="3253740"/>
            <a:ext cx="325731" cy="327660"/>
          </a:xfrm>
          <a:prstGeom prst="rect">
            <a:avLst/>
          </a:prstGeom>
          <a:noFill/>
        </p:spPr>
      </p:pic>
      <p:pic>
        <p:nvPicPr>
          <p:cNvPr id="16" name="Picture 11" descr="C:\Users\361\AppData\Local\Microsoft\Windows\Temporary Internet Files\Content.IE5\IGMPWQCZ\ibdjl95-Speech-Bubbles-1[1].png"/>
          <p:cNvPicPr>
            <a:picLocks noChangeAspect="1" noChangeArrowheads="1"/>
          </p:cNvPicPr>
          <p:nvPr/>
        </p:nvPicPr>
        <p:blipFill>
          <a:blip r:embed="rId5" cstate="print"/>
          <a:srcRect/>
          <a:stretch>
            <a:fillRect/>
          </a:stretch>
        </p:blipFill>
        <p:spPr bwMode="auto">
          <a:xfrm>
            <a:off x="2569869" y="3177540"/>
            <a:ext cx="325731" cy="327660"/>
          </a:xfrm>
          <a:prstGeom prst="rect">
            <a:avLst/>
          </a:prstGeom>
          <a:noFill/>
        </p:spPr>
      </p:pic>
      <p:pic>
        <p:nvPicPr>
          <p:cNvPr id="17" name="Picture 6" descr="C:\Users\361\AppData\Local\Microsoft\Windows\Temporary Internet Files\Content.IE5\IGMPWQCZ\Righthand.svg[1].png"/>
          <p:cNvPicPr>
            <a:picLocks noChangeAspect="1" noChangeArrowheads="1"/>
          </p:cNvPicPr>
          <p:nvPr/>
        </p:nvPicPr>
        <p:blipFill>
          <a:blip r:embed="rId6" cstate="print"/>
          <a:srcRect/>
          <a:stretch>
            <a:fillRect/>
          </a:stretch>
        </p:blipFill>
        <p:spPr bwMode="auto">
          <a:xfrm>
            <a:off x="2667000" y="5257800"/>
            <a:ext cx="381000" cy="381000"/>
          </a:xfrm>
          <a:prstGeom prst="rect">
            <a:avLst/>
          </a:prstGeom>
          <a:noFill/>
        </p:spPr>
      </p:pic>
      <p:sp>
        <p:nvSpPr>
          <p:cNvPr id="18" name="Slide Number Placeholder 17"/>
          <p:cNvSpPr>
            <a:spLocks noGrp="1"/>
          </p:cNvSpPr>
          <p:nvPr>
            <p:ph type="sldNum" sz="quarter" idx="12"/>
          </p:nvPr>
        </p:nvSpPr>
        <p:spPr/>
        <p:txBody>
          <a:bodyPr/>
          <a:lstStyle/>
          <a:p>
            <a:fld id="{98044682-6219-4089-8719-C9589F48517E}" type="slidenum">
              <a:rPr lang="en-US" smtClean="0"/>
              <a:pPr/>
              <a:t>10</a:t>
            </a:fld>
            <a:endParaRPr lang="en-US"/>
          </a:p>
        </p:txBody>
      </p:sp>
    </p:spTree>
    <p:extLst>
      <p:ext uri="{BB962C8B-B14F-4D97-AF65-F5344CB8AC3E}">
        <p14:creationId xmlns:p14="http://schemas.microsoft.com/office/powerpoint/2010/main" val="134417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1132198265"/>
              </p:ext>
            </p:extLst>
          </p:nvPr>
        </p:nvGraphicFramePr>
        <p:xfrm>
          <a:off x="876300" y="304800"/>
          <a:ext cx="7406640" cy="6217920"/>
        </p:xfrm>
        <a:graphic>
          <a:graphicData uri="http://schemas.openxmlformats.org/drawingml/2006/table">
            <a:tbl>
              <a:tblPr firstRow="1" bandRow="1">
                <a:tableStyleId>{46F890A9-2807-4EBB-B81D-B2AA78EC7F39}</a:tableStyleId>
              </a:tblPr>
              <a:tblGrid>
                <a:gridCol w="1759077">
                  <a:extLst>
                    <a:ext uri="{9D8B030D-6E8A-4147-A177-3AD203B41FA5}">
                      <a16:colId xmlns:a16="http://schemas.microsoft.com/office/drawing/2014/main" val="1764587541"/>
                    </a:ext>
                  </a:extLst>
                </a:gridCol>
                <a:gridCol w="493458">
                  <a:extLst>
                    <a:ext uri="{9D8B030D-6E8A-4147-A177-3AD203B41FA5}">
                      <a16:colId xmlns:a16="http://schemas.microsoft.com/office/drawing/2014/main" val="3858536520"/>
                    </a:ext>
                  </a:extLst>
                </a:gridCol>
                <a:gridCol w="5154105">
                  <a:extLst>
                    <a:ext uri="{9D8B030D-6E8A-4147-A177-3AD203B41FA5}">
                      <a16:colId xmlns:a16="http://schemas.microsoft.com/office/drawing/2014/main" val="1282257971"/>
                    </a:ext>
                  </a:extLst>
                </a:gridCol>
              </a:tblGrid>
              <a:tr h="976299">
                <a:tc>
                  <a:txBody>
                    <a:bodyPr/>
                    <a:lstStyle/>
                    <a:p>
                      <a:pPr marL="0" marR="0" algn="ctr">
                        <a:spcBef>
                          <a:spcPts val="0"/>
                        </a:spcBef>
                        <a:spcAft>
                          <a:spcPts val="0"/>
                        </a:spcAft>
                      </a:pPr>
                      <a:endParaRPr lang="en-US" sz="2000" b="1" dirty="0">
                        <a:solidFill>
                          <a:srgbClr val="F2F2F2"/>
                        </a:solidFill>
                        <a:effectLst/>
                        <a:latin typeface="Calibri" panose="020F0502020204030204" pitchFamily="34" charset="0"/>
                        <a:ea typeface="Times New Roman" panose="02020603050405020304" pitchFamily="18" charset="0"/>
                      </a:endParaRPr>
                    </a:p>
                    <a:p>
                      <a:pPr marL="0" marR="0" algn="ctr">
                        <a:spcBef>
                          <a:spcPts val="0"/>
                        </a:spcBef>
                        <a:spcAft>
                          <a:spcPts val="0"/>
                        </a:spcAft>
                      </a:pPr>
                      <a:r>
                        <a:rPr lang="en-US" sz="2000" b="1" dirty="0">
                          <a:solidFill>
                            <a:srgbClr val="F2F2F2"/>
                          </a:solidFill>
                          <a:effectLst/>
                          <a:latin typeface="Calibri" panose="020F0502020204030204" pitchFamily="34" charset="0"/>
                          <a:ea typeface="Times New Roman" panose="02020603050405020304" pitchFamily="18" charset="0"/>
                        </a:rPr>
                        <a:t>Step</a:t>
                      </a:r>
                      <a:endParaRPr lang="en-US" sz="1200" dirty="0">
                        <a:effectLst/>
                        <a:latin typeface="Corbel" panose="020B0503020204020204" pitchFamily="34" charset="0"/>
                      </a:endParaRPr>
                    </a:p>
                    <a:p>
                      <a:pPr marL="0" marR="0" algn="ctr">
                        <a:spcBef>
                          <a:spcPts val="0"/>
                        </a:spcBef>
                        <a:spcAft>
                          <a:spcPts val="0"/>
                        </a:spcAft>
                      </a:pPr>
                      <a:r>
                        <a:rPr lang="en-US" sz="2000" b="1" dirty="0">
                          <a:solidFill>
                            <a:srgbClr val="F2F2F2"/>
                          </a:solidFill>
                          <a:effectLst/>
                          <a:latin typeface="Calibri" panose="020F0502020204030204" pitchFamily="34" charset="0"/>
                          <a:ea typeface="Times New Roman" panose="02020603050405020304" pitchFamily="18" charset="0"/>
                        </a:rPr>
                        <a:t> </a:t>
                      </a:r>
                      <a:endParaRPr lang="en-US" sz="1200" dirty="0">
                        <a:effectLst/>
                        <a:latin typeface="Corbel" panose="020B0503020204020204" pitchFamily="34" charset="0"/>
                      </a:endParaRPr>
                    </a:p>
                  </a:txBody>
                  <a:tcPr marL="68580" marR="68580" marT="0" marB="0" anchor="ctr">
                    <a:solidFill>
                      <a:schemeClr val="accent3">
                        <a:lumMod val="50000"/>
                      </a:schemeClr>
                    </a:solidFill>
                  </a:tcPr>
                </a:tc>
                <a:tc>
                  <a:txBody>
                    <a:bodyPr/>
                    <a:lstStyle/>
                    <a:p>
                      <a:pPr marL="0" marR="0" algn="ctr">
                        <a:spcBef>
                          <a:spcPts val="0"/>
                        </a:spcBef>
                        <a:spcAft>
                          <a:spcPts val="0"/>
                        </a:spcAft>
                      </a:pPr>
                      <a:endParaRPr lang="en-US" sz="1200" dirty="0">
                        <a:effectLst/>
                        <a:latin typeface="Corbel" panose="020B0503020204020204" pitchFamily="34" charset="0"/>
                      </a:endParaRPr>
                    </a:p>
                  </a:txBody>
                  <a:tcPr marL="68580" marR="68580" marT="0" marB="0" anchor="ctr">
                    <a:solidFill>
                      <a:schemeClr val="accent3">
                        <a:lumMod val="5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b="1" dirty="0">
                        <a:solidFill>
                          <a:srgbClr val="F2F2F2"/>
                        </a:solidFill>
                        <a:effectLst/>
                        <a:latin typeface="Calibri" panose="020F0502020204030204" pitchFamily="34" charset="0"/>
                        <a:ea typeface="Times New Roman" panose="02020603050405020304"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b="1" dirty="0">
                          <a:solidFill>
                            <a:srgbClr val="F2F2F2"/>
                          </a:solidFill>
                          <a:effectLst/>
                          <a:latin typeface="Calibri" panose="020F0502020204030204" pitchFamily="34" charset="0"/>
                          <a:ea typeface="Times New Roman" panose="02020603050405020304" pitchFamily="18" charset="0"/>
                        </a:rPr>
                        <a:t>Facilitator Activity</a:t>
                      </a:r>
                      <a:endParaRPr lang="en-US" sz="1200" dirty="0">
                        <a:effectLst/>
                        <a:latin typeface="Corbel" panose="020B0503020204020204" pitchFamily="34" charset="0"/>
                      </a:endParaRPr>
                    </a:p>
                    <a:p>
                      <a:pPr marL="0" marR="0" algn="ctr">
                        <a:spcBef>
                          <a:spcPts val="0"/>
                        </a:spcBef>
                        <a:spcAft>
                          <a:spcPts val="0"/>
                        </a:spcAft>
                      </a:pPr>
                      <a:endParaRPr lang="en-US" sz="1200" dirty="0">
                        <a:effectLst/>
                        <a:latin typeface="Corbel" panose="020B0503020204020204" pitchFamily="34" charset="0"/>
                      </a:endParaRPr>
                    </a:p>
                  </a:txBody>
                  <a:tcPr marL="68580" marR="68580" marT="0" marB="0" anchor="ctr">
                    <a:solidFill>
                      <a:schemeClr val="accent3">
                        <a:lumMod val="50000"/>
                      </a:schemeClr>
                    </a:solidFill>
                  </a:tcPr>
                </a:tc>
                <a:extLst>
                  <a:ext uri="{0D108BD9-81ED-4DB2-BD59-A6C34878D82A}">
                    <a16:rowId xmlns:a16="http://schemas.microsoft.com/office/drawing/2014/main" val="2641501532"/>
                  </a:ext>
                </a:extLst>
              </a:tr>
              <a:tr h="5241621">
                <a:tc>
                  <a:txBody>
                    <a:bodyPr/>
                    <a:lstStyle/>
                    <a:p>
                      <a:pPr algn="l"/>
                      <a:r>
                        <a:rPr lang="en-US" sz="4800" b="1" kern="1200" dirty="0">
                          <a:solidFill>
                            <a:schemeClr val="tx1"/>
                          </a:solidFill>
                          <a:effectLst/>
                          <a:latin typeface="+mn-lt"/>
                          <a:ea typeface="+mn-ea"/>
                          <a:cs typeface="+mn-cs"/>
                        </a:rPr>
                        <a:t> 1</a:t>
                      </a:r>
                      <a:endParaRPr lang="en-US" sz="1600" dirty="0">
                        <a:solidFill>
                          <a:schemeClr val="tx1"/>
                        </a:solidFill>
                        <a:effectLst/>
                      </a:endParaRPr>
                    </a:p>
                    <a:p>
                      <a:pPr algn="ctr"/>
                      <a:r>
                        <a:rPr lang="en-US" sz="1400" b="1" kern="1200" dirty="0">
                          <a:solidFill>
                            <a:schemeClr val="tx1"/>
                          </a:solidFill>
                          <a:effectLst/>
                          <a:latin typeface="+mn-lt"/>
                          <a:ea typeface="+mn-ea"/>
                          <a:cs typeface="+mn-cs"/>
                        </a:rPr>
                        <a:t> </a:t>
                      </a:r>
                      <a:endParaRPr lang="en-US" sz="1400" dirty="0">
                        <a:solidFill>
                          <a:schemeClr val="tx1"/>
                        </a:solidFill>
                        <a:effectLst/>
                      </a:endParaRPr>
                    </a:p>
                    <a:p>
                      <a:pPr algn="ctr"/>
                      <a:endParaRPr lang="en-US" sz="1200" b="1" kern="1200" dirty="0">
                        <a:solidFill>
                          <a:schemeClr val="tx1"/>
                        </a:solidFill>
                        <a:effectLst/>
                        <a:latin typeface="+mn-lt"/>
                        <a:ea typeface="+mn-ea"/>
                        <a:cs typeface="+mn-cs"/>
                      </a:endParaRPr>
                    </a:p>
                  </a:txBody>
                  <a:tcPr>
                    <a:solidFill>
                      <a:srgbClr val="CC9900"/>
                    </a:solidFill>
                  </a:tcPr>
                </a:tc>
                <a:tc>
                  <a:txBody>
                    <a:bodyPr/>
                    <a:lstStyle/>
                    <a:p>
                      <a:pPr marL="0" indent="0">
                        <a:buNone/>
                      </a:pPr>
                      <a:endParaRPr lang="en-US" sz="1100" dirty="0"/>
                    </a:p>
                  </a:txBody>
                  <a:tcPr>
                    <a:solidFill>
                      <a:srgbClr val="D3B431">
                        <a:alpha val="62000"/>
                      </a:srgbClr>
                    </a:solidFill>
                  </a:tcPr>
                </a:tc>
                <a:tc>
                  <a:txBody>
                    <a:bodyPr/>
                    <a:lstStyle/>
                    <a:p>
                      <a:pPr marL="0" marR="0">
                        <a:lnSpc>
                          <a:spcPct val="110000"/>
                        </a:lnSpc>
                        <a:spcBef>
                          <a:spcPts val="0"/>
                        </a:spcBef>
                        <a:spcAft>
                          <a:spcPts val="0"/>
                        </a:spcAft>
                      </a:pPr>
                      <a:endParaRPr lang="en-US" sz="1400" b="1"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10000"/>
                        </a:lnSpc>
                        <a:spcBef>
                          <a:spcPts val="0"/>
                        </a:spcBef>
                        <a:spcAft>
                          <a:spcPts val="0"/>
                        </a:spcAft>
                      </a:pPr>
                      <a:r>
                        <a:rPr lang="en-US" sz="1400" b="1" i="0" dirty="0">
                          <a:effectLst/>
                          <a:latin typeface="Calibri" panose="020F0502020204030204" pitchFamily="34" charset="0"/>
                          <a:ea typeface="Times New Roman" panose="02020603050405020304" pitchFamily="18" charset="0"/>
                          <a:cs typeface="Times New Roman" panose="02020603050405020304" pitchFamily="18" charset="0"/>
                        </a:rPr>
                        <a:t>DO</a:t>
                      </a:r>
                      <a:endParaRPr lang="en-US" sz="1400" i="1" dirty="0">
                        <a:effectLst/>
                        <a:latin typeface="Calibri" panose="020F0502020204030204" pitchFamily="34" charset="0"/>
                        <a:ea typeface="Times New Roman" panose="02020603050405020304" pitchFamily="18" charset="0"/>
                      </a:endParaRPr>
                    </a:p>
                    <a:p>
                      <a:pPr marL="285750" marR="0" lvl="0" indent="-285750" algn="l" defTabSz="914400" rtl="0" eaLnBrk="1" fontAlgn="auto" latinLnBrk="0" hangingPunct="1">
                        <a:lnSpc>
                          <a:spcPct val="100000"/>
                        </a:lnSpc>
                        <a:spcBef>
                          <a:spcPts val="0"/>
                        </a:spcBef>
                        <a:spcAft>
                          <a:spcPts val="0"/>
                        </a:spcAft>
                        <a:buClrTx/>
                        <a:buSzTx/>
                        <a:buFontTx/>
                        <a:buChar char="-"/>
                        <a:tabLst/>
                        <a:defRPr/>
                      </a:pPr>
                      <a:r>
                        <a:rPr lang="en-US" sz="1400" b="0" i="0" u="none" kern="1200" baseline="0" dirty="0">
                          <a:solidFill>
                            <a:schemeClr val="dk1"/>
                          </a:solidFill>
                          <a:effectLst/>
                          <a:latin typeface="+mn-lt"/>
                          <a:ea typeface="+mn-ea"/>
                          <a:cs typeface="+mn-cs"/>
                        </a:rPr>
                        <a:t>Describe the exercise.</a:t>
                      </a:r>
                      <a:endParaRPr lang="en-US" sz="1400" b="1" i="1" u="none" dirty="0">
                        <a:effectLst/>
                        <a:latin typeface="Calibri" panose="020F0502020204030204" pitchFamily="34" charset="0"/>
                        <a:ea typeface="Times New Roman" panose="02020603050405020304" pitchFamily="18" charset="0"/>
                      </a:endParaRPr>
                    </a:p>
                    <a:p>
                      <a:pPr marL="285750" marR="0" lvl="0" indent="-285750" algn="l" defTabSz="914400" rtl="0" eaLnBrk="1" fontAlgn="auto" latinLnBrk="0" hangingPunct="1">
                        <a:lnSpc>
                          <a:spcPct val="100000"/>
                        </a:lnSpc>
                        <a:spcBef>
                          <a:spcPts val="0"/>
                        </a:spcBef>
                        <a:spcAft>
                          <a:spcPts val="0"/>
                        </a:spcAft>
                        <a:buClrTx/>
                        <a:buSzTx/>
                        <a:buFontTx/>
                        <a:buChar char="-"/>
                        <a:tabLst/>
                        <a:defRPr/>
                      </a:pPr>
                      <a:endParaRPr lang="en-US" sz="1400" b="0" i="0" u="none" kern="1200" baseline="0" dirty="0">
                        <a:solidFill>
                          <a:schemeClr val="dk1"/>
                        </a:solidFill>
                        <a:effectLst/>
                        <a:latin typeface="+mn-lt"/>
                        <a:ea typeface="+mn-ea"/>
                        <a:cs typeface="+mn-cs"/>
                      </a:endParaRPr>
                    </a:p>
                    <a:p>
                      <a:pPr marL="0" marR="0">
                        <a:lnSpc>
                          <a:spcPct val="110000"/>
                        </a:lnSpc>
                        <a:spcBef>
                          <a:spcPts val="0"/>
                        </a:spcBef>
                        <a:spcAft>
                          <a:spcPts val="0"/>
                        </a:spcAft>
                      </a:pPr>
                      <a:r>
                        <a:rPr lang="en-US" sz="1400" b="1" i="0" dirty="0">
                          <a:effectLst/>
                          <a:latin typeface="Calibri" panose="020F0502020204030204" pitchFamily="34" charset="0"/>
                          <a:ea typeface="Times New Roman" panose="02020603050405020304" pitchFamily="18" charset="0"/>
                          <a:cs typeface="Times New Roman" panose="02020603050405020304" pitchFamily="18" charset="0"/>
                        </a:rPr>
                        <a:t>SAY</a:t>
                      </a:r>
                      <a:endParaRPr lang="en-US" sz="1400" i="1" dirty="0">
                        <a:effectLst/>
                        <a:latin typeface="Calibri" panose="020F0502020204030204" pitchFamily="34" charset="0"/>
                        <a:ea typeface="Times New Roman" panose="02020603050405020304" pitchFamily="18" charset="0"/>
                      </a:endParaRPr>
                    </a:p>
                    <a:p>
                      <a:pPr marL="285750" marR="0" lvl="0" indent="-285750" algn="l" defTabSz="914400" rtl="0" eaLnBrk="1" fontAlgn="auto" latinLnBrk="0" hangingPunct="1">
                        <a:lnSpc>
                          <a:spcPct val="100000"/>
                        </a:lnSpc>
                        <a:spcBef>
                          <a:spcPts val="0"/>
                        </a:spcBef>
                        <a:spcAft>
                          <a:spcPts val="0"/>
                        </a:spcAft>
                        <a:buClrTx/>
                        <a:buSzTx/>
                        <a:buFontTx/>
                        <a:buChar char="-"/>
                        <a:tabLst/>
                        <a:defRPr/>
                      </a:pPr>
                      <a:r>
                        <a:rPr lang="en-US" sz="1400" b="0" i="1" u="none" kern="1200" baseline="0" dirty="0">
                          <a:solidFill>
                            <a:schemeClr val="dk1"/>
                          </a:solidFill>
                          <a:effectLst/>
                          <a:latin typeface="+mn-lt"/>
                          <a:ea typeface="+mn-ea"/>
                          <a:cs typeface="+mn-cs"/>
                        </a:rPr>
                        <a:t>In a few minutes, I’ll be giving you a scenario description. In this exercise, we are going to think about the scenario in several different ways. Your first task is to develop an understanding of the situation as it currently exists. Then I’m going to ask you to think back in time and consider how the situation might have come to be. After that, I’m going to ask you to envision how the scenario might evolve in the future. </a:t>
                      </a:r>
                    </a:p>
                    <a:p>
                      <a:pPr marL="285750" marR="0" lvl="0" indent="-285750" algn="l" defTabSz="914400" rtl="0" eaLnBrk="1" fontAlgn="auto" latinLnBrk="0" hangingPunct="1">
                        <a:lnSpc>
                          <a:spcPct val="100000"/>
                        </a:lnSpc>
                        <a:spcBef>
                          <a:spcPts val="0"/>
                        </a:spcBef>
                        <a:spcAft>
                          <a:spcPts val="0"/>
                        </a:spcAft>
                        <a:buClrTx/>
                        <a:buSzTx/>
                        <a:buFontTx/>
                        <a:buChar char="-"/>
                        <a:tabLst/>
                        <a:defRPr/>
                      </a:pPr>
                      <a:r>
                        <a:rPr lang="en-US" sz="1400" b="0" i="1" u="none" kern="1200" baseline="0" dirty="0">
                          <a:solidFill>
                            <a:schemeClr val="dk1"/>
                          </a:solidFill>
                          <a:effectLst/>
                          <a:latin typeface="+mn-lt"/>
                          <a:ea typeface="+mn-ea"/>
                          <a:cs typeface="+mn-cs"/>
                        </a:rPr>
                        <a:t>You may find it pretty challenging to anticipate potential future scenarios without a lot more information. It may seem awkward or uncomfortable. Remind yourself that being able to anticipate potential future conditions in the midst of uncertainty is part of what we need to be able to do in real world operational settings, so it is important to practice.</a:t>
                      </a:r>
                    </a:p>
                    <a:p>
                      <a:pPr marL="285750" marR="0" lvl="0" indent="-285750" algn="l" defTabSz="914400" rtl="0" eaLnBrk="1" fontAlgn="auto" latinLnBrk="0" hangingPunct="1">
                        <a:lnSpc>
                          <a:spcPct val="100000"/>
                        </a:lnSpc>
                        <a:spcBef>
                          <a:spcPts val="0"/>
                        </a:spcBef>
                        <a:spcAft>
                          <a:spcPts val="0"/>
                        </a:spcAft>
                        <a:buClrTx/>
                        <a:buSzTx/>
                        <a:buFontTx/>
                        <a:buChar char="-"/>
                        <a:tabLst/>
                        <a:defRPr/>
                      </a:pPr>
                      <a:endParaRPr lang="en-US" sz="1400" b="0" i="1" u="none" kern="1200" baseline="0" dirty="0">
                        <a:solidFill>
                          <a:schemeClr val="dk1"/>
                        </a:solidFill>
                        <a:effectLst/>
                        <a:latin typeface="+mn-lt"/>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Tx/>
                        <a:buNone/>
                        <a:tabLst/>
                        <a:defRPr/>
                      </a:pPr>
                      <a:r>
                        <a:rPr lang="en-US" sz="1400" b="1" i="0" u="none" kern="1200" baseline="0" dirty="0">
                          <a:solidFill>
                            <a:schemeClr val="dk1"/>
                          </a:solidFill>
                          <a:effectLst/>
                          <a:latin typeface="+mn-lt"/>
                          <a:ea typeface="+mn-ea"/>
                          <a:cs typeface="+mn-cs"/>
                        </a:rPr>
                        <a:t>[End of Step 1]</a:t>
                      </a:r>
                    </a:p>
                    <a:p>
                      <a:pPr marL="285750" marR="0" lvl="0" indent="-285750" algn="l" defTabSz="914400" rtl="0" eaLnBrk="1" fontAlgn="auto" latinLnBrk="0" hangingPunct="1">
                        <a:lnSpc>
                          <a:spcPct val="100000"/>
                        </a:lnSpc>
                        <a:spcBef>
                          <a:spcPts val="0"/>
                        </a:spcBef>
                        <a:spcAft>
                          <a:spcPts val="0"/>
                        </a:spcAft>
                        <a:buClrTx/>
                        <a:buSzTx/>
                        <a:buFontTx/>
                        <a:buChar char="-"/>
                        <a:tabLst/>
                        <a:defRPr/>
                      </a:pPr>
                      <a:endParaRPr lang="en-US" sz="1400" b="0" i="0" u="none" kern="1200" baseline="0" dirty="0">
                        <a:solidFill>
                          <a:schemeClr val="dk1"/>
                        </a:solidFill>
                        <a:effectLst/>
                        <a:latin typeface="+mn-lt"/>
                        <a:ea typeface="+mn-ea"/>
                        <a:cs typeface="+mn-cs"/>
                      </a:endParaRPr>
                    </a:p>
                  </a:txBody>
                  <a:tcPr marL="68580" marR="68580" marT="0" marB="0">
                    <a:solidFill>
                      <a:srgbClr val="D3B431">
                        <a:alpha val="62000"/>
                      </a:srgbClr>
                    </a:solidFill>
                  </a:tcPr>
                </a:tc>
                <a:extLst>
                  <a:ext uri="{0D108BD9-81ED-4DB2-BD59-A6C34878D82A}">
                    <a16:rowId xmlns:a16="http://schemas.microsoft.com/office/drawing/2014/main" val="3992430320"/>
                  </a:ext>
                </a:extLst>
              </a:tr>
            </a:tbl>
          </a:graphicData>
        </a:graphic>
      </p:graphicFrame>
      <p:pic>
        <p:nvPicPr>
          <p:cNvPr id="5" name="Picture 2" descr="C:\Users\361\AppData\Local\Microsoft\Windows\Temporary Internet Files\Content.IE5\34TGYFAZ\uhr[1].png"/>
          <p:cNvPicPr>
            <a:picLocks noChangeAspect="1" noChangeArrowheads="1"/>
          </p:cNvPicPr>
          <p:nvPr/>
        </p:nvPicPr>
        <p:blipFill>
          <a:blip r:embed="rId3" cstate="print"/>
          <a:srcRect/>
          <a:stretch>
            <a:fillRect/>
          </a:stretch>
        </p:blipFill>
        <p:spPr bwMode="auto">
          <a:xfrm>
            <a:off x="1202185" y="2328446"/>
            <a:ext cx="317258" cy="317258"/>
          </a:xfrm>
          <a:prstGeom prst="rect">
            <a:avLst/>
          </a:prstGeom>
          <a:noFill/>
        </p:spPr>
      </p:pic>
      <p:cxnSp>
        <p:nvCxnSpPr>
          <p:cNvPr id="11" name="Straight Connector 10"/>
          <p:cNvCxnSpPr/>
          <p:nvPr/>
        </p:nvCxnSpPr>
        <p:spPr>
          <a:xfrm>
            <a:off x="2819400" y="1295400"/>
            <a:ext cx="0" cy="5212080"/>
          </a:xfrm>
          <a:prstGeom prst="line">
            <a:avLst/>
          </a:prstGeom>
          <a:ln w="571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1371600" y="1447800"/>
            <a:ext cx="867738" cy="830997"/>
          </a:xfrm>
          <a:prstGeom prst="rect">
            <a:avLst/>
          </a:prstGeom>
          <a:noFill/>
        </p:spPr>
        <p:txBody>
          <a:bodyPr wrap="none" rtlCol="0">
            <a:spAutoFit/>
          </a:bodyPr>
          <a:lstStyle/>
          <a:p>
            <a:r>
              <a:rPr lang="en-US" sz="1600" b="1" dirty="0"/>
              <a:t>Exercise</a:t>
            </a:r>
          </a:p>
          <a:p>
            <a:r>
              <a:rPr lang="en-US" sz="1600" b="1" dirty="0"/>
              <a:t>Set up</a:t>
            </a:r>
          </a:p>
          <a:p>
            <a:r>
              <a:rPr lang="en-US" sz="1400" b="1" dirty="0"/>
              <a:t>(contd.)</a:t>
            </a:r>
          </a:p>
        </p:txBody>
      </p:sp>
      <p:sp>
        <p:nvSpPr>
          <p:cNvPr id="13" name="TextBox 12"/>
          <p:cNvSpPr txBox="1"/>
          <p:nvPr/>
        </p:nvSpPr>
        <p:spPr>
          <a:xfrm>
            <a:off x="1443243" y="2328446"/>
            <a:ext cx="766557" cy="338554"/>
          </a:xfrm>
          <a:prstGeom prst="rect">
            <a:avLst/>
          </a:prstGeom>
          <a:noFill/>
        </p:spPr>
        <p:txBody>
          <a:bodyPr wrap="none" rtlCol="0">
            <a:spAutoFit/>
          </a:bodyPr>
          <a:lstStyle/>
          <a:p>
            <a:r>
              <a:rPr lang="en-US" sz="1600" b="1" dirty="0"/>
              <a:t>30 min</a:t>
            </a:r>
          </a:p>
        </p:txBody>
      </p:sp>
      <p:pic>
        <p:nvPicPr>
          <p:cNvPr id="17" name="Picture 6" descr="C:\Users\361\AppData\Local\Microsoft\Windows\Temporary Internet Files\Content.IE5\IGMPWQCZ\Righthand.svg[1].png"/>
          <p:cNvPicPr>
            <a:picLocks noChangeAspect="1" noChangeArrowheads="1"/>
          </p:cNvPicPr>
          <p:nvPr/>
        </p:nvPicPr>
        <p:blipFill>
          <a:blip r:embed="rId4" cstate="print"/>
          <a:srcRect/>
          <a:stretch>
            <a:fillRect/>
          </a:stretch>
        </p:blipFill>
        <p:spPr bwMode="auto">
          <a:xfrm>
            <a:off x="2667000" y="1447800"/>
            <a:ext cx="381000" cy="381000"/>
          </a:xfrm>
          <a:prstGeom prst="rect">
            <a:avLst/>
          </a:prstGeom>
          <a:noFill/>
        </p:spPr>
      </p:pic>
      <p:sp>
        <p:nvSpPr>
          <p:cNvPr id="9" name="Slide Number Placeholder 8"/>
          <p:cNvSpPr>
            <a:spLocks noGrp="1"/>
          </p:cNvSpPr>
          <p:nvPr>
            <p:ph type="sldNum" sz="quarter" idx="12"/>
          </p:nvPr>
        </p:nvSpPr>
        <p:spPr/>
        <p:txBody>
          <a:bodyPr/>
          <a:lstStyle/>
          <a:p>
            <a:fld id="{98044682-6219-4089-8719-C9589F48517E}" type="slidenum">
              <a:rPr lang="en-US" smtClean="0"/>
              <a:pPr/>
              <a:t>11</a:t>
            </a:fld>
            <a:endParaRPr lang="en-US"/>
          </a:p>
        </p:txBody>
      </p:sp>
      <p:pic>
        <p:nvPicPr>
          <p:cNvPr id="10" name="Picture 9" descr="C:\Users\361\AppData\Local\Microsoft\Windows\Temporary Internet Files\Content.IE5\IGMPWQCZ\ibdjl95-Speech-Bubbles-1[1].png"/>
          <p:cNvPicPr>
            <a:picLocks noChangeAspect="1" noChangeArrowheads="1"/>
          </p:cNvPicPr>
          <p:nvPr/>
        </p:nvPicPr>
        <p:blipFill>
          <a:blip r:embed="rId5" cstate="print"/>
          <a:srcRect/>
          <a:stretch>
            <a:fillRect/>
          </a:stretch>
        </p:blipFill>
        <p:spPr bwMode="auto">
          <a:xfrm>
            <a:off x="2667000" y="2197390"/>
            <a:ext cx="304800" cy="317210"/>
          </a:xfrm>
          <a:prstGeom prst="rect">
            <a:avLst/>
          </a:prstGeom>
          <a:noFill/>
        </p:spPr>
      </p:pic>
    </p:spTree>
    <p:extLst>
      <p:ext uri="{BB962C8B-B14F-4D97-AF65-F5344CB8AC3E}">
        <p14:creationId xmlns:p14="http://schemas.microsoft.com/office/powerpoint/2010/main" val="134417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840456838"/>
              </p:ext>
            </p:extLst>
          </p:nvPr>
        </p:nvGraphicFramePr>
        <p:xfrm>
          <a:off x="876300" y="304800"/>
          <a:ext cx="7406639" cy="6217920"/>
        </p:xfrm>
        <a:graphic>
          <a:graphicData uri="http://schemas.openxmlformats.org/drawingml/2006/table">
            <a:tbl>
              <a:tblPr firstRow="1" bandRow="1">
                <a:tableStyleId>{46F890A9-2807-4EBB-B81D-B2AA78EC7F39}</a:tableStyleId>
              </a:tblPr>
              <a:tblGrid>
                <a:gridCol w="1759077">
                  <a:extLst>
                    <a:ext uri="{9D8B030D-6E8A-4147-A177-3AD203B41FA5}">
                      <a16:colId xmlns:a16="http://schemas.microsoft.com/office/drawing/2014/main" val="1764587541"/>
                    </a:ext>
                  </a:extLst>
                </a:gridCol>
                <a:gridCol w="493457">
                  <a:extLst>
                    <a:ext uri="{9D8B030D-6E8A-4147-A177-3AD203B41FA5}">
                      <a16:colId xmlns:a16="http://schemas.microsoft.com/office/drawing/2014/main" val="3858536520"/>
                    </a:ext>
                  </a:extLst>
                </a:gridCol>
                <a:gridCol w="5154105">
                  <a:extLst>
                    <a:ext uri="{9D8B030D-6E8A-4147-A177-3AD203B41FA5}">
                      <a16:colId xmlns:a16="http://schemas.microsoft.com/office/drawing/2014/main" val="1282257971"/>
                    </a:ext>
                  </a:extLst>
                </a:gridCol>
              </a:tblGrid>
              <a:tr h="976299">
                <a:tc>
                  <a:txBody>
                    <a:bodyPr/>
                    <a:lstStyle/>
                    <a:p>
                      <a:pPr marL="0" marR="0" algn="ctr">
                        <a:spcBef>
                          <a:spcPts val="0"/>
                        </a:spcBef>
                        <a:spcAft>
                          <a:spcPts val="0"/>
                        </a:spcAft>
                      </a:pPr>
                      <a:endParaRPr lang="en-US" sz="2000" b="1" dirty="0">
                        <a:solidFill>
                          <a:srgbClr val="F2F2F2"/>
                        </a:solidFill>
                        <a:effectLst/>
                        <a:latin typeface="Calibri" panose="020F0502020204030204" pitchFamily="34" charset="0"/>
                        <a:ea typeface="Times New Roman" panose="02020603050405020304" pitchFamily="18" charset="0"/>
                      </a:endParaRPr>
                    </a:p>
                    <a:p>
                      <a:pPr marL="0" marR="0" algn="ctr">
                        <a:spcBef>
                          <a:spcPts val="0"/>
                        </a:spcBef>
                        <a:spcAft>
                          <a:spcPts val="0"/>
                        </a:spcAft>
                      </a:pPr>
                      <a:r>
                        <a:rPr lang="en-US" sz="2000" b="1" dirty="0">
                          <a:solidFill>
                            <a:srgbClr val="F2F2F2"/>
                          </a:solidFill>
                          <a:effectLst/>
                          <a:latin typeface="Calibri" panose="020F0502020204030204" pitchFamily="34" charset="0"/>
                          <a:ea typeface="Times New Roman" panose="02020603050405020304" pitchFamily="18" charset="0"/>
                        </a:rPr>
                        <a:t>Step</a:t>
                      </a:r>
                      <a:endParaRPr lang="en-US" sz="1200" dirty="0">
                        <a:effectLst/>
                        <a:latin typeface="Corbel" panose="020B0503020204020204" pitchFamily="34" charset="0"/>
                      </a:endParaRPr>
                    </a:p>
                    <a:p>
                      <a:pPr marL="0" marR="0" algn="ctr">
                        <a:spcBef>
                          <a:spcPts val="0"/>
                        </a:spcBef>
                        <a:spcAft>
                          <a:spcPts val="0"/>
                        </a:spcAft>
                      </a:pPr>
                      <a:r>
                        <a:rPr lang="en-US" sz="2000" b="1" dirty="0">
                          <a:solidFill>
                            <a:srgbClr val="F2F2F2"/>
                          </a:solidFill>
                          <a:effectLst/>
                          <a:latin typeface="Calibri" panose="020F0502020204030204" pitchFamily="34" charset="0"/>
                          <a:ea typeface="Times New Roman" panose="02020603050405020304" pitchFamily="18" charset="0"/>
                        </a:rPr>
                        <a:t> </a:t>
                      </a:r>
                      <a:endParaRPr lang="en-US" sz="1200" dirty="0">
                        <a:effectLst/>
                        <a:latin typeface="Corbel" panose="020B0503020204020204" pitchFamily="34" charset="0"/>
                      </a:endParaRPr>
                    </a:p>
                  </a:txBody>
                  <a:tcPr marL="68580" marR="68580" marT="0" marB="0" anchor="ctr">
                    <a:solidFill>
                      <a:schemeClr val="accent3">
                        <a:lumMod val="50000"/>
                      </a:schemeClr>
                    </a:solidFill>
                  </a:tcPr>
                </a:tc>
                <a:tc>
                  <a:txBody>
                    <a:bodyPr/>
                    <a:lstStyle/>
                    <a:p>
                      <a:pPr marL="0" marR="0" algn="ctr">
                        <a:spcBef>
                          <a:spcPts val="0"/>
                        </a:spcBef>
                        <a:spcAft>
                          <a:spcPts val="0"/>
                        </a:spcAft>
                      </a:pPr>
                      <a:endParaRPr lang="en-US" sz="1200" dirty="0">
                        <a:effectLst/>
                        <a:latin typeface="Corbel" panose="020B0503020204020204" pitchFamily="34" charset="0"/>
                      </a:endParaRPr>
                    </a:p>
                  </a:txBody>
                  <a:tcPr marL="68580" marR="68580" marT="0" marB="0" anchor="ctr">
                    <a:solidFill>
                      <a:schemeClr val="accent3">
                        <a:lumMod val="5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b="1" dirty="0">
                        <a:solidFill>
                          <a:srgbClr val="F2F2F2"/>
                        </a:solidFill>
                        <a:effectLst/>
                        <a:latin typeface="Calibri" panose="020F0502020204030204" pitchFamily="34" charset="0"/>
                        <a:ea typeface="Times New Roman" panose="02020603050405020304"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b="1" dirty="0">
                          <a:solidFill>
                            <a:srgbClr val="F2F2F2"/>
                          </a:solidFill>
                          <a:effectLst/>
                          <a:latin typeface="Calibri" panose="020F0502020204030204" pitchFamily="34" charset="0"/>
                          <a:ea typeface="Times New Roman" panose="02020603050405020304" pitchFamily="18" charset="0"/>
                        </a:rPr>
                        <a:t>Facilitator Activity</a:t>
                      </a:r>
                      <a:endParaRPr lang="en-US" sz="1200" dirty="0">
                        <a:effectLst/>
                        <a:latin typeface="Corbel" panose="020B0503020204020204" pitchFamily="34" charset="0"/>
                      </a:endParaRPr>
                    </a:p>
                    <a:p>
                      <a:pPr marL="0" marR="0" algn="ctr">
                        <a:spcBef>
                          <a:spcPts val="0"/>
                        </a:spcBef>
                        <a:spcAft>
                          <a:spcPts val="0"/>
                        </a:spcAft>
                      </a:pPr>
                      <a:endParaRPr lang="en-US" sz="1200" dirty="0">
                        <a:effectLst/>
                        <a:latin typeface="Corbel" panose="020B0503020204020204" pitchFamily="34" charset="0"/>
                      </a:endParaRPr>
                    </a:p>
                  </a:txBody>
                  <a:tcPr marL="68580" marR="68580" marT="0" marB="0" anchor="ctr">
                    <a:solidFill>
                      <a:schemeClr val="accent3">
                        <a:lumMod val="50000"/>
                      </a:schemeClr>
                    </a:solidFill>
                  </a:tcPr>
                </a:tc>
                <a:extLst>
                  <a:ext uri="{0D108BD9-81ED-4DB2-BD59-A6C34878D82A}">
                    <a16:rowId xmlns:a16="http://schemas.microsoft.com/office/drawing/2014/main" val="2641501532"/>
                  </a:ext>
                </a:extLst>
              </a:tr>
              <a:tr h="5241621">
                <a:tc>
                  <a:txBody>
                    <a:bodyPr/>
                    <a:lstStyle/>
                    <a:p>
                      <a:pPr algn="l"/>
                      <a:r>
                        <a:rPr lang="en-US" sz="4800" b="1" kern="1200" dirty="0">
                          <a:solidFill>
                            <a:schemeClr val="tx1"/>
                          </a:solidFill>
                          <a:effectLst/>
                          <a:latin typeface="+mn-lt"/>
                          <a:ea typeface="+mn-ea"/>
                          <a:cs typeface="+mn-cs"/>
                        </a:rPr>
                        <a:t> 2</a:t>
                      </a:r>
                      <a:endParaRPr lang="en-US" sz="1600" dirty="0">
                        <a:solidFill>
                          <a:schemeClr val="tx1"/>
                        </a:solidFill>
                        <a:effectLst/>
                      </a:endParaRPr>
                    </a:p>
                    <a:p>
                      <a:pPr algn="ctr"/>
                      <a:r>
                        <a:rPr lang="en-US" sz="1400" b="1" kern="1200" dirty="0">
                          <a:solidFill>
                            <a:schemeClr val="tx1"/>
                          </a:solidFill>
                          <a:effectLst/>
                          <a:latin typeface="+mn-lt"/>
                          <a:ea typeface="+mn-ea"/>
                          <a:cs typeface="+mn-cs"/>
                        </a:rPr>
                        <a:t> </a:t>
                      </a:r>
                      <a:endParaRPr lang="en-US" sz="1400" dirty="0">
                        <a:solidFill>
                          <a:schemeClr val="tx1"/>
                        </a:solidFill>
                        <a:effectLst/>
                      </a:endParaRPr>
                    </a:p>
                    <a:p>
                      <a:pPr algn="ctr"/>
                      <a:endParaRPr lang="en-US" sz="1200" b="1" kern="1200" dirty="0">
                        <a:solidFill>
                          <a:schemeClr val="tx1"/>
                        </a:solidFill>
                        <a:effectLst/>
                        <a:latin typeface="+mn-lt"/>
                        <a:ea typeface="+mn-ea"/>
                        <a:cs typeface="+mn-cs"/>
                      </a:endParaRPr>
                    </a:p>
                  </a:txBody>
                  <a:tcPr>
                    <a:solidFill>
                      <a:srgbClr val="CC9900"/>
                    </a:solidFill>
                  </a:tcPr>
                </a:tc>
                <a:tc>
                  <a:txBody>
                    <a:bodyPr/>
                    <a:lstStyle/>
                    <a:p>
                      <a:pPr marL="0" indent="0">
                        <a:buNone/>
                      </a:pPr>
                      <a:endParaRPr lang="en-US" sz="1100" dirty="0"/>
                    </a:p>
                  </a:txBody>
                  <a:tcPr>
                    <a:solidFill>
                      <a:srgbClr val="D3B431">
                        <a:alpha val="62000"/>
                      </a:srgbClr>
                    </a:solidFill>
                  </a:tcPr>
                </a:tc>
                <a:tc>
                  <a:txBody>
                    <a:bodyPr/>
                    <a:lstStyle/>
                    <a:p>
                      <a:pPr marL="0" marR="0">
                        <a:lnSpc>
                          <a:spcPct val="110000"/>
                        </a:lnSpc>
                        <a:spcBef>
                          <a:spcPts val="0"/>
                        </a:spcBef>
                        <a:spcAft>
                          <a:spcPts val="0"/>
                        </a:spcAft>
                      </a:pPr>
                      <a:endParaRPr lang="en-US" sz="1400" b="1"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00000"/>
                        </a:lnSpc>
                        <a:spcBef>
                          <a:spcPts val="0"/>
                        </a:spcBef>
                        <a:spcAft>
                          <a:spcPts val="0"/>
                        </a:spcAft>
                      </a:pPr>
                      <a:r>
                        <a:rPr lang="en-US" sz="1400" b="1" dirty="0">
                          <a:effectLst/>
                          <a:latin typeface="Calibri" panose="020F0502020204030204" pitchFamily="34" charset="0"/>
                          <a:ea typeface="Times New Roman" panose="02020603050405020304" pitchFamily="18" charset="0"/>
                          <a:cs typeface="Times New Roman" panose="02020603050405020304" pitchFamily="18" charset="0"/>
                        </a:rPr>
                        <a:t>[Note:</a:t>
                      </a:r>
                      <a:r>
                        <a:rPr lang="en-US" sz="1400" b="1" baseline="0" dirty="0">
                          <a:effectLst/>
                          <a:latin typeface="Calibri" panose="020F0502020204030204" pitchFamily="34" charset="0"/>
                          <a:ea typeface="Times New Roman" panose="02020603050405020304" pitchFamily="18" charset="0"/>
                          <a:cs typeface="Times New Roman" panose="02020603050405020304" pitchFamily="18" charset="0"/>
                        </a:rPr>
                        <a:t> To reduce in-class work, the facilitator may also conduct Step 1 in one session, ask participants to conduct Steps 2-4 outside of the classroom, and then regroup in another session for Steps 5-7.]</a:t>
                      </a:r>
                    </a:p>
                    <a:p>
                      <a:pPr marL="0" marR="0">
                        <a:lnSpc>
                          <a:spcPct val="110000"/>
                        </a:lnSpc>
                        <a:spcBef>
                          <a:spcPts val="0"/>
                        </a:spcBef>
                        <a:spcAft>
                          <a:spcPts val="0"/>
                        </a:spcAft>
                      </a:pPr>
                      <a:endParaRPr lang="en-US" sz="1400" b="0" i="0" kern="1200" baseline="0" dirty="0">
                        <a:solidFill>
                          <a:schemeClr val="dk1"/>
                        </a:solidFill>
                        <a:effectLst/>
                        <a:latin typeface="+mn-lt"/>
                        <a:ea typeface="+mn-ea"/>
                        <a:cs typeface="+mn-cs"/>
                      </a:endParaRPr>
                    </a:p>
                    <a:p>
                      <a:pPr marL="0" marR="0">
                        <a:lnSpc>
                          <a:spcPct val="110000"/>
                        </a:lnSpc>
                        <a:spcBef>
                          <a:spcPts val="0"/>
                        </a:spcBef>
                        <a:spcAft>
                          <a:spcPts val="0"/>
                        </a:spcAft>
                      </a:pPr>
                      <a:r>
                        <a:rPr lang="en-US" sz="1400" b="1" i="0" dirty="0">
                          <a:effectLst/>
                          <a:latin typeface="Calibri" panose="020F0502020204030204" pitchFamily="34" charset="0"/>
                          <a:ea typeface="Times New Roman" panose="02020603050405020304" pitchFamily="18" charset="0"/>
                          <a:cs typeface="Times New Roman" panose="02020603050405020304" pitchFamily="18" charset="0"/>
                        </a:rPr>
                        <a:t>DO</a:t>
                      </a:r>
                      <a:endParaRPr lang="en-US" sz="1400" i="1" dirty="0">
                        <a:effectLst/>
                        <a:latin typeface="Calibri" panose="020F0502020204030204" pitchFamily="34" charset="0"/>
                        <a:ea typeface="Times New Roman" panose="02020603050405020304" pitchFamily="18" charset="0"/>
                      </a:endParaRPr>
                    </a:p>
                    <a:p>
                      <a:pPr marL="285750" marR="0" lvl="0" indent="-285750" algn="l" defTabSz="914400" rtl="0" eaLnBrk="1" fontAlgn="auto" latinLnBrk="0" hangingPunct="1">
                        <a:lnSpc>
                          <a:spcPct val="100000"/>
                        </a:lnSpc>
                        <a:spcBef>
                          <a:spcPts val="0"/>
                        </a:spcBef>
                        <a:spcAft>
                          <a:spcPts val="0"/>
                        </a:spcAft>
                        <a:buClrTx/>
                        <a:buSzTx/>
                        <a:buFontTx/>
                        <a:buChar char="-"/>
                        <a:tabLst/>
                        <a:defRPr/>
                      </a:pPr>
                      <a:r>
                        <a:rPr lang="en-US" sz="1400" b="0" i="0" u="none" kern="1200" baseline="0" dirty="0">
                          <a:solidFill>
                            <a:schemeClr val="dk1"/>
                          </a:solidFill>
                          <a:effectLst/>
                          <a:latin typeface="+mn-lt"/>
                          <a:ea typeface="+mn-ea"/>
                          <a:cs typeface="+mn-cs"/>
                        </a:rPr>
                        <a:t>Ask participants to flip to the “Developing an Understanding” section of their Participant Guide.</a:t>
                      </a:r>
                    </a:p>
                    <a:p>
                      <a:pPr marL="285750" marR="0" lvl="0" indent="-285750" algn="l" defTabSz="914400" rtl="0" eaLnBrk="1" fontAlgn="auto" latinLnBrk="0" hangingPunct="1">
                        <a:lnSpc>
                          <a:spcPct val="100000"/>
                        </a:lnSpc>
                        <a:spcBef>
                          <a:spcPts val="0"/>
                        </a:spcBef>
                        <a:spcAft>
                          <a:spcPts val="0"/>
                        </a:spcAft>
                        <a:buClrTx/>
                        <a:buSzTx/>
                        <a:buFontTx/>
                        <a:buNone/>
                        <a:tabLst/>
                        <a:defRPr/>
                      </a:pPr>
                      <a:endParaRPr lang="en-US" sz="1400" b="1" i="1" u="none" dirty="0">
                        <a:effectLst/>
                        <a:latin typeface="Calibri" panose="020F0502020204030204" pitchFamily="34" charset="0"/>
                        <a:ea typeface="Times New Roman" panose="02020603050405020304" pitchFamily="18" charset="0"/>
                      </a:endParaRPr>
                    </a:p>
                    <a:p>
                      <a:pPr marL="0" marR="0">
                        <a:lnSpc>
                          <a:spcPct val="110000"/>
                        </a:lnSpc>
                        <a:spcBef>
                          <a:spcPts val="0"/>
                        </a:spcBef>
                        <a:spcAft>
                          <a:spcPts val="0"/>
                        </a:spcAft>
                      </a:pPr>
                      <a:r>
                        <a:rPr lang="en-US" sz="1400" b="1" i="0" dirty="0">
                          <a:effectLst/>
                          <a:latin typeface="Calibri" panose="020F0502020204030204" pitchFamily="34" charset="0"/>
                          <a:ea typeface="Times New Roman" panose="02020603050405020304" pitchFamily="18" charset="0"/>
                          <a:cs typeface="Times New Roman" panose="02020603050405020304" pitchFamily="18" charset="0"/>
                        </a:rPr>
                        <a:t>DO</a:t>
                      </a:r>
                      <a:endParaRPr lang="en-US" sz="1400" i="1" dirty="0">
                        <a:effectLst/>
                        <a:latin typeface="Calibri" panose="020F0502020204030204" pitchFamily="34" charset="0"/>
                        <a:ea typeface="Times New Roman" panose="02020603050405020304" pitchFamily="18" charset="0"/>
                      </a:endParaRPr>
                    </a:p>
                    <a:p>
                      <a:pPr marL="285750" marR="0" lvl="0" indent="-285750" algn="l" defTabSz="914400" rtl="0" eaLnBrk="1" fontAlgn="auto" latinLnBrk="0" hangingPunct="1">
                        <a:lnSpc>
                          <a:spcPct val="100000"/>
                        </a:lnSpc>
                        <a:spcBef>
                          <a:spcPts val="0"/>
                        </a:spcBef>
                        <a:spcAft>
                          <a:spcPts val="0"/>
                        </a:spcAft>
                        <a:buClrTx/>
                        <a:buSzTx/>
                        <a:buFontTx/>
                        <a:buChar char="-"/>
                        <a:tabLst/>
                        <a:defRPr/>
                      </a:pPr>
                      <a:r>
                        <a:rPr lang="en-US" sz="1400" b="0" i="0" u="none" kern="1200" baseline="0" dirty="0">
                          <a:solidFill>
                            <a:schemeClr val="dk1"/>
                          </a:solidFill>
                          <a:effectLst/>
                          <a:latin typeface="+mn-lt"/>
                          <a:ea typeface="+mn-ea"/>
                          <a:cs typeface="+mn-cs"/>
                        </a:rPr>
                        <a:t>Distribute the scenario; each participant should have his/her own copy. Describe what participants will do in this portion of the exercise. </a:t>
                      </a:r>
                    </a:p>
                    <a:p>
                      <a:pPr marL="285750" marR="0" lvl="0" indent="-285750" algn="l" defTabSz="914400" rtl="0" eaLnBrk="1" fontAlgn="auto" latinLnBrk="0" hangingPunct="1">
                        <a:lnSpc>
                          <a:spcPct val="100000"/>
                        </a:lnSpc>
                        <a:spcBef>
                          <a:spcPts val="0"/>
                        </a:spcBef>
                        <a:spcAft>
                          <a:spcPts val="0"/>
                        </a:spcAft>
                        <a:buClrTx/>
                        <a:buSzTx/>
                        <a:buFontTx/>
                        <a:buChar char="-"/>
                        <a:tabLst/>
                        <a:defRPr/>
                      </a:pPr>
                      <a:r>
                        <a:rPr lang="en-US" sz="1400" b="0" i="0" u="none" kern="1200" baseline="0" dirty="0">
                          <a:solidFill>
                            <a:schemeClr val="dk1"/>
                          </a:solidFill>
                          <a:effectLst/>
                          <a:latin typeface="+mn-lt"/>
                          <a:ea typeface="+mn-ea"/>
                          <a:cs typeface="+mn-cs"/>
                        </a:rPr>
                        <a:t>[Note: Five example scenarios are provided with this exercise. However, the exercise facilitator should consider creating additional scenarios based on current events so that the exercise can be repeated using different scenarios. See “Facilitator Tips and Considerations” for scenario development tips.]</a:t>
                      </a:r>
                      <a:endParaRPr lang="en-US" sz="1400" b="1" i="1" u="none" dirty="0">
                        <a:effectLst/>
                        <a:latin typeface="Calibri" panose="020F0502020204030204" pitchFamily="34" charset="0"/>
                        <a:ea typeface="Times New Roman" panose="02020603050405020304" pitchFamily="18" charset="0"/>
                      </a:endParaRPr>
                    </a:p>
                    <a:p>
                      <a:pPr marL="0" marR="0">
                        <a:lnSpc>
                          <a:spcPct val="110000"/>
                        </a:lnSpc>
                        <a:spcBef>
                          <a:spcPts val="0"/>
                        </a:spcBef>
                        <a:spcAft>
                          <a:spcPts val="0"/>
                        </a:spcAft>
                      </a:pPr>
                      <a:r>
                        <a:rPr lang="en-US" sz="1400" b="0" i="1" u="none" kern="1200" baseline="0" dirty="0">
                          <a:solidFill>
                            <a:schemeClr val="dk1"/>
                          </a:solidFill>
                          <a:effectLst/>
                          <a:latin typeface="+mn-lt"/>
                          <a:ea typeface="+mn-ea"/>
                          <a:cs typeface="+mn-cs"/>
                        </a:rPr>
                        <a:t> </a:t>
                      </a:r>
                    </a:p>
                    <a:p>
                      <a:pPr marL="0" marR="0">
                        <a:lnSpc>
                          <a:spcPct val="110000"/>
                        </a:lnSpc>
                        <a:spcBef>
                          <a:spcPts val="0"/>
                        </a:spcBef>
                        <a:spcAft>
                          <a:spcPts val="0"/>
                        </a:spcAft>
                      </a:pPr>
                      <a:r>
                        <a:rPr lang="en-US" sz="1400" b="1" i="0" dirty="0">
                          <a:effectLst/>
                          <a:latin typeface="Calibri" panose="020F0502020204030204" pitchFamily="34" charset="0"/>
                          <a:ea typeface="Times New Roman" panose="02020603050405020304" pitchFamily="18" charset="0"/>
                          <a:cs typeface="Times New Roman" panose="02020603050405020304" pitchFamily="18" charset="0"/>
                        </a:rPr>
                        <a:t>SAY</a:t>
                      </a:r>
                      <a:endParaRPr lang="en-US" sz="1400" i="1" dirty="0">
                        <a:effectLst/>
                        <a:latin typeface="Calibri" panose="020F0502020204030204" pitchFamily="34" charset="0"/>
                        <a:ea typeface="Times New Roman" panose="02020603050405020304" pitchFamily="18" charset="0"/>
                      </a:endParaRPr>
                    </a:p>
                    <a:p>
                      <a:pPr marL="285750" marR="0" lvl="0" indent="-285750" algn="l" defTabSz="914400" rtl="0" eaLnBrk="1" fontAlgn="auto" latinLnBrk="0" hangingPunct="1">
                        <a:lnSpc>
                          <a:spcPct val="100000"/>
                        </a:lnSpc>
                        <a:spcBef>
                          <a:spcPts val="0"/>
                        </a:spcBef>
                        <a:spcAft>
                          <a:spcPts val="0"/>
                        </a:spcAft>
                        <a:buClrTx/>
                        <a:buSzTx/>
                        <a:buFontTx/>
                        <a:buChar char="-"/>
                        <a:tabLst/>
                        <a:defRPr/>
                      </a:pPr>
                      <a:r>
                        <a:rPr lang="en-US" sz="1400" b="0" i="1" u="none" kern="1200" baseline="0" dirty="0">
                          <a:solidFill>
                            <a:schemeClr val="dk1"/>
                          </a:solidFill>
                          <a:effectLst/>
                          <a:latin typeface="+mn-lt"/>
                          <a:ea typeface="+mn-ea"/>
                          <a:cs typeface="+mn-cs"/>
                        </a:rPr>
                        <a:t>As you read through the scenario, think about the nature of the problem it describes. We’ll spend about 30 minutes on this part of the exercise. You’ll work on your own for now. </a:t>
                      </a:r>
                      <a:endParaRPr lang="en-US" sz="1400" b="1" i="0" u="none" dirty="0">
                        <a:effectLst/>
                        <a:latin typeface="Calibri" panose="020F0502020204030204" pitchFamily="34" charset="0"/>
                        <a:ea typeface="Times New Roman" panose="02020603050405020304" pitchFamily="18" charset="0"/>
                      </a:endParaRPr>
                    </a:p>
                  </a:txBody>
                  <a:tcPr marL="68580" marR="68580" marT="0" marB="0">
                    <a:solidFill>
                      <a:srgbClr val="D3B431">
                        <a:alpha val="62000"/>
                      </a:srgbClr>
                    </a:solidFill>
                  </a:tcPr>
                </a:tc>
                <a:extLst>
                  <a:ext uri="{0D108BD9-81ED-4DB2-BD59-A6C34878D82A}">
                    <a16:rowId xmlns:a16="http://schemas.microsoft.com/office/drawing/2014/main" val="3992430320"/>
                  </a:ext>
                </a:extLst>
              </a:tr>
            </a:tbl>
          </a:graphicData>
        </a:graphic>
      </p:graphicFrame>
      <p:pic>
        <p:nvPicPr>
          <p:cNvPr id="5" name="Picture 2" descr="C:\Users\361\AppData\Local\Microsoft\Windows\Temporary Internet Files\Content.IE5\34TGYFAZ\uhr[1].png"/>
          <p:cNvPicPr>
            <a:picLocks noChangeAspect="1" noChangeArrowheads="1"/>
          </p:cNvPicPr>
          <p:nvPr/>
        </p:nvPicPr>
        <p:blipFill>
          <a:blip r:embed="rId3" cstate="print"/>
          <a:srcRect/>
          <a:stretch>
            <a:fillRect/>
          </a:stretch>
        </p:blipFill>
        <p:spPr bwMode="auto">
          <a:xfrm>
            <a:off x="1202185" y="2404646"/>
            <a:ext cx="317258" cy="317258"/>
          </a:xfrm>
          <a:prstGeom prst="rect">
            <a:avLst/>
          </a:prstGeom>
          <a:noFill/>
        </p:spPr>
      </p:pic>
      <p:cxnSp>
        <p:nvCxnSpPr>
          <p:cNvPr id="11" name="Straight Connector 10"/>
          <p:cNvCxnSpPr/>
          <p:nvPr/>
        </p:nvCxnSpPr>
        <p:spPr>
          <a:xfrm>
            <a:off x="2819400" y="1295400"/>
            <a:ext cx="0" cy="5212080"/>
          </a:xfrm>
          <a:prstGeom prst="line">
            <a:avLst/>
          </a:prstGeom>
          <a:ln w="571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pic>
        <p:nvPicPr>
          <p:cNvPr id="6" name="Picture 6" descr="C:\Users\361\AppData\Local\Microsoft\Windows\Temporary Internet Files\Content.IE5\IGMPWQCZ\Righthand.svg[1].png"/>
          <p:cNvPicPr>
            <a:picLocks noChangeAspect="1" noChangeArrowheads="1"/>
          </p:cNvPicPr>
          <p:nvPr/>
        </p:nvPicPr>
        <p:blipFill>
          <a:blip r:embed="rId4" cstate="print"/>
          <a:srcRect/>
          <a:stretch>
            <a:fillRect/>
          </a:stretch>
        </p:blipFill>
        <p:spPr bwMode="auto">
          <a:xfrm>
            <a:off x="2667000" y="3200400"/>
            <a:ext cx="381000" cy="381000"/>
          </a:xfrm>
          <a:prstGeom prst="rect">
            <a:avLst/>
          </a:prstGeom>
          <a:noFill/>
        </p:spPr>
      </p:pic>
      <p:sp>
        <p:nvSpPr>
          <p:cNvPr id="12" name="TextBox 11"/>
          <p:cNvSpPr txBox="1"/>
          <p:nvPr/>
        </p:nvSpPr>
        <p:spPr>
          <a:xfrm>
            <a:off x="1371601" y="1447800"/>
            <a:ext cx="1143000" cy="830997"/>
          </a:xfrm>
          <a:prstGeom prst="rect">
            <a:avLst/>
          </a:prstGeom>
          <a:noFill/>
        </p:spPr>
        <p:txBody>
          <a:bodyPr wrap="square" rtlCol="0">
            <a:spAutoFit/>
          </a:bodyPr>
          <a:lstStyle/>
          <a:p>
            <a:r>
              <a:rPr lang="en-US" sz="1600" b="1" dirty="0"/>
              <a:t>Orient to Current Scenario</a:t>
            </a:r>
          </a:p>
        </p:txBody>
      </p:sp>
      <p:sp>
        <p:nvSpPr>
          <p:cNvPr id="13" name="TextBox 12"/>
          <p:cNvSpPr txBox="1"/>
          <p:nvPr/>
        </p:nvSpPr>
        <p:spPr>
          <a:xfrm>
            <a:off x="1443243" y="2404646"/>
            <a:ext cx="766557" cy="338554"/>
          </a:xfrm>
          <a:prstGeom prst="rect">
            <a:avLst/>
          </a:prstGeom>
          <a:noFill/>
        </p:spPr>
        <p:txBody>
          <a:bodyPr wrap="none" rtlCol="0">
            <a:spAutoFit/>
          </a:bodyPr>
          <a:lstStyle/>
          <a:p>
            <a:r>
              <a:rPr lang="en-US" sz="1600" b="1" dirty="0"/>
              <a:t>30 min</a:t>
            </a:r>
          </a:p>
        </p:txBody>
      </p:sp>
      <p:pic>
        <p:nvPicPr>
          <p:cNvPr id="14" name="Picture 6" descr="C:\Users\361\AppData\Local\Microsoft\Windows\Temporary Internet Files\Content.IE5\IGMPWQCZ\Righthand.svg[1].png"/>
          <p:cNvPicPr>
            <a:picLocks noChangeAspect="1" noChangeArrowheads="1"/>
          </p:cNvPicPr>
          <p:nvPr/>
        </p:nvPicPr>
        <p:blipFill>
          <a:blip r:embed="rId4" cstate="print"/>
          <a:srcRect/>
          <a:stretch>
            <a:fillRect/>
          </a:stretch>
        </p:blipFill>
        <p:spPr bwMode="auto">
          <a:xfrm>
            <a:off x="2667000" y="2286000"/>
            <a:ext cx="381000" cy="381000"/>
          </a:xfrm>
          <a:prstGeom prst="rect">
            <a:avLst/>
          </a:prstGeom>
          <a:noFill/>
        </p:spPr>
      </p:pic>
      <p:pic>
        <p:nvPicPr>
          <p:cNvPr id="15" name="Picture 14" descr="C:\Users\361\AppData\Local\Microsoft\Windows\Temporary Internet Files\Content.IE5\IGMPWQCZ\ibdjl95-Speech-Bubbles-1[1].png"/>
          <p:cNvPicPr>
            <a:picLocks noChangeAspect="1" noChangeArrowheads="1"/>
          </p:cNvPicPr>
          <p:nvPr/>
        </p:nvPicPr>
        <p:blipFill>
          <a:blip r:embed="rId5" cstate="print"/>
          <a:srcRect/>
          <a:stretch>
            <a:fillRect/>
          </a:stretch>
        </p:blipFill>
        <p:spPr bwMode="auto">
          <a:xfrm>
            <a:off x="2667000" y="5410200"/>
            <a:ext cx="304800" cy="317210"/>
          </a:xfrm>
          <a:prstGeom prst="rect">
            <a:avLst/>
          </a:prstGeom>
          <a:noFill/>
        </p:spPr>
      </p:pic>
      <p:sp>
        <p:nvSpPr>
          <p:cNvPr id="10" name="Slide Number Placeholder 9"/>
          <p:cNvSpPr>
            <a:spLocks noGrp="1"/>
          </p:cNvSpPr>
          <p:nvPr>
            <p:ph type="sldNum" sz="quarter" idx="12"/>
          </p:nvPr>
        </p:nvSpPr>
        <p:spPr/>
        <p:txBody>
          <a:bodyPr/>
          <a:lstStyle/>
          <a:p>
            <a:fld id="{98044682-6219-4089-8719-C9589F48517E}" type="slidenum">
              <a:rPr lang="en-US" smtClean="0"/>
              <a:pPr/>
              <a:t>12</a:t>
            </a:fld>
            <a:endParaRPr lang="en-US"/>
          </a:p>
        </p:txBody>
      </p:sp>
    </p:spTree>
    <p:extLst>
      <p:ext uri="{BB962C8B-B14F-4D97-AF65-F5344CB8AC3E}">
        <p14:creationId xmlns:p14="http://schemas.microsoft.com/office/powerpoint/2010/main" val="134417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892028246"/>
              </p:ext>
            </p:extLst>
          </p:nvPr>
        </p:nvGraphicFramePr>
        <p:xfrm>
          <a:off x="876300" y="304800"/>
          <a:ext cx="7406639" cy="6217920"/>
        </p:xfrm>
        <a:graphic>
          <a:graphicData uri="http://schemas.openxmlformats.org/drawingml/2006/table">
            <a:tbl>
              <a:tblPr firstRow="1" bandRow="1">
                <a:tableStyleId>{46F890A9-2807-4EBB-B81D-B2AA78EC7F39}</a:tableStyleId>
              </a:tblPr>
              <a:tblGrid>
                <a:gridCol w="1759077">
                  <a:extLst>
                    <a:ext uri="{9D8B030D-6E8A-4147-A177-3AD203B41FA5}">
                      <a16:colId xmlns:a16="http://schemas.microsoft.com/office/drawing/2014/main" val="1764587541"/>
                    </a:ext>
                  </a:extLst>
                </a:gridCol>
                <a:gridCol w="493457">
                  <a:extLst>
                    <a:ext uri="{9D8B030D-6E8A-4147-A177-3AD203B41FA5}">
                      <a16:colId xmlns:a16="http://schemas.microsoft.com/office/drawing/2014/main" val="3858536520"/>
                    </a:ext>
                  </a:extLst>
                </a:gridCol>
                <a:gridCol w="5154105">
                  <a:extLst>
                    <a:ext uri="{9D8B030D-6E8A-4147-A177-3AD203B41FA5}">
                      <a16:colId xmlns:a16="http://schemas.microsoft.com/office/drawing/2014/main" val="1282257971"/>
                    </a:ext>
                  </a:extLst>
                </a:gridCol>
              </a:tblGrid>
              <a:tr h="976299">
                <a:tc>
                  <a:txBody>
                    <a:bodyPr/>
                    <a:lstStyle/>
                    <a:p>
                      <a:pPr marL="0" marR="0" algn="ctr">
                        <a:spcBef>
                          <a:spcPts val="0"/>
                        </a:spcBef>
                        <a:spcAft>
                          <a:spcPts val="0"/>
                        </a:spcAft>
                      </a:pPr>
                      <a:endParaRPr lang="en-US" sz="2000" b="1" dirty="0">
                        <a:solidFill>
                          <a:srgbClr val="F2F2F2"/>
                        </a:solidFill>
                        <a:effectLst/>
                        <a:latin typeface="Calibri" panose="020F0502020204030204" pitchFamily="34" charset="0"/>
                        <a:ea typeface="Times New Roman" panose="02020603050405020304" pitchFamily="18" charset="0"/>
                      </a:endParaRPr>
                    </a:p>
                    <a:p>
                      <a:pPr marL="0" marR="0" algn="ctr">
                        <a:spcBef>
                          <a:spcPts val="0"/>
                        </a:spcBef>
                        <a:spcAft>
                          <a:spcPts val="0"/>
                        </a:spcAft>
                      </a:pPr>
                      <a:r>
                        <a:rPr lang="en-US" sz="2000" b="1" dirty="0">
                          <a:solidFill>
                            <a:srgbClr val="F2F2F2"/>
                          </a:solidFill>
                          <a:effectLst/>
                          <a:latin typeface="Calibri" panose="020F0502020204030204" pitchFamily="34" charset="0"/>
                          <a:ea typeface="Times New Roman" panose="02020603050405020304" pitchFamily="18" charset="0"/>
                        </a:rPr>
                        <a:t>Step</a:t>
                      </a:r>
                      <a:endParaRPr lang="en-US" sz="1200" dirty="0">
                        <a:effectLst/>
                        <a:latin typeface="Corbel" panose="020B0503020204020204" pitchFamily="34" charset="0"/>
                      </a:endParaRPr>
                    </a:p>
                    <a:p>
                      <a:pPr marL="0" marR="0" algn="ctr">
                        <a:spcBef>
                          <a:spcPts val="0"/>
                        </a:spcBef>
                        <a:spcAft>
                          <a:spcPts val="0"/>
                        </a:spcAft>
                      </a:pPr>
                      <a:r>
                        <a:rPr lang="en-US" sz="2000" b="1" dirty="0">
                          <a:solidFill>
                            <a:srgbClr val="F2F2F2"/>
                          </a:solidFill>
                          <a:effectLst/>
                          <a:latin typeface="Calibri" panose="020F0502020204030204" pitchFamily="34" charset="0"/>
                          <a:ea typeface="Times New Roman" panose="02020603050405020304" pitchFamily="18" charset="0"/>
                        </a:rPr>
                        <a:t> </a:t>
                      </a:r>
                      <a:endParaRPr lang="en-US" sz="1200" dirty="0">
                        <a:effectLst/>
                        <a:latin typeface="Corbel" panose="020B0503020204020204" pitchFamily="34" charset="0"/>
                      </a:endParaRPr>
                    </a:p>
                  </a:txBody>
                  <a:tcPr marL="68580" marR="68580" marT="0" marB="0" anchor="ctr">
                    <a:solidFill>
                      <a:schemeClr val="accent3">
                        <a:lumMod val="50000"/>
                      </a:schemeClr>
                    </a:solidFill>
                  </a:tcPr>
                </a:tc>
                <a:tc>
                  <a:txBody>
                    <a:bodyPr/>
                    <a:lstStyle/>
                    <a:p>
                      <a:pPr marL="0" marR="0" algn="ctr">
                        <a:spcBef>
                          <a:spcPts val="0"/>
                        </a:spcBef>
                        <a:spcAft>
                          <a:spcPts val="0"/>
                        </a:spcAft>
                      </a:pPr>
                      <a:endParaRPr lang="en-US" sz="1200" dirty="0">
                        <a:effectLst/>
                        <a:latin typeface="Corbel" panose="020B0503020204020204" pitchFamily="34" charset="0"/>
                      </a:endParaRPr>
                    </a:p>
                  </a:txBody>
                  <a:tcPr marL="68580" marR="68580" marT="0" marB="0" anchor="ctr">
                    <a:solidFill>
                      <a:schemeClr val="accent3">
                        <a:lumMod val="5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b="1" dirty="0">
                        <a:solidFill>
                          <a:srgbClr val="F2F2F2"/>
                        </a:solidFill>
                        <a:effectLst/>
                        <a:latin typeface="Calibri" panose="020F0502020204030204" pitchFamily="34" charset="0"/>
                        <a:ea typeface="Times New Roman" panose="02020603050405020304"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b="1" dirty="0">
                          <a:solidFill>
                            <a:srgbClr val="F2F2F2"/>
                          </a:solidFill>
                          <a:effectLst/>
                          <a:latin typeface="Calibri" panose="020F0502020204030204" pitchFamily="34" charset="0"/>
                          <a:ea typeface="Times New Roman" panose="02020603050405020304" pitchFamily="18" charset="0"/>
                        </a:rPr>
                        <a:t>Facilitator Activity</a:t>
                      </a:r>
                      <a:endParaRPr lang="en-US" sz="1200" dirty="0">
                        <a:effectLst/>
                        <a:latin typeface="Corbel" panose="020B0503020204020204" pitchFamily="34" charset="0"/>
                      </a:endParaRPr>
                    </a:p>
                    <a:p>
                      <a:pPr marL="0" marR="0" algn="ctr">
                        <a:spcBef>
                          <a:spcPts val="0"/>
                        </a:spcBef>
                        <a:spcAft>
                          <a:spcPts val="0"/>
                        </a:spcAft>
                      </a:pPr>
                      <a:endParaRPr lang="en-US" sz="1200" dirty="0">
                        <a:effectLst/>
                        <a:latin typeface="Corbel" panose="020B0503020204020204" pitchFamily="34" charset="0"/>
                      </a:endParaRPr>
                    </a:p>
                  </a:txBody>
                  <a:tcPr marL="68580" marR="68580" marT="0" marB="0" anchor="ctr">
                    <a:solidFill>
                      <a:schemeClr val="accent3">
                        <a:lumMod val="50000"/>
                      </a:schemeClr>
                    </a:solidFill>
                  </a:tcPr>
                </a:tc>
                <a:extLst>
                  <a:ext uri="{0D108BD9-81ED-4DB2-BD59-A6C34878D82A}">
                    <a16:rowId xmlns:a16="http://schemas.microsoft.com/office/drawing/2014/main" val="2641501532"/>
                  </a:ext>
                </a:extLst>
              </a:tr>
              <a:tr h="5241621">
                <a:tc>
                  <a:txBody>
                    <a:bodyPr/>
                    <a:lstStyle/>
                    <a:p>
                      <a:pPr algn="l"/>
                      <a:r>
                        <a:rPr lang="en-US" sz="4800" b="1" kern="1200" dirty="0">
                          <a:solidFill>
                            <a:schemeClr val="tx1"/>
                          </a:solidFill>
                          <a:effectLst/>
                          <a:latin typeface="+mn-lt"/>
                          <a:ea typeface="+mn-ea"/>
                          <a:cs typeface="+mn-cs"/>
                        </a:rPr>
                        <a:t> 2</a:t>
                      </a:r>
                      <a:endParaRPr lang="en-US" sz="1600" dirty="0">
                        <a:solidFill>
                          <a:schemeClr val="tx1"/>
                        </a:solidFill>
                        <a:effectLst/>
                      </a:endParaRPr>
                    </a:p>
                    <a:p>
                      <a:pPr algn="ctr"/>
                      <a:r>
                        <a:rPr lang="en-US" sz="1400" b="1" kern="1200" dirty="0">
                          <a:solidFill>
                            <a:schemeClr val="tx1"/>
                          </a:solidFill>
                          <a:effectLst/>
                          <a:latin typeface="+mn-lt"/>
                          <a:ea typeface="+mn-ea"/>
                          <a:cs typeface="+mn-cs"/>
                        </a:rPr>
                        <a:t> </a:t>
                      </a:r>
                      <a:endParaRPr lang="en-US" sz="1400" dirty="0">
                        <a:solidFill>
                          <a:schemeClr val="tx1"/>
                        </a:solidFill>
                        <a:effectLst/>
                      </a:endParaRPr>
                    </a:p>
                    <a:p>
                      <a:pPr algn="ctr"/>
                      <a:endParaRPr lang="en-US" sz="1200" b="1" kern="1200" dirty="0">
                        <a:solidFill>
                          <a:schemeClr val="tx1"/>
                        </a:solidFill>
                        <a:effectLst/>
                        <a:latin typeface="+mn-lt"/>
                        <a:ea typeface="+mn-ea"/>
                        <a:cs typeface="+mn-cs"/>
                      </a:endParaRPr>
                    </a:p>
                  </a:txBody>
                  <a:tcPr>
                    <a:solidFill>
                      <a:srgbClr val="CC9900"/>
                    </a:solidFill>
                  </a:tcPr>
                </a:tc>
                <a:tc>
                  <a:txBody>
                    <a:bodyPr/>
                    <a:lstStyle/>
                    <a:p>
                      <a:pPr marL="0" indent="0">
                        <a:buNone/>
                      </a:pPr>
                      <a:endParaRPr lang="en-US" sz="1100" dirty="0"/>
                    </a:p>
                  </a:txBody>
                  <a:tcPr>
                    <a:solidFill>
                      <a:srgbClr val="D3B431">
                        <a:alpha val="62000"/>
                      </a:srgbClr>
                    </a:solidFill>
                  </a:tcPr>
                </a:tc>
                <a:tc>
                  <a:txBody>
                    <a:bodyPr/>
                    <a:lstStyle/>
                    <a:p>
                      <a:pPr marL="0" marR="0">
                        <a:lnSpc>
                          <a:spcPct val="110000"/>
                        </a:lnSpc>
                        <a:spcBef>
                          <a:spcPts val="0"/>
                        </a:spcBef>
                        <a:spcAft>
                          <a:spcPts val="0"/>
                        </a:spcAft>
                      </a:pPr>
                      <a:endParaRPr lang="en-US" sz="1400" b="1"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10000"/>
                        </a:lnSpc>
                        <a:spcBef>
                          <a:spcPts val="0"/>
                        </a:spcBef>
                        <a:spcAft>
                          <a:spcPts val="0"/>
                        </a:spcAft>
                      </a:pPr>
                      <a:r>
                        <a:rPr lang="en-US" sz="1400" b="1" i="0" dirty="0">
                          <a:effectLst/>
                          <a:latin typeface="Calibri" panose="020F0502020204030204" pitchFamily="34" charset="0"/>
                          <a:ea typeface="Times New Roman" panose="02020603050405020304" pitchFamily="18" charset="0"/>
                          <a:cs typeface="Times New Roman" panose="02020603050405020304" pitchFamily="18" charset="0"/>
                        </a:rPr>
                        <a:t>SAY</a:t>
                      </a:r>
                      <a:endParaRPr lang="en-US" sz="1400" i="1" dirty="0">
                        <a:effectLst/>
                        <a:latin typeface="Calibri" panose="020F0502020204030204" pitchFamily="34" charset="0"/>
                        <a:ea typeface="Times New Roman" panose="02020603050405020304" pitchFamily="18" charset="0"/>
                      </a:endParaRPr>
                    </a:p>
                    <a:p>
                      <a:pPr marL="285750" marR="0" lvl="0" indent="-285750" algn="l" defTabSz="914400" rtl="0" eaLnBrk="1" fontAlgn="auto" latinLnBrk="0" hangingPunct="1">
                        <a:lnSpc>
                          <a:spcPct val="100000"/>
                        </a:lnSpc>
                        <a:spcBef>
                          <a:spcPts val="0"/>
                        </a:spcBef>
                        <a:spcAft>
                          <a:spcPts val="0"/>
                        </a:spcAft>
                        <a:buClrTx/>
                        <a:buSzTx/>
                        <a:buFontTx/>
                        <a:buChar char="-"/>
                        <a:tabLst/>
                        <a:defRPr/>
                      </a:pPr>
                      <a:r>
                        <a:rPr lang="en-US" sz="1400" b="0" i="1" u="none" kern="1200" baseline="0" dirty="0">
                          <a:solidFill>
                            <a:schemeClr val="dk1"/>
                          </a:solidFill>
                          <a:effectLst/>
                          <a:latin typeface="+mn-lt"/>
                          <a:ea typeface="+mn-ea"/>
                          <a:cs typeface="+mn-cs"/>
                        </a:rPr>
                        <a:t>You are going to work on two things: 1) An initial understanding of the situation described in the handout, and 2) a rough sketch that depicts your view of the situation. Use your notebooks for the sketch. Don’t worry about making it look great, or like it’s ready for a PowerPoint slide. The point of the sketch is to help you think about the situation and understand it. </a:t>
                      </a:r>
                    </a:p>
                    <a:p>
                      <a:pPr marL="285750" marR="0" lvl="0" indent="-285750" algn="l" defTabSz="914400" rtl="0" eaLnBrk="1" fontAlgn="auto" latinLnBrk="0" hangingPunct="1">
                        <a:lnSpc>
                          <a:spcPct val="100000"/>
                        </a:lnSpc>
                        <a:spcBef>
                          <a:spcPts val="0"/>
                        </a:spcBef>
                        <a:spcAft>
                          <a:spcPts val="0"/>
                        </a:spcAft>
                        <a:buClrTx/>
                        <a:buSzTx/>
                        <a:buFontTx/>
                        <a:buChar char="-"/>
                        <a:tabLst/>
                        <a:defRPr/>
                      </a:pPr>
                      <a:r>
                        <a:rPr lang="en-US" sz="1400" b="0" i="1" u="none" kern="1200" baseline="0" dirty="0">
                          <a:solidFill>
                            <a:schemeClr val="dk1"/>
                          </a:solidFill>
                          <a:effectLst/>
                          <a:latin typeface="+mn-lt"/>
                          <a:ea typeface="+mn-ea"/>
                          <a:cs typeface="+mn-cs"/>
                        </a:rPr>
                        <a:t>As you are thinking about the scenario, it’s important to consider the whole range of factors that could be at play: the political, economic, cultural, environmental, and technological factors, as well as military factors and stakeholders. The “Potential Factors to Consider” box in your Participant Guide will help prompt your thinking. The sketch you come up with should represent your understanding of the scenario and include stakeholders, key factors, and relationships among those factors. You will brief this understanding to each other later on in the exercise. </a:t>
                      </a:r>
                    </a:p>
                    <a:p>
                      <a:pPr marL="285750" marR="0" lvl="0" indent="-285750" algn="l" defTabSz="914400" rtl="0" eaLnBrk="1" fontAlgn="auto" latinLnBrk="0" hangingPunct="1">
                        <a:lnSpc>
                          <a:spcPct val="100000"/>
                        </a:lnSpc>
                        <a:spcBef>
                          <a:spcPts val="0"/>
                        </a:spcBef>
                        <a:spcAft>
                          <a:spcPts val="0"/>
                        </a:spcAft>
                        <a:buClrTx/>
                        <a:buSzTx/>
                        <a:buFontTx/>
                        <a:buChar char="-"/>
                        <a:tabLst/>
                        <a:defRPr/>
                      </a:pPr>
                      <a:r>
                        <a:rPr lang="en-US" sz="1400" b="0" i="1" u="none" kern="1200" baseline="0" dirty="0">
                          <a:solidFill>
                            <a:schemeClr val="dk1"/>
                          </a:solidFill>
                          <a:effectLst/>
                          <a:latin typeface="+mn-lt"/>
                          <a:ea typeface="+mn-ea"/>
                          <a:cs typeface="+mn-cs"/>
                        </a:rPr>
                        <a:t>As you do this, it is important to recognize that there is no single “right” answer. There are many different ways to interpret and describe the situation. For now, the important thing is to consider and account for multiple factors and their interactions in your description and sketch. </a:t>
                      </a:r>
                      <a:endParaRPr lang="en-US" sz="1400" b="1" i="0" u="none" dirty="0">
                        <a:effectLst/>
                        <a:latin typeface="Calibri" panose="020F0502020204030204" pitchFamily="34" charset="0"/>
                        <a:ea typeface="Times New Roman" panose="02020603050405020304" pitchFamily="18" charset="0"/>
                      </a:endParaRPr>
                    </a:p>
                  </a:txBody>
                  <a:tcPr marL="68580" marR="68580" marT="0" marB="0">
                    <a:solidFill>
                      <a:srgbClr val="D3B431">
                        <a:alpha val="62000"/>
                      </a:srgbClr>
                    </a:solidFill>
                  </a:tcPr>
                </a:tc>
                <a:extLst>
                  <a:ext uri="{0D108BD9-81ED-4DB2-BD59-A6C34878D82A}">
                    <a16:rowId xmlns:a16="http://schemas.microsoft.com/office/drawing/2014/main" val="3992430320"/>
                  </a:ext>
                </a:extLst>
              </a:tr>
            </a:tbl>
          </a:graphicData>
        </a:graphic>
      </p:graphicFrame>
      <p:pic>
        <p:nvPicPr>
          <p:cNvPr id="5" name="Picture 2" descr="C:\Users\361\AppData\Local\Microsoft\Windows\Temporary Internet Files\Content.IE5\34TGYFAZ\uhr[1].png"/>
          <p:cNvPicPr>
            <a:picLocks noChangeAspect="1" noChangeArrowheads="1"/>
          </p:cNvPicPr>
          <p:nvPr/>
        </p:nvPicPr>
        <p:blipFill>
          <a:blip r:embed="rId3" cstate="print"/>
          <a:srcRect/>
          <a:stretch>
            <a:fillRect/>
          </a:stretch>
        </p:blipFill>
        <p:spPr bwMode="auto">
          <a:xfrm>
            <a:off x="1202185" y="2557046"/>
            <a:ext cx="317258" cy="317258"/>
          </a:xfrm>
          <a:prstGeom prst="rect">
            <a:avLst/>
          </a:prstGeom>
          <a:noFill/>
        </p:spPr>
      </p:pic>
      <p:cxnSp>
        <p:nvCxnSpPr>
          <p:cNvPr id="11" name="Straight Connector 10"/>
          <p:cNvCxnSpPr/>
          <p:nvPr/>
        </p:nvCxnSpPr>
        <p:spPr>
          <a:xfrm>
            <a:off x="2819400" y="1295400"/>
            <a:ext cx="0" cy="5212080"/>
          </a:xfrm>
          <a:prstGeom prst="line">
            <a:avLst/>
          </a:prstGeom>
          <a:ln w="571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1371601" y="1447800"/>
            <a:ext cx="1143000" cy="1077218"/>
          </a:xfrm>
          <a:prstGeom prst="rect">
            <a:avLst/>
          </a:prstGeom>
          <a:noFill/>
        </p:spPr>
        <p:txBody>
          <a:bodyPr wrap="square" rtlCol="0">
            <a:spAutoFit/>
          </a:bodyPr>
          <a:lstStyle/>
          <a:p>
            <a:r>
              <a:rPr lang="en-US" sz="1600" b="1" dirty="0"/>
              <a:t>Orient to Current Scenario</a:t>
            </a:r>
          </a:p>
          <a:p>
            <a:r>
              <a:rPr lang="en-US" sz="1400" b="1" dirty="0"/>
              <a:t>(contd.)</a:t>
            </a:r>
          </a:p>
        </p:txBody>
      </p:sp>
      <p:sp>
        <p:nvSpPr>
          <p:cNvPr id="13" name="TextBox 12"/>
          <p:cNvSpPr txBox="1"/>
          <p:nvPr/>
        </p:nvSpPr>
        <p:spPr>
          <a:xfrm>
            <a:off x="1443243" y="2557046"/>
            <a:ext cx="766557" cy="338554"/>
          </a:xfrm>
          <a:prstGeom prst="rect">
            <a:avLst/>
          </a:prstGeom>
          <a:noFill/>
        </p:spPr>
        <p:txBody>
          <a:bodyPr wrap="none" rtlCol="0">
            <a:spAutoFit/>
          </a:bodyPr>
          <a:lstStyle/>
          <a:p>
            <a:r>
              <a:rPr lang="en-US" sz="1600" b="1" dirty="0"/>
              <a:t>30 min</a:t>
            </a:r>
          </a:p>
        </p:txBody>
      </p:sp>
      <p:pic>
        <p:nvPicPr>
          <p:cNvPr id="15" name="Picture 14" descr="C:\Users\361\AppData\Local\Microsoft\Windows\Temporary Internet Files\Content.IE5\IGMPWQCZ\ibdjl95-Speech-Bubbles-1[1].png"/>
          <p:cNvPicPr>
            <a:picLocks noChangeAspect="1" noChangeArrowheads="1"/>
          </p:cNvPicPr>
          <p:nvPr/>
        </p:nvPicPr>
        <p:blipFill>
          <a:blip r:embed="rId4" cstate="print"/>
          <a:srcRect/>
          <a:stretch>
            <a:fillRect/>
          </a:stretch>
        </p:blipFill>
        <p:spPr bwMode="auto">
          <a:xfrm>
            <a:off x="2667000" y="1524000"/>
            <a:ext cx="304800" cy="317210"/>
          </a:xfrm>
          <a:prstGeom prst="rect">
            <a:avLst/>
          </a:prstGeom>
          <a:noFill/>
        </p:spPr>
      </p:pic>
      <p:sp>
        <p:nvSpPr>
          <p:cNvPr id="8" name="Slide Number Placeholder 7"/>
          <p:cNvSpPr>
            <a:spLocks noGrp="1"/>
          </p:cNvSpPr>
          <p:nvPr>
            <p:ph type="sldNum" sz="quarter" idx="12"/>
          </p:nvPr>
        </p:nvSpPr>
        <p:spPr/>
        <p:txBody>
          <a:bodyPr/>
          <a:lstStyle/>
          <a:p>
            <a:fld id="{98044682-6219-4089-8719-C9589F48517E}" type="slidenum">
              <a:rPr lang="en-US" smtClean="0"/>
              <a:pPr/>
              <a:t>13</a:t>
            </a:fld>
            <a:endParaRPr lang="en-US"/>
          </a:p>
        </p:txBody>
      </p:sp>
    </p:spTree>
    <p:extLst>
      <p:ext uri="{BB962C8B-B14F-4D97-AF65-F5344CB8AC3E}">
        <p14:creationId xmlns:p14="http://schemas.microsoft.com/office/powerpoint/2010/main" val="134417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1132198265"/>
              </p:ext>
            </p:extLst>
          </p:nvPr>
        </p:nvGraphicFramePr>
        <p:xfrm>
          <a:off x="876300" y="304800"/>
          <a:ext cx="7406639" cy="6217920"/>
        </p:xfrm>
        <a:graphic>
          <a:graphicData uri="http://schemas.openxmlformats.org/drawingml/2006/table">
            <a:tbl>
              <a:tblPr firstRow="1" bandRow="1">
                <a:tableStyleId>{46F890A9-2807-4EBB-B81D-B2AA78EC7F39}</a:tableStyleId>
              </a:tblPr>
              <a:tblGrid>
                <a:gridCol w="1759077">
                  <a:extLst>
                    <a:ext uri="{9D8B030D-6E8A-4147-A177-3AD203B41FA5}">
                      <a16:colId xmlns:a16="http://schemas.microsoft.com/office/drawing/2014/main" val="1764587541"/>
                    </a:ext>
                  </a:extLst>
                </a:gridCol>
                <a:gridCol w="493457">
                  <a:extLst>
                    <a:ext uri="{9D8B030D-6E8A-4147-A177-3AD203B41FA5}">
                      <a16:colId xmlns:a16="http://schemas.microsoft.com/office/drawing/2014/main" val="3858536520"/>
                    </a:ext>
                  </a:extLst>
                </a:gridCol>
                <a:gridCol w="5154105">
                  <a:extLst>
                    <a:ext uri="{9D8B030D-6E8A-4147-A177-3AD203B41FA5}">
                      <a16:colId xmlns:a16="http://schemas.microsoft.com/office/drawing/2014/main" val="1282257971"/>
                    </a:ext>
                  </a:extLst>
                </a:gridCol>
              </a:tblGrid>
              <a:tr h="976299">
                <a:tc>
                  <a:txBody>
                    <a:bodyPr/>
                    <a:lstStyle/>
                    <a:p>
                      <a:pPr marL="0" marR="0" algn="ctr">
                        <a:spcBef>
                          <a:spcPts val="0"/>
                        </a:spcBef>
                        <a:spcAft>
                          <a:spcPts val="0"/>
                        </a:spcAft>
                      </a:pPr>
                      <a:endParaRPr lang="en-US" sz="2000" b="1" dirty="0">
                        <a:solidFill>
                          <a:srgbClr val="F2F2F2"/>
                        </a:solidFill>
                        <a:effectLst/>
                        <a:latin typeface="Calibri" panose="020F0502020204030204" pitchFamily="34" charset="0"/>
                        <a:ea typeface="Times New Roman" panose="02020603050405020304" pitchFamily="18" charset="0"/>
                      </a:endParaRPr>
                    </a:p>
                    <a:p>
                      <a:pPr marL="0" marR="0" algn="ctr">
                        <a:spcBef>
                          <a:spcPts val="0"/>
                        </a:spcBef>
                        <a:spcAft>
                          <a:spcPts val="0"/>
                        </a:spcAft>
                      </a:pPr>
                      <a:r>
                        <a:rPr lang="en-US" sz="2000" b="1" dirty="0">
                          <a:solidFill>
                            <a:srgbClr val="F2F2F2"/>
                          </a:solidFill>
                          <a:effectLst/>
                          <a:latin typeface="Calibri" panose="020F0502020204030204" pitchFamily="34" charset="0"/>
                          <a:ea typeface="Times New Roman" panose="02020603050405020304" pitchFamily="18" charset="0"/>
                        </a:rPr>
                        <a:t>Step</a:t>
                      </a:r>
                      <a:endParaRPr lang="en-US" sz="1200" dirty="0">
                        <a:effectLst/>
                        <a:latin typeface="Corbel" panose="020B0503020204020204" pitchFamily="34" charset="0"/>
                      </a:endParaRPr>
                    </a:p>
                    <a:p>
                      <a:pPr marL="0" marR="0" algn="ctr">
                        <a:spcBef>
                          <a:spcPts val="0"/>
                        </a:spcBef>
                        <a:spcAft>
                          <a:spcPts val="0"/>
                        </a:spcAft>
                      </a:pPr>
                      <a:r>
                        <a:rPr lang="en-US" sz="2000" b="1" dirty="0">
                          <a:solidFill>
                            <a:srgbClr val="F2F2F2"/>
                          </a:solidFill>
                          <a:effectLst/>
                          <a:latin typeface="Calibri" panose="020F0502020204030204" pitchFamily="34" charset="0"/>
                          <a:ea typeface="Times New Roman" panose="02020603050405020304" pitchFamily="18" charset="0"/>
                        </a:rPr>
                        <a:t> </a:t>
                      </a:r>
                      <a:endParaRPr lang="en-US" sz="1200" dirty="0">
                        <a:effectLst/>
                        <a:latin typeface="Corbel" panose="020B0503020204020204" pitchFamily="34" charset="0"/>
                      </a:endParaRPr>
                    </a:p>
                  </a:txBody>
                  <a:tcPr marL="68580" marR="68580" marT="0" marB="0" anchor="ctr">
                    <a:solidFill>
                      <a:schemeClr val="accent3">
                        <a:lumMod val="50000"/>
                      </a:schemeClr>
                    </a:solidFill>
                  </a:tcPr>
                </a:tc>
                <a:tc>
                  <a:txBody>
                    <a:bodyPr/>
                    <a:lstStyle/>
                    <a:p>
                      <a:pPr marL="0" marR="0" algn="ctr">
                        <a:spcBef>
                          <a:spcPts val="0"/>
                        </a:spcBef>
                        <a:spcAft>
                          <a:spcPts val="0"/>
                        </a:spcAft>
                      </a:pPr>
                      <a:endParaRPr lang="en-US" sz="1200" dirty="0">
                        <a:effectLst/>
                        <a:latin typeface="Corbel" panose="020B0503020204020204" pitchFamily="34" charset="0"/>
                      </a:endParaRPr>
                    </a:p>
                  </a:txBody>
                  <a:tcPr marL="68580" marR="68580" marT="0" marB="0" anchor="ctr">
                    <a:solidFill>
                      <a:schemeClr val="accent3">
                        <a:lumMod val="5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b="1" dirty="0">
                        <a:solidFill>
                          <a:srgbClr val="F2F2F2"/>
                        </a:solidFill>
                        <a:effectLst/>
                        <a:latin typeface="Calibri" panose="020F0502020204030204" pitchFamily="34" charset="0"/>
                        <a:ea typeface="Times New Roman" panose="02020603050405020304"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b="1" dirty="0">
                          <a:solidFill>
                            <a:srgbClr val="F2F2F2"/>
                          </a:solidFill>
                          <a:effectLst/>
                          <a:latin typeface="Calibri" panose="020F0502020204030204" pitchFamily="34" charset="0"/>
                          <a:ea typeface="Times New Roman" panose="02020603050405020304" pitchFamily="18" charset="0"/>
                        </a:rPr>
                        <a:t>Facilitator Activity</a:t>
                      </a:r>
                      <a:endParaRPr lang="en-US" sz="1200" dirty="0">
                        <a:effectLst/>
                        <a:latin typeface="Corbel" panose="020B0503020204020204" pitchFamily="34" charset="0"/>
                      </a:endParaRPr>
                    </a:p>
                    <a:p>
                      <a:pPr marL="0" marR="0" algn="ctr">
                        <a:spcBef>
                          <a:spcPts val="0"/>
                        </a:spcBef>
                        <a:spcAft>
                          <a:spcPts val="0"/>
                        </a:spcAft>
                      </a:pPr>
                      <a:endParaRPr lang="en-US" sz="1200" dirty="0">
                        <a:effectLst/>
                        <a:latin typeface="Corbel" panose="020B0503020204020204" pitchFamily="34" charset="0"/>
                      </a:endParaRPr>
                    </a:p>
                  </a:txBody>
                  <a:tcPr marL="68580" marR="68580" marT="0" marB="0" anchor="ctr">
                    <a:solidFill>
                      <a:schemeClr val="accent3">
                        <a:lumMod val="50000"/>
                      </a:schemeClr>
                    </a:solidFill>
                  </a:tcPr>
                </a:tc>
                <a:extLst>
                  <a:ext uri="{0D108BD9-81ED-4DB2-BD59-A6C34878D82A}">
                    <a16:rowId xmlns:a16="http://schemas.microsoft.com/office/drawing/2014/main" val="2641501532"/>
                  </a:ext>
                </a:extLst>
              </a:tr>
              <a:tr h="5241621">
                <a:tc>
                  <a:txBody>
                    <a:bodyPr/>
                    <a:lstStyle/>
                    <a:p>
                      <a:pPr algn="l"/>
                      <a:r>
                        <a:rPr lang="en-US" sz="4800" b="1" kern="1200" dirty="0">
                          <a:solidFill>
                            <a:schemeClr val="tx1"/>
                          </a:solidFill>
                          <a:effectLst/>
                          <a:latin typeface="+mn-lt"/>
                          <a:ea typeface="+mn-ea"/>
                          <a:cs typeface="+mn-cs"/>
                        </a:rPr>
                        <a:t> 2</a:t>
                      </a:r>
                      <a:endParaRPr lang="en-US" sz="1600" dirty="0">
                        <a:solidFill>
                          <a:schemeClr val="tx1"/>
                        </a:solidFill>
                        <a:effectLst/>
                      </a:endParaRPr>
                    </a:p>
                    <a:p>
                      <a:pPr algn="ctr"/>
                      <a:r>
                        <a:rPr lang="en-US" sz="1400" b="1" kern="1200" dirty="0">
                          <a:solidFill>
                            <a:schemeClr val="tx1"/>
                          </a:solidFill>
                          <a:effectLst/>
                          <a:latin typeface="+mn-lt"/>
                          <a:ea typeface="+mn-ea"/>
                          <a:cs typeface="+mn-cs"/>
                        </a:rPr>
                        <a:t> </a:t>
                      </a:r>
                      <a:endParaRPr lang="en-US" sz="1400" dirty="0">
                        <a:solidFill>
                          <a:schemeClr val="tx1"/>
                        </a:solidFill>
                        <a:effectLst/>
                      </a:endParaRPr>
                    </a:p>
                    <a:p>
                      <a:pPr algn="ctr"/>
                      <a:endParaRPr lang="en-US" sz="1200" b="1" kern="1200" dirty="0">
                        <a:solidFill>
                          <a:schemeClr val="tx1"/>
                        </a:solidFill>
                        <a:effectLst/>
                        <a:latin typeface="+mn-lt"/>
                        <a:ea typeface="+mn-ea"/>
                        <a:cs typeface="+mn-cs"/>
                      </a:endParaRPr>
                    </a:p>
                  </a:txBody>
                  <a:tcPr>
                    <a:solidFill>
                      <a:srgbClr val="CC9900"/>
                    </a:solidFill>
                  </a:tcPr>
                </a:tc>
                <a:tc>
                  <a:txBody>
                    <a:bodyPr/>
                    <a:lstStyle/>
                    <a:p>
                      <a:pPr marL="0" indent="0">
                        <a:buNone/>
                      </a:pPr>
                      <a:endParaRPr lang="en-US" sz="1100" dirty="0"/>
                    </a:p>
                  </a:txBody>
                  <a:tcPr>
                    <a:solidFill>
                      <a:srgbClr val="D3B431">
                        <a:alpha val="62000"/>
                      </a:srgbClr>
                    </a:solidFill>
                  </a:tcPr>
                </a:tc>
                <a:tc>
                  <a:txBody>
                    <a:bodyPr/>
                    <a:lstStyle/>
                    <a:p>
                      <a:pPr marL="0" marR="0">
                        <a:lnSpc>
                          <a:spcPct val="110000"/>
                        </a:lnSpc>
                        <a:spcBef>
                          <a:spcPts val="0"/>
                        </a:spcBef>
                        <a:spcAft>
                          <a:spcPts val="0"/>
                        </a:spcAft>
                      </a:pPr>
                      <a:endParaRPr lang="en-US" sz="1400" b="1"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10000"/>
                        </a:lnSpc>
                        <a:spcBef>
                          <a:spcPts val="0"/>
                        </a:spcBef>
                        <a:spcAft>
                          <a:spcPts val="0"/>
                        </a:spcAft>
                      </a:pPr>
                      <a:r>
                        <a:rPr lang="en-US" sz="1400" b="1" i="0" dirty="0">
                          <a:effectLst/>
                          <a:latin typeface="Calibri" panose="020F0502020204030204" pitchFamily="34" charset="0"/>
                          <a:ea typeface="Times New Roman" panose="02020603050405020304" pitchFamily="18" charset="0"/>
                          <a:cs typeface="Times New Roman" panose="02020603050405020304" pitchFamily="18" charset="0"/>
                        </a:rPr>
                        <a:t>DO</a:t>
                      </a:r>
                    </a:p>
                    <a:p>
                      <a:pPr marL="285750" marR="0" lvl="0" indent="-285750" algn="l" defTabSz="914400" rtl="0" eaLnBrk="1" fontAlgn="auto" latinLnBrk="0" hangingPunct="1">
                        <a:lnSpc>
                          <a:spcPct val="100000"/>
                        </a:lnSpc>
                        <a:spcBef>
                          <a:spcPts val="0"/>
                        </a:spcBef>
                        <a:spcAft>
                          <a:spcPts val="0"/>
                        </a:spcAft>
                        <a:buClrTx/>
                        <a:buSzTx/>
                        <a:buFontTx/>
                        <a:buChar char="-"/>
                        <a:tabLst/>
                        <a:defRPr/>
                      </a:pPr>
                      <a:r>
                        <a:rPr lang="en-US" sz="1400" b="0" i="0" u="none" dirty="0">
                          <a:effectLst/>
                          <a:latin typeface="Calibri" panose="020F0502020204030204" pitchFamily="34" charset="0"/>
                          <a:ea typeface="Times New Roman" panose="02020603050405020304" pitchFamily="18" charset="0"/>
                        </a:rPr>
                        <a:t>Check that all participants have a rough sketch before moving on with the exercise. </a:t>
                      </a:r>
                    </a:p>
                    <a:p>
                      <a:pPr marL="285750" marR="0" lvl="0" indent="-285750" algn="l" defTabSz="914400" rtl="0" eaLnBrk="1" fontAlgn="auto" latinLnBrk="0" hangingPunct="1">
                        <a:lnSpc>
                          <a:spcPct val="100000"/>
                        </a:lnSpc>
                        <a:spcBef>
                          <a:spcPts val="0"/>
                        </a:spcBef>
                        <a:spcAft>
                          <a:spcPts val="0"/>
                        </a:spcAft>
                        <a:buClrTx/>
                        <a:buSzTx/>
                        <a:buFontTx/>
                        <a:buChar char="-"/>
                        <a:tabLst/>
                        <a:defRPr/>
                      </a:pPr>
                      <a:endParaRPr lang="en-US" sz="1400" b="0" i="0" u="none" dirty="0">
                        <a:effectLst/>
                        <a:latin typeface="Calibri" panose="020F0502020204030204" pitchFamily="34" charset="0"/>
                        <a:ea typeface="Times New Roman" panose="02020603050405020304" pitchFamily="18" charset="0"/>
                      </a:endParaRPr>
                    </a:p>
                    <a:p>
                      <a:pPr marL="285750" marR="0" lvl="0" indent="-285750" algn="l" defTabSz="914400" rtl="0" eaLnBrk="1" fontAlgn="auto" latinLnBrk="0" hangingPunct="1">
                        <a:lnSpc>
                          <a:spcPct val="100000"/>
                        </a:lnSpc>
                        <a:spcBef>
                          <a:spcPts val="0"/>
                        </a:spcBef>
                        <a:spcAft>
                          <a:spcPts val="0"/>
                        </a:spcAft>
                        <a:buClrTx/>
                        <a:buSzTx/>
                        <a:buFontTx/>
                        <a:buNone/>
                        <a:tabLst/>
                        <a:defRPr/>
                      </a:pPr>
                      <a:r>
                        <a:rPr lang="en-US" sz="1400" b="1" i="0" u="none" dirty="0">
                          <a:effectLst/>
                          <a:latin typeface="Calibri" panose="020F0502020204030204" pitchFamily="34" charset="0"/>
                          <a:ea typeface="Times New Roman" panose="02020603050405020304" pitchFamily="18" charset="0"/>
                        </a:rPr>
                        <a:t>[End of Step</a:t>
                      </a:r>
                      <a:r>
                        <a:rPr lang="en-US" sz="1400" b="1" i="0" u="none" baseline="0" dirty="0">
                          <a:effectLst/>
                          <a:latin typeface="Calibri" panose="020F0502020204030204" pitchFamily="34" charset="0"/>
                          <a:ea typeface="Times New Roman" panose="02020603050405020304" pitchFamily="18" charset="0"/>
                        </a:rPr>
                        <a:t> 2]</a:t>
                      </a:r>
                      <a:endParaRPr lang="en-US" sz="1400" b="1" i="0" u="none" dirty="0">
                        <a:effectLst/>
                        <a:latin typeface="Calibri" panose="020F0502020204030204" pitchFamily="34" charset="0"/>
                        <a:ea typeface="Times New Roman" panose="02020603050405020304" pitchFamily="18" charset="0"/>
                      </a:endParaRPr>
                    </a:p>
                  </a:txBody>
                  <a:tcPr marL="68580" marR="68580" marT="0" marB="0">
                    <a:solidFill>
                      <a:srgbClr val="D3B431">
                        <a:alpha val="62000"/>
                      </a:srgbClr>
                    </a:solidFill>
                  </a:tcPr>
                </a:tc>
                <a:extLst>
                  <a:ext uri="{0D108BD9-81ED-4DB2-BD59-A6C34878D82A}">
                    <a16:rowId xmlns:a16="http://schemas.microsoft.com/office/drawing/2014/main" val="3992430320"/>
                  </a:ext>
                </a:extLst>
              </a:tr>
            </a:tbl>
          </a:graphicData>
        </a:graphic>
      </p:graphicFrame>
      <p:pic>
        <p:nvPicPr>
          <p:cNvPr id="5" name="Picture 2" descr="C:\Users\361\AppData\Local\Microsoft\Windows\Temporary Internet Files\Content.IE5\34TGYFAZ\uhr[1].png"/>
          <p:cNvPicPr>
            <a:picLocks noChangeAspect="1" noChangeArrowheads="1"/>
          </p:cNvPicPr>
          <p:nvPr/>
        </p:nvPicPr>
        <p:blipFill>
          <a:blip r:embed="rId3" cstate="print"/>
          <a:srcRect/>
          <a:stretch>
            <a:fillRect/>
          </a:stretch>
        </p:blipFill>
        <p:spPr bwMode="auto">
          <a:xfrm>
            <a:off x="1202185" y="2557046"/>
            <a:ext cx="317258" cy="317258"/>
          </a:xfrm>
          <a:prstGeom prst="rect">
            <a:avLst/>
          </a:prstGeom>
          <a:noFill/>
        </p:spPr>
      </p:pic>
      <p:cxnSp>
        <p:nvCxnSpPr>
          <p:cNvPr id="11" name="Straight Connector 10"/>
          <p:cNvCxnSpPr/>
          <p:nvPr/>
        </p:nvCxnSpPr>
        <p:spPr>
          <a:xfrm>
            <a:off x="2819400" y="1295400"/>
            <a:ext cx="0" cy="5212080"/>
          </a:xfrm>
          <a:prstGeom prst="line">
            <a:avLst/>
          </a:prstGeom>
          <a:ln w="571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1371601" y="1447800"/>
            <a:ext cx="1143000" cy="1077218"/>
          </a:xfrm>
          <a:prstGeom prst="rect">
            <a:avLst/>
          </a:prstGeom>
          <a:noFill/>
        </p:spPr>
        <p:txBody>
          <a:bodyPr wrap="square" rtlCol="0">
            <a:spAutoFit/>
          </a:bodyPr>
          <a:lstStyle/>
          <a:p>
            <a:r>
              <a:rPr lang="en-US" sz="1600" b="1" dirty="0"/>
              <a:t>Orient to Current Scenario</a:t>
            </a:r>
          </a:p>
          <a:p>
            <a:r>
              <a:rPr lang="en-US" sz="1400" b="1" dirty="0"/>
              <a:t>(contd.)</a:t>
            </a:r>
          </a:p>
        </p:txBody>
      </p:sp>
      <p:sp>
        <p:nvSpPr>
          <p:cNvPr id="13" name="TextBox 12"/>
          <p:cNvSpPr txBox="1"/>
          <p:nvPr/>
        </p:nvSpPr>
        <p:spPr>
          <a:xfrm>
            <a:off x="1443243" y="2557046"/>
            <a:ext cx="766557" cy="338554"/>
          </a:xfrm>
          <a:prstGeom prst="rect">
            <a:avLst/>
          </a:prstGeom>
          <a:noFill/>
        </p:spPr>
        <p:txBody>
          <a:bodyPr wrap="none" rtlCol="0">
            <a:spAutoFit/>
          </a:bodyPr>
          <a:lstStyle/>
          <a:p>
            <a:r>
              <a:rPr lang="en-US" sz="1600" b="1" dirty="0"/>
              <a:t>30 min</a:t>
            </a:r>
          </a:p>
        </p:txBody>
      </p:sp>
      <p:pic>
        <p:nvPicPr>
          <p:cNvPr id="8" name="Picture 6" descr="C:\Users\361\AppData\Local\Microsoft\Windows\Temporary Internet Files\Content.IE5\IGMPWQCZ\Righthand.svg[1].png"/>
          <p:cNvPicPr>
            <a:picLocks noChangeAspect="1" noChangeArrowheads="1"/>
          </p:cNvPicPr>
          <p:nvPr/>
        </p:nvPicPr>
        <p:blipFill>
          <a:blip r:embed="rId4" cstate="print"/>
          <a:srcRect/>
          <a:stretch>
            <a:fillRect/>
          </a:stretch>
        </p:blipFill>
        <p:spPr bwMode="auto">
          <a:xfrm>
            <a:off x="2667000" y="1447800"/>
            <a:ext cx="381000" cy="381000"/>
          </a:xfrm>
          <a:prstGeom prst="rect">
            <a:avLst/>
          </a:prstGeom>
          <a:noFill/>
        </p:spPr>
      </p:pic>
      <p:sp>
        <p:nvSpPr>
          <p:cNvPr id="9" name="Slide Number Placeholder 8"/>
          <p:cNvSpPr>
            <a:spLocks noGrp="1"/>
          </p:cNvSpPr>
          <p:nvPr>
            <p:ph type="sldNum" sz="quarter" idx="12"/>
          </p:nvPr>
        </p:nvSpPr>
        <p:spPr/>
        <p:txBody>
          <a:bodyPr/>
          <a:lstStyle/>
          <a:p>
            <a:fld id="{98044682-6219-4089-8719-C9589F48517E}" type="slidenum">
              <a:rPr lang="en-US" smtClean="0"/>
              <a:pPr/>
              <a:t>14</a:t>
            </a:fld>
            <a:endParaRPr lang="en-US"/>
          </a:p>
        </p:txBody>
      </p:sp>
    </p:spTree>
    <p:extLst>
      <p:ext uri="{BB962C8B-B14F-4D97-AF65-F5344CB8AC3E}">
        <p14:creationId xmlns:p14="http://schemas.microsoft.com/office/powerpoint/2010/main" val="134417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560191238"/>
              </p:ext>
            </p:extLst>
          </p:nvPr>
        </p:nvGraphicFramePr>
        <p:xfrm>
          <a:off x="876300" y="304800"/>
          <a:ext cx="7406639" cy="6217920"/>
        </p:xfrm>
        <a:graphic>
          <a:graphicData uri="http://schemas.openxmlformats.org/drawingml/2006/table">
            <a:tbl>
              <a:tblPr firstRow="1" bandRow="1">
                <a:tableStyleId>{46F890A9-2807-4EBB-B81D-B2AA78EC7F39}</a:tableStyleId>
              </a:tblPr>
              <a:tblGrid>
                <a:gridCol w="1759077">
                  <a:extLst>
                    <a:ext uri="{9D8B030D-6E8A-4147-A177-3AD203B41FA5}">
                      <a16:colId xmlns:a16="http://schemas.microsoft.com/office/drawing/2014/main" val="1764587541"/>
                    </a:ext>
                  </a:extLst>
                </a:gridCol>
                <a:gridCol w="493457">
                  <a:extLst>
                    <a:ext uri="{9D8B030D-6E8A-4147-A177-3AD203B41FA5}">
                      <a16:colId xmlns:a16="http://schemas.microsoft.com/office/drawing/2014/main" val="3858536520"/>
                    </a:ext>
                  </a:extLst>
                </a:gridCol>
                <a:gridCol w="5154105">
                  <a:extLst>
                    <a:ext uri="{9D8B030D-6E8A-4147-A177-3AD203B41FA5}">
                      <a16:colId xmlns:a16="http://schemas.microsoft.com/office/drawing/2014/main" val="1282257971"/>
                    </a:ext>
                  </a:extLst>
                </a:gridCol>
              </a:tblGrid>
              <a:tr h="976299">
                <a:tc>
                  <a:txBody>
                    <a:bodyPr/>
                    <a:lstStyle/>
                    <a:p>
                      <a:pPr marL="0" marR="0" algn="ctr">
                        <a:spcBef>
                          <a:spcPts val="0"/>
                        </a:spcBef>
                        <a:spcAft>
                          <a:spcPts val="0"/>
                        </a:spcAft>
                      </a:pPr>
                      <a:endParaRPr lang="en-US" sz="2000" b="1" dirty="0">
                        <a:solidFill>
                          <a:srgbClr val="F2F2F2"/>
                        </a:solidFill>
                        <a:effectLst/>
                        <a:latin typeface="Calibri" panose="020F0502020204030204" pitchFamily="34" charset="0"/>
                        <a:ea typeface="Times New Roman" panose="02020603050405020304" pitchFamily="18" charset="0"/>
                      </a:endParaRPr>
                    </a:p>
                    <a:p>
                      <a:pPr marL="0" marR="0" algn="ctr">
                        <a:spcBef>
                          <a:spcPts val="0"/>
                        </a:spcBef>
                        <a:spcAft>
                          <a:spcPts val="0"/>
                        </a:spcAft>
                      </a:pPr>
                      <a:r>
                        <a:rPr lang="en-US" sz="2000" b="1" dirty="0">
                          <a:solidFill>
                            <a:srgbClr val="F2F2F2"/>
                          </a:solidFill>
                          <a:effectLst/>
                          <a:latin typeface="Calibri" panose="020F0502020204030204" pitchFamily="34" charset="0"/>
                          <a:ea typeface="Times New Roman" panose="02020603050405020304" pitchFamily="18" charset="0"/>
                        </a:rPr>
                        <a:t>Step</a:t>
                      </a:r>
                      <a:endParaRPr lang="en-US" sz="1200" dirty="0">
                        <a:effectLst/>
                        <a:latin typeface="Corbel" panose="020B0503020204020204" pitchFamily="34" charset="0"/>
                      </a:endParaRPr>
                    </a:p>
                    <a:p>
                      <a:pPr marL="0" marR="0" algn="ctr">
                        <a:spcBef>
                          <a:spcPts val="0"/>
                        </a:spcBef>
                        <a:spcAft>
                          <a:spcPts val="0"/>
                        </a:spcAft>
                      </a:pPr>
                      <a:r>
                        <a:rPr lang="en-US" sz="2000" b="1" dirty="0">
                          <a:solidFill>
                            <a:srgbClr val="F2F2F2"/>
                          </a:solidFill>
                          <a:effectLst/>
                          <a:latin typeface="Calibri" panose="020F0502020204030204" pitchFamily="34" charset="0"/>
                          <a:ea typeface="Times New Roman" panose="02020603050405020304" pitchFamily="18" charset="0"/>
                        </a:rPr>
                        <a:t> </a:t>
                      </a:r>
                      <a:endParaRPr lang="en-US" sz="1200" dirty="0">
                        <a:effectLst/>
                        <a:latin typeface="Corbel" panose="020B0503020204020204" pitchFamily="34" charset="0"/>
                      </a:endParaRPr>
                    </a:p>
                  </a:txBody>
                  <a:tcPr marL="68580" marR="68580" marT="0" marB="0" anchor="ctr">
                    <a:solidFill>
                      <a:schemeClr val="accent3">
                        <a:lumMod val="50000"/>
                      </a:schemeClr>
                    </a:solidFill>
                  </a:tcPr>
                </a:tc>
                <a:tc>
                  <a:txBody>
                    <a:bodyPr/>
                    <a:lstStyle/>
                    <a:p>
                      <a:pPr marL="0" marR="0" algn="ctr">
                        <a:spcBef>
                          <a:spcPts val="0"/>
                        </a:spcBef>
                        <a:spcAft>
                          <a:spcPts val="0"/>
                        </a:spcAft>
                      </a:pPr>
                      <a:endParaRPr lang="en-US" sz="1200" dirty="0">
                        <a:effectLst/>
                        <a:latin typeface="Corbel" panose="020B0503020204020204" pitchFamily="34" charset="0"/>
                      </a:endParaRPr>
                    </a:p>
                  </a:txBody>
                  <a:tcPr marL="68580" marR="68580" marT="0" marB="0" anchor="ctr">
                    <a:solidFill>
                      <a:schemeClr val="accent3">
                        <a:lumMod val="5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b="1" dirty="0">
                        <a:solidFill>
                          <a:srgbClr val="F2F2F2"/>
                        </a:solidFill>
                        <a:effectLst/>
                        <a:latin typeface="Calibri" panose="020F0502020204030204" pitchFamily="34" charset="0"/>
                        <a:ea typeface="Times New Roman" panose="02020603050405020304"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b="1" dirty="0">
                          <a:solidFill>
                            <a:srgbClr val="F2F2F2"/>
                          </a:solidFill>
                          <a:effectLst/>
                          <a:latin typeface="Calibri" panose="020F0502020204030204" pitchFamily="34" charset="0"/>
                          <a:ea typeface="Times New Roman" panose="02020603050405020304" pitchFamily="18" charset="0"/>
                        </a:rPr>
                        <a:t>Facilitator Activity</a:t>
                      </a:r>
                      <a:endParaRPr lang="en-US" sz="1200" dirty="0">
                        <a:effectLst/>
                        <a:latin typeface="Corbel" panose="020B0503020204020204" pitchFamily="34" charset="0"/>
                      </a:endParaRPr>
                    </a:p>
                    <a:p>
                      <a:pPr marL="0" marR="0" algn="ctr">
                        <a:spcBef>
                          <a:spcPts val="0"/>
                        </a:spcBef>
                        <a:spcAft>
                          <a:spcPts val="0"/>
                        </a:spcAft>
                      </a:pPr>
                      <a:endParaRPr lang="en-US" sz="1200" dirty="0">
                        <a:effectLst/>
                        <a:latin typeface="Corbel" panose="020B0503020204020204" pitchFamily="34" charset="0"/>
                      </a:endParaRPr>
                    </a:p>
                  </a:txBody>
                  <a:tcPr marL="68580" marR="68580" marT="0" marB="0" anchor="ctr">
                    <a:solidFill>
                      <a:schemeClr val="accent3">
                        <a:lumMod val="50000"/>
                      </a:schemeClr>
                    </a:solidFill>
                  </a:tcPr>
                </a:tc>
                <a:extLst>
                  <a:ext uri="{0D108BD9-81ED-4DB2-BD59-A6C34878D82A}">
                    <a16:rowId xmlns:a16="http://schemas.microsoft.com/office/drawing/2014/main" val="2641501532"/>
                  </a:ext>
                </a:extLst>
              </a:tr>
              <a:tr h="5241621">
                <a:tc>
                  <a:txBody>
                    <a:bodyPr/>
                    <a:lstStyle/>
                    <a:p>
                      <a:pPr algn="l"/>
                      <a:r>
                        <a:rPr lang="en-US" sz="4800" b="1" kern="1200" dirty="0">
                          <a:solidFill>
                            <a:schemeClr val="tx1"/>
                          </a:solidFill>
                          <a:effectLst/>
                          <a:latin typeface="+mn-lt"/>
                          <a:ea typeface="+mn-ea"/>
                          <a:cs typeface="+mn-cs"/>
                        </a:rPr>
                        <a:t> 3</a:t>
                      </a:r>
                      <a:endParaRPr lang="en-US" sz="1600" dirty="0">
                        <a:solidFill>
                          <a:schemeClr val="tx1"/>
                        </a:solidFill>
                        <a:effectLst/>
                      </a:endParaRPr>
                    </a:p>
                    <a:p>
                      <a:pPr algn="ctr"/>
                      <a:r>
                        <a:rPr lang="en-US" sz="1400" b="1" kern="1200" dirty="0">
                          <a:solidFill>
                            <a:schemeClr val="tx1"/>
                          </a:solidFill>
                          <a:effectLst/>
                          <a:latin typeface="+mn-lt"/>
                          <a:ea typeface="+mn-ea"/>
                          <a:cs typeface="+mn-cs"/>
                        </a:rPr>
                        <a:t> </a:t>
                      </a:r>
                      <a:endParaRPr lang="en-US" sz="1400" dirty="0">
                        <a:solidFill>
                          <a:schemeClr val="tx1"/>
                        </a:solidFill>
                        <a:effectLst/>
                      </a:endParaRPr>
                    </a:p>
                    <a:p>
                      <a:pPr algn="ctr"/>
                      <a:endParaRPr lang="en-US" sz="1200" b="1" kern="1200" dirty="0">
                        <a:solidFill>
                          <a:schemeClr val="tx1"/>
                        </a:solidFill>
                        <a:effectLst/>
                        <a:latin typeface="+mn-lt"/>
                        <a:ea typeface="+mn-ea"/>
                        <a:cs typeface="+mn-cs"/>
                      </a:endParaRPr>
                    </a:p>
                  </a:txBody>
                  <a:tcPr>
                    <a:solidFill>
                      <a:srgbClr val="CC9900"/>
                    </a:solidFill>
                  </a:tcPr>
                </a:tc>
                <a:tc>
                  <a:txBody>
                    <a:bodyPr/>
                    <a:lstStyle/>
                    <a:p>
                      <a:pPr marL="0" indent="0">
                        <a:buNone/>
                      </a:pPr>
                      <a:endParaRPr lang="en-US" sz="1100" dirty="0"/>
                    </a:p>
                  </a:txBody>
                  <a:tcPr>
                    <a:solidFill>
                      <a:srgbClr val="D3B431">
                        <a:alpha val="62000"/>
                      </a:srgbClr>
                    </a:solidFill>
                  </a:tcPr>
                </a:tc>
                <a:tc>
                  <a:txBody>
                    <a:bodyPr/>
                    <a:lstStyle/>
                    <a:p>
                      <a:pPr marL="0" marR="0">
                        <a:lnSpc>
                          <a:spcPct val="110000"/>
                        </a:lnSpc>
                        <a:spcBef>
                          <a:spcPts val="0"/>
                        </a:spcBef>
                        <a:spcAft>
                          <a:spcPts val="0"/>
                        </a:spcAft>
                      </a:pPr>
                      <a:endParaRPr lang="en-US" sz="1400" b="1"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10000"/>
                        </a:lnSpc>
                        <a:spcBef>
                          <a:spcPts val="0"/>
                        </a:spcBef>
                        <a:spcAft>
                          <a:spcPts val="0"/>
                        </a:spcAft>
                      </a:pPr>
                      <a:r>
                        <a:rPr lang="en-US" sz="1400" b="1" i="0" dirty="0">
                          <a:effectLst/>
                          <a:latin typeface="Calibri" panose="020F0502020204030204" pitchFamily="34" charset="0"/>
                          <a:ea typeface="Times New Roman" panose="02020603050405020304" pitchFamily="18" charset="0"/>
                          <a:cs typeface="Times New Roman" panose="02020603050405020304" pitchFamily="18" charset="0"/>
                        </a:rPr>
                        <a:t>DO</a:t>
                      </a:r>
                      <a:endParaRPr lang="en-US" sz="1400" i="1" dirty="0">
                        <a:effectLst/>
                        <a:latin typeface="Calibri" panose="020F0502020204030204" pitchFamily="34" charset="0"/>
                        <a:ea typeface="Times New Roman" panose="02020603050405020304" pitchFamily="18" charset="0"/>
                      </a:endParaRPr>
                    </a:p>
                    <a:p>
                      <a:pPr marL="285750" marR="0" lvl="0" indent="-285750" algn="l" defTabSz="914400" rtl="0" eaLnBrk="1" fontAlgn="auto" latinLnBrk="0" hangingPunct="1">
                        <a:lnSpc>
                          <a:spcPct val="100000"/>
                        </a:lnSpc>
                        <a:spcBef>
                          <a:spcPts val="0"/>
                        </a:spcBef>
                        <a:spcAft>
                          <a:spcPts val="0"/>
                        </a:spcAft>
                        <a:buClrTx/>
                        <a:buSzTx/>
                        <a:buFontTx/>
                        <a:buChar char="-"/>
                        <a:tabLst/>
                        <a:defRPr/>
                      </a:pPr>
                      <a:r>
                        <a:rPr lang="en-US" sz="1400" b="0" i="0" u="none" kern="1200" baseline="0" dirty="0">
                          <a:solidFill>
                            <a:schemeClr val="dk1"/>
                          </a:solidFill>
                          <a:effectLst/>
                          <a:latin typeface="+mn-lt"/>
                          <a:ea typeface="+mn-ea"/>
                          <a:cs typeface="+mn-cs"/>
                        </a:rPr>
                        <a:t>Refer participants to “Timeline: Part 1” in their Participant Guide.</a:t>
                      </a:r>
                    </a:p>
                    <a:p>
                      <a:pPr marL="285750" marR="0" lvl="0" indent="-285750" algn="l" defTabSz="914400" rtl="0" eaLnBrk="1" fontAlgn="auto" latinLnBrk="0" hangingPunct="1">
                        <a:lnSpc>
                          <a:spcPct val="100000"/>
                        </a:lnSpc>
                        <a:spcBef>
                          <a:spcPts val="0"/>
                        </a:spcBef>
                        <a:spcAft>
                          <a:spcPts val="0"/>
                        </a:spcAft>
                        <a:buClrTx/>
                        <a:buSzTx/>
                        <a:buFontTx/>
                        <a:buNone/>
                        <a:tabLst/>
                        <a:defRPr/>
                      </a:pPr>
                      <a:endParaRPr lang="en-US" sz="1400" b="1" i="1" u="none" dirty="0">
                        <a:effectLst/>
                        <a:latin typeface="Calibri" panose="020F0502020204030204" pitchFamily="34" charset="0"/>
                        <a:ea typeface="Times New Roman" panose="02020603050405020304" pitchFamily="18" charset="0"/>
                      </a:endParaRPr>
                    </a:p>
                    <a:p>
                      <a:pPr marL="0" marR="0">
                        <a:lnSpc>
                          <a:spcPct val="110000"/>
                        </a:lnSpc>
                        <a:spcBef>
                          <a:spcPts val="0"/>
                        </a:spcBef>
                        <a:spcAft>
                          <a:spcPts val="0"/>
                        </a:spcAft>
                      </a:pPr>
                      <a:r>
                        <a:rPr lang="en-US" sz="1400" b="1" i="0" dirty="0">
                          <a:effectLst/>
                          <a:latin typeface="Calibri" panose="020F0502020204030204" pitchFamily="34" charset="0"/>
                          <a:ea typeface="Times New Roman" panose="02020603050405020304" pitchFamily="18" charset="0"/>
                          <a:cs typeface="Times New Roman" panose="02020603050405020304" pitchFamily="18" charset="0"/>
                        </a:rPr>
                        <a:t>DO</a:t>
                      </a:r>
                      <a:endParaRPr lang="en-US" sz="1400" i="1" dirty="0">
                        <a:effectLst/>
                        <a:latin typeface="Calibri" panose="020F0502020204030204" pitchFamily="34" charset="0"/>
                        <a:ea typeface="Times New Roman" panose="02020603050405020304" pitchFamily="18" charset="0"/>
                      </a:endParaRPr>
                    </a:p>
                    <a:p>
                      <a:pPr marL="285750" marR="0" lvl="0" indent="-285750" algn="l" defTabSz="914400" rtl="0" eaLnBrk="1" fontAlgn="auto" latinLnBrk="0" hangingPunct="1">
                        <a:lnSpc>
                          <a:spcPct val="100000"/>
                        </a:lnSpc>
                        <a:spcBef>
                          <a:spcPts val="0"/>
                        </a:spcBef>
                        <a:spcAft>
                          <a:spcPts val="0"/>
                        </a:spcAft>
                        <a:buClrTx/>
                        <a:buSzTx/>
                        <a:buFontTx/>
                        <a:buChar char="-"/>
                        <a:tabLst/>
                        <a:defRPr/>
                      </a:pPr>
                      <a:r>
                        <a:rPr lang="en-US" sz="1400" b="0" i="0" u="none" kern="1200" baseline="0" dirty="0">
                          <a:solidFill>
                            <a:schemeClr val="dk1"/>
                          </a:solidFill>
                          <a:effectLst/>
                          <a:latin typeface="+mn-lt"/>
                          <a:ea typeface="+mn-ea"/>
                          <a:cs typeface="+mn-cs"/>
                        </a:rPr>
                        <a:t>Ask participants to think back in time by five years and describe conditions and relationships that existed then. </a:t>
                      </a:r>
                    </a:p>
                    <a:p>
                      <a:pPr marL="285750" marR="0" lvl="0" indent="-285750" algn="l" defTabSz="914400" rtl="0" eaLnBrk="1" fontAlgn="auto" latinLnBrk="0" hangingPunct="1">
                        <a:lnSpc>
                          <a:spcPct val="100000"/>
                        </a:lnSpc>
                        <a:spcBef>
                          <a:spcPts val="0"/>
                        </a:spcBef>
                        <a:spcAft>
                          <a:spcPts val="0"/>
                        </a:spcAft>
                        <a:buClrTx/>
                        <a:buSzTx/>
                        <a:buFontTx/>
                        <a:buChar char="-"/>
                        <a:tabLst/>
                        <a:defRPr/>
                      </a:pPr>
                      <a:r>
                        <a:rPr lang="en-US" sz="1400" b="0" i="0" u="none" kern="1200" baseline="0" dirty="0">
                          <a:solidFill>
                            <a:schemeClr val="dk1"/>
                          </a:solidFill>
                          <a:effectLst/>
                          <a:latin typeface="+mn-lt"/>
                          <a:ea typeface="+mn-ea"/>
                          <a:cs typeface="+mn-cs"/>
                        </a:rPr>
                        <a:t>[Note: Sometimes participants get stalled at this point and have difficulty moving forward with the exercise because they don’t have a lot of information to work with. If this happens, consider letting the group have a 5-10 minute discussion about the situation represented in the scenario. The discussion should focus on sharing facts and knowledge that group members have about the situation, to provide a common base of knowledge.]</a:t>
                      </a:r>
                      <a:endParaRPr lang="en-US" sz="1400" b="1" i="1" u="none" dirty="0">
                        <a:effectLst/>
                        <a:latin typeface="Calibri" panose="020F0502020204030204" pitchFamily="34" charset="0"/>
                        <a:ea typeface="Times New Roman" panose="02020603050405020304" pitchFamily="18" charset="0"/>
                      </a:endParaRPr>
                    </a:p>
                    <a:p>
                      <a:pPr marL="0" marR="0">
                        <a:lnSpc>
                          <a:spcPct val="110000"/>
                        </a:lnSpc>
                        <a:spcBef>
                          <a:spcPts val="0"/>
                        </a:spcBef>
                        <a:spcAft>
                          <a:spcPts val="0"/>
                        </a:spcAft>
                      </a:pPr>
                      <a:r>
                        <a:rPr lang="en-US" sz="1400" b="0" i="1" u="none" kern="1200" baseline="0" dirty="0">
                          <a:solidFill>
                            <a:schemeClr val="dk1"/>
                          </a:solidFill>
                          <a:effectLst/>
                          <a:latin typeface="+mn-lt"/>
                          <a:ea typeface="+mn-ea"/>
                          <a:cs typeface="+mn-cs"/>
                        </a:rPr>
                        <a:t> </a:t>
                      </a:r>
                    </a:p>
                    <a:p>
                      <a:pPr marL="0" marR="0">
                        <a:lnSpc>
                          <a:spcPct val="110000"/>
                        </a:lnSpc>
                        <a:spcBef>
                          <a:spcPts val="0"/>
                        </a:spcBef>
                        <a:spcAft>
                          <a:spcPts val="0"/>
                        </a:spcAft>
                      </a:pPr>
                      <a:r>
                        <a:rPr lang="en-US" sz="1400" b="1" i="0" dirty="0">
                          <a:effectLst/>
                          <a:latin typeface="Calibri" panose="020F0502020204030204" pitchFamily="34" charset="0"/>
                          <a:ea typeface="Times New Roman" panose="02020603050405020304" pitchFamily="18" charset="0"/>
                          <a:cs typeface="Times New Roman" panose="02020603050405020304" pitchFamily="18" charset="0"/>
                        </a:rPr>
                        <a:t>SAY</a:t>
                      </a:r>
                      <a:endParaRPr lang="en-US" sz="1400" i="1" dirty="0">
                        <a:effectLst/>
                        <a:latin typeface="Calibri" panose="020F0502020204030204" pitchFamily="34" charset="0"/>
                        <a:ea typeface="Times New Roman" panose="02020603050405020304" pitchFamily="18" charset="0"/>
                      </a:endParaRPr>
                    </a:p>
                    <a:p>
                      <a:pPr marL="285750" marR="0" lvl="0" indent="-285750" algn="l" defTabSz="914400" rtl="0" eaLnBrk="1" fontAlgn="auto" latinLnBrk="0" hangingPunct="1">
                        <a:lnSpc>
                          <a:spcPct val="100000"/>
                        </a:lnSpc>
                        <a:spcBef>
                          <a:spcPts val="0"/>
                        </a:spcBef>
                        <a:spcAft>
                          <a:spcPts val="0"/>
                        </a:spcAft>
                        <a:buClrTx/>
                        <a:buSzTx/>
                        <a:buFontTx/>
                        <a:buChar char="-"/>
                        <a:tabLst/>
                        <a:defRPr/>
                      </a:pPr>
                      <a:r>
                        <a:rPr lang="en-US" sz="1400" b="0" i="1" u="none" kern="1200" baseline="0" dirty="0">
                          <a:solidFill>
                            <a:schemeClr val="dk1"/>
                          </a:solidFill>
                          <a:effectLst/>
                          <a:latin typeface="+mn-lt"/>
                          <a:ea typeface="+mn-ea"/>
                          <a:cs typeface="+mn-cs"/>
                        </a:rPr>
                        <a:t>Now we are going to think back in time. I’d like you to imagine it is five years before the current situation described in the scenario. In other words, if we were here (at the current situation), I would like you to take that current situation and “rewind it” by five years. What did the situation look like at that point in time?</a:t>
                      </a:r>
                    </a:p>
                  </a:txBody>
                  <a:tcPr marL="68580" marR="68580" marT="0" marB="0">
                    <a:solidFill>
                      <a:srgbClr val="D3B431">
                        <a:alpha val="62000"/>
                      </a:srgbClr>
                    </a:solidFill>
                  </a:tcPr>
                </a:tc>
                <a:extLst>
                  <a:ext uri="{0D108BD9-81ED-4DB2-BD59-A6C34878D82A}">
                    <a16:rowId xmlns:a16="http://schemas.microsoft.com/office/drawing/2014/main" val="3992430320"/>
                  </a:ext>
                </a:extLst>
              </a:tr>
            </a:tbl>
          </a:graphicData>
        </a:graphic>
      </p:graphicFrame>
      <p:pic>
        <p:nvPicPr>
          <p:cNvPr id="5" name="Picture 2" descr="C:\Users\361\AppData\Local\Microsoft\Windows\Temporary Internet Files\Content.IE5\34TGYFAZ\uhr[1].png"/>
          <p:cNvPicPr>
            <a:picLocks noChangeAspect="1" noChangeArrowheads="1"/>
          </p:cNvPicPr>
          <p:nvPr/>
        </p:nvPicPr>
        <p:blipFill>
          <a:blip r:embed="rId3" cstate="print"/>
          <a:srcRect/>
          <a:stretch>
            <a:fillRect/>
          </a:stretch>
        </p:blipFill>
        <p:spPr bwMode="auto">
          <a:xfrm>
            <a:off x="1202185" y="2209800"/>
            <a:ext cx="317258" cy="317258"/>
          </a:xfrm>
          <a:prstGeom prst="rect">
            <a:avLst/>
          </a:prstGeom>
          <a:noFill/>
        </p:spPr>
      </p:pic>
      <p:cxnSp>
        <p:nvCxnSpPr>
          <p:cNvPr id="11" name="Straight Connector 10"/>
          <p:cNvCxnSpPr/>
          <p:nvPr/>
        </p:nvCxnSpPr>
        <p:spPr>
          <a:xfrm>
            <a:off x="2819400" y="1295400"/>
            <a:ext cx="0" cy="5212080"/>
          </a:xfrm>
          <a:prstGeom prst="line">
            <a:avLst/>
          </a:prstGeom>
          <a:ln w="571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pic>
        <p:nvPicPr>
          <p:cNvPr id="6" name="Picture 6" descr="C:\Users\361\AppData\Local\Microsoft\Windows\Temporary Internet Files\Content.IE5\IGMPWQCZ\Righthand.svg[1].png"/>
          <p:cNvPicPr>
            <a:picLocks noChangeAspect="1" noChangeArrowheads="1"/>
          </p:cNvPicPr>
          <p:nvPr/>
        </p:nvPicPr>
        <p:blipFill>
          <a:blip r:embed="rId4" cstate="print"/>
          <a:srcRect/>
          <a:stretch>
            <a:fillRect/>
          </a:stretch>
        </p:blipFill>
        <p:spPr bwMode="auto">
          <a:xfrm>
            <a:off x="2667000" y="2133600"/>
            <a:ext cx="381000" cy="381000"/>
          </a:xfrm>
          <a:prstGeom prst="rect">
            <a:avLst/>
          </a:prstGeom>
          <a:noFill/>
        </p:spPr>
      </p:pic>
      <p:sp>
        <p:nvSpPr>
          <p:cNvPr id="12" name="TextBox 11"/>
          <p:cNvSpPr txBox="1"/>
          <p:nvPr/>
        </p:nvSpPr>
        <p:spPr>
          <a:xfrm>
            <a:off x="1371601" y="1447800"/>
            <a:ext cx="1143000" cy="584775"/>
          </a:xfrm>
          <a:prstGeom prst="rect">
            <a:avLst/>
          </a:prstGeom>
          <a:noFill/>
        </p:spPr>
        <p:txBody>
          <a:bodyPr wrap="square" rtlCol="0">
            <a:spAutoFit/>
          </a:bodyPr>
          <a:lstStyle/>
          <a:p>
            <a:r>
              <a:rPr lang="en-US" sz="1600" b="1" dirty="0"/>
              <a:t>Think Back in Time</a:t>
            </a:r>
          </a:p>
        </p:txBody>
      </p:sp>
      <p:sp>
        <p:nvSpPr>
          <p:cNvPr id="13" name="TextBox 12"/>
          <p:cNvSpPr txBox="1"/>
          <p:nvPr/>
        </p:nvSpPr>
        <p:spPr>
          <a:xfrm>
            <a:off x="1443243" y="2209800"/>
            <a:ext cx="766557" cy="338554"/>
          </a:xfrm>
          <a:prstGeom prst="rect">
            <a:avLst/>
          </a:prstGeom>
          <a:noFill/>
        </p:spPr>
        <p:txBody>
          <a:bodyPr wrap="none" rtlCol="0">
            <a:spAutoFit/>
          </a:bodyPr>
          <a:lstStyle/>
          <a:p>
            <a:r>
              <a:rPr lang="en-US" sz="1600" b="1" dirty="0"/>
              <a:t>30 min</a:t>
            </a:r>
          </a:p>
        </p:txBody>
      </p:sp>
      <p:pic>
        <p:nvPicPr>
          <p:cNvPr id="14" name="Picture 6" descr="C:\Users\361\AppData\Local\Microsoft\Windows\Temporary Internet Files\Content.IE5\IGMPWQCZ\Righthand.svg[1].png"/>
          <p:cNvPicPr>
            <a:picLocks noChangeAspect="1" noChangeArrowheads="1"/>
          </p:cNvPicPr>
          <p:nvPr/>
        </p:nvPicPr>
        <p:blipFill>
          <a:blip r:embed="rId4" cstate="print"/>
          <a:srcRect/>
          <a:stretch>
            <a:fillRect/>
          </a:stretch>
        </p:blipFill>
        <p:spPr bwMode="auto">
          <a:xfrm>
            <a:off x="2667000" y="1447800"/>
            <a:ext cx="381000" cy="381000"/>
          </a:xfrm>
          <a:prstGeom prst="rect">
            <a:avLst/>
          </a:prstGeom>
          <a:noFill/>
        </p:spPr>
      </p:pic>
      <p:pic>
        <p:nvPicPr>
          <p:cNvPr id="15" name="Picture 14" descr="C:\Users\361\AppData\Local\Microsoft\Windows\Temporary Internet Files\Content.IE5\IGMPWQCZ\ibdjl95-Speech-Bubbles-1[1].png"/>
          <p:cNvPicPr>
            <a:picLocks noChangeAspect="1" noChangeArrowheads="1"/>
          </p:cNvPicPr>
          <p:nvPr/>
        </p:nvPicPr>
        <p:blipFill>
          <a:blip r:embed="rId5" cstate="print"/>
          <a:srcRect/>
          <a:stretch>
            <a:fillRect/>
          </a:stretch>
        </p:blipFill>
        <p:spPr bwMode="auto">
          <a:xfrm>
            <a:off x="2667000" y="4559590"/>
            <a:ext cx="304800" cy="317210"/>
          </a:xfrm>
          <a:prstGeom prst="rect">
            <a:avLst/>
          </a:prstGeom>
          <a:noFill/>
        </p:spPr>
      </p:pic>
      <p:sp>
        <p:nvSpPr>
          <p:cNvPr id="10" name="Slide Number Placeholder 9"/>
          <p:cNvSpPr>
            <a:spLocks noGrp="1"/>
          </p:cNvSpPr>
          <p:nvPr>
            <p:ph type="sldNum" sz="quarter" idx="12"/>
          </p:nvPr>
        </p:nvSpPr>
        <p:spPr/>
        <p:txBody>
          <a:bodyPr/>
          <a:lstStyle/>
          <a:p>
            <a:fld id="{98044682-6219-4089-8719-C9589F48517E}" type="slidenum">
              <a:rPr lang="en-US" smtClean="0"/>
              <a:pPr/>
              <a:t>15</a:t>
            </a:fld>
            <a:endParaRPr lang="en-US"/>
          </a:p>
        </p:txBody>
      </p:sp>
    </p:spTree>
    <p:extLst>
      <p:ext uri="{BB962C8B-B14F-4D97-AF65-F5344CB8AC3E}">
        <p14:creationId xmlns:p14="http://schemas.microsoft.com/office/powerpoint/2010/main" val="134417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3182971629"/>
              </p:ext>
            </p:extLst>
          </p:nvPr>
        </p:nvGraphicFramePr>
        <p:xfrm>
          <a:off x="876300" y="304800"/>
          <a:ext cx="7406639" cy="6217920"/>
        </p:xfrm>
        <a:graphic>
          <a:graphicData uri="http://schemas.openxmlformats.org/drawingml/2006/table">
            <a:tbl>
              <a:tblPr firstRow="1" bandRow="1">
                <a:tableStyleId>{46F890A9-2807-4EBB-B81D-B2AA78EC7F39}</a:tableStyleId>
              </a:tblPr>
              <a:tblGrid>
                <a:gridCol w="1759077">
                  <a:extLst>
                    <a:ext uri="{9D8B030D-6E8A-4147-A177-3AD203B41FA5}">
                      <a16:colId xmlns:a16="http://schemas.microsoft.com/office/drawing/2014/main" val="1764587541"/>
                    </a:ext>
                  </a:extLst>
                </a:gridCol>
                <a:gridCol w="493457">
                  <a:extLst>
                    <a:ext uri="{9D8B030D-6E8A-4147-A177-3AD203B41FA5}">
                      <a16:colId xmlns:a16="http://schemas.microsoft.com/office/drawing/2014/main" val="3858536520"/>
                    </a:ext>
                  </a:extLst>
                </a:gridCol>
                <a:gridCol w="5154105">
                  <a:extLst>
                    <a:ext uri="{9D8B030D-6E8A-4147-A177-3AD203B41FA5}">
                      <a16:colId xmlns:a16="http://schemas.microsoft.com/office/drawing/2014/main" val="1282257971"/>
                    </a:ext>
                  </a:extLst>
                </a:gridCol>
              </a:tblGrid>
              <a:tr h="976299">
                <a:tc>
                  <a:txBody>
                    <a:bodyPr/>
                    <a:lstStyle/>
                    <a:p>
                      <a:pPr marL="0" marR="0" algn="ctr">
                        <a:spcBef>
                          <a:spcPts val="0"/>
                        </a:spcBef>
                        <a:spcAft>
                          <a:spcPts val="0"/>
                        </a:spcAft>
                      </a:pPr>
                      <a:endParaRPr lang="en-US" sz="2000" b="1" dirty="0">
                        <a:solidFill>
                          <a:srgbClr val="F2F2F2"/>
                        </a:solidFill>
                        <a:effectLst/>
                        <a:latin typeface="Calibri" panose="020F0502020204030204" pitchFamily="34" charset="0"/>
                        <a:ea typeface="Times New Roman" panose="02020603050405020304" pitchFamily="18" charset="0"/>
                      </a:endParaRPr>
                    </a:p>
                    <a:p>
                      <a:pPr marL="0" marR="0" algn="ctr">
                        <a:spcBef>
                          <a:spcPts val="0"/>
                        </a:spcBef>
                        <a:spcAft>
                          <a:spcPts val="0"/>
                        </a:spcAft>
                      </a:pPr>
                      <a:r>
                        <a:rPr lang="en-US" sz="2000" b="1" dirty="0">
                          <a:solidFill>
                            <a:srgbClr val="F2F2F2"/>
                          </a:solidFill>
                          <a:effectLst/>
                          <a:latin typeface="Calibri" panose="020F0502020204030204" pitchFamily="34" charset="0"/>
                          <a:ea typeface="Times New Roman" panose="02020603050405020304" pitchFamily="18" charset="0"/>
                        </a:rPr>
                        <a:t>Step</a:t>
                      </a:r>
                      <a:endParaRPr lang="en-US" sz="1200" dirty="0">
                        <a:effectLst/>
                        <a:latin typeface="Corbel" panose="020B0503020204020204" pitchFamily="34" charset="0"/>
                      </a:endParaRPr>
                    </a:p>
                    <a:p>
                      <a:pPr marL="0" marR="0" algn="ctr">
                        <a:spcBef>
                          <a:spcPts val="0"/>
                        </a:spcBef>
                        <a:spcAft>
                          <a:spcPts val="0"/>
                        </a:spcAft>
                      </a:pPr>
                      <a:r>
                        <a:rPr lang="en-US" sz="2000" b="1" dirty="0">
                          <a:solidFill>
                            <a:srgbClr val="F2F2F2"/>
                          </a:solidFill>
                          <a:effectLst/>
                          <a:latin typeface="Calibri" panose="020F0502020204030204" pitchFamily="34" charset="0"/>
                          <a:ea typeface="Times New Roman" panose="02020603050405020304" pitchFamily="18" charset="0"/>
                        </a:rPr>
                        <a:t> </a:t>
                      </a:r>
                      <a:endParaRPr lang="en-US" sz="1200" dirty="0">
                        <a:effectLst/>
                        <a:latin typeface="Corbel" panose="020B0503020204020204" pitchFamily="34" charset="0"/>
                      </a:endParaRPr>
                    </a:p>
                  </a:txBody>
                  <a:tcPr marL="68580" marR="68580" marT="0" marB="0" anchor="ctr">
                    <a:solidFill>
                      <a:schemeClr val="accent3">
                        <a:lumMod val="50000"/>
                      </a:schemeClr>
                    </a:solidFill>
                  </a:tcPr>
                </a:tc>
                <a:tc>
                  <a:txBody>
                    <a:bodyPr/>
                    <a:lstStyle/>
                    <a:p>
                      <a:pPr marL="0" marR="0" algn="ctr">
                        <a:spcBef>
                          <a:spcPts val="0"/>
                        </a:spcBef>
                        <a:spcAft>
                          <a:spcPts val="0"/>
                        </a:spcAft>
                      </a:pPr>
                      <a:endParaRPr lang="en-US" sz="1200" dirty="0">
                        <a:effectLst/>
                        <a:latin typeface="Corbel" panose="020B0503020204020204" pitchFamily="34" charset="0"/>
                      </a:endParaRPr>
                    </a:p>
                  </a:txBody>
                  <a:tcPr marL="68580" marR="68580" marT="0" marB="0" anchor="ctr">
                    <a:solidFill>
                      <a:schemeClr val="accent3">
                        <a:lumMod val="5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b="1" dirty="0">
                        <a:solidFill>
                          <a:srgbClr val="F2F2F2"/>
                        </a:solidFill>
                        <a:effectLst/>
                        <a:latin typeface="Calibri" panose="020F0502020204030204" pitchFamily="34" charset="0"/>
                        <a:ea typeface="Times New Roman" panose="02020603050405020304"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b="1" dirty="0">
                          <a:solidFill>
                            <a:srgbClr val="F2F2F2"/>
                          </a:solidFill>
                          <a:effectLst/>
                          <a:latin typeface="Calibri" panose="020F0502020204030204" pitchFamily="34" charset="0"/>
                          <a:ea typeface="Times New Roman" panose="02020603050405020304" pitchFamily="18" charset="0"/>
                        </a:rPr>
                        <a:t>Facilitator Activity</a:t>
                      </a:r>
                      <a:endParaRPr lang="en-US" sz="1200" dirty="0">
                        <a:effectLst/>
                        <a:latin typeface="Corbel" panose="020B0503020204020204" pitchFamily="34" charset="0"/>
                      </a:endParaRPr>
                    </a:p>
                    <a:p>
                      <a:pPr marL="0" marR="0" algn="ctr">
                        <a:spcBef>
                          <a:spcPts val="0"/>
                        </a:spcBef>
                        <a:spcAft>
                          <a:spcPts val="0"/>
                        </a:spcAft>
                      </a:pPr>
                      <a:endParaRPr lang="en-US" sz="1200" dirty="0">
                        <a:effectLst/>
                        <a:latin typeface="Corbel" panose="020B0503020204020204" pitchFamily="34" charset="0"/>
                      </a:endParaRPr>
                    </a:p>
                  </a:txBody>
                  <a:tcPr marL="68580" marR="68580" marT="0" marB="0" anchor="ctr">
                    <a:solidFill>
                      <a:schemeClr val="accent3">
                        <a:lumMod val="50000"/>
                      </a:schemeClr>
                    </a:solidFill>
                  </a:tcPr>
                </a:tc>
                <a:extLst>
                  <a:ext uri="{0D108BD9-81ED-4DB2-BD59-A6C34878D82A}">
                    <a16:rowId xmlns:a16="http://schemas.microsoft.com/office/drawing/2014/main" val="2641501532"/>
                  </a:ext>
                </a:extLst>
              </a:tr>
              <a:tr h="5241621">
                <a:tc>
                  <a:txBody>
                    <a:bodyPr/>
                    <a:lstStyle/>
                    <a:p>
                      <a:pPr algn="l"/>
                      <a:r>
                        <a:rPr lang="en-US" sz="4800" b="1" kern="1200" dirty="0">
                          <a:solidFill>
                            <a:schemeClr val="tx1"/>
                          </a:solidFill>
                          <a:effectLst/>
                          <a:latin typeface="+mn-lt"/>
                          <a:ea typeface="+mn-ea"/>
                          <a:cs typeface="+mn-cs"/>
                        </a:rPr>
                        <a:t> 3</a:t>
                      </a:r>
                      <a:endParaRPr lang="en-US" sz="1600" dirty="0">
                        <a:solidFill>
                          <a:schemeClr val="tx1"/>
                        </a:solidFill>
                        <a:effectLst/>
                      </a:endParaRPr>
                    </a:p>
                    <a:p>
                      <a:pPr algn="ctr"/>
                      <a:r>
                        <a:rPr lang="en-US" sz="1400" b="1" kern="1200" dirty="0">
                          <a:solidFill>
                            <a:schemeClr val="tx1"/>
                          </a:solidFill>
                          <a:effectLst/>
                          <a:latin typeface="+mn-lt"/>
                          <a:ea typeface="+mn-ea"/>
                          <a:cs typeface="+mn-cs"/>
                        </a:rPr>
                        <a:t> </a:t>
                      </a:r>
                      <a:endParaRPr lang="en-US" sz="1400" dirty="0">
                        <a:solidFill>
                          <a:schemeClr val="tx1"/>
                        </a:solidFill>
                        <a:effectLst/>
                      </a:endParaRPr>
                    </a:p>
                    <a:p>
                      <a:pPr algn="ctr"/>
                      <a:endParaRPr lang="en-US" sz="1200" b="1" kern="1200" dirty="0">
                        <a:solidFill>
                          <a:schemeClr val="tx1"/>
                        </a:solidFill>
                        <a:effectLst/>
                        <a:latin typeface="+mn-lt"/>
                        <a:ea typeface="+mn-ea"/>
                        <a:cs typeface="+mn-cs"/>
                      </a:endParaRPr>
                    </a:p>
                  </a:txBody>
                  <a:tcPr>
                    <a:solidFill>
                      <a:srgbClr val="CC9900"/>
                    </a:solidFill>
                  </a:tcPr>
                </a:tc>
                <a:tc>
                  <a:txBody>
                    <a:bodyPr/>
                    <a:lstStyle/>
                    <a:p>
                      <a:pPr marL="0" indent="0">
                        <a:buNone/>
                      </a:pPr>
                      <a:endParaRPr lang="en-US" sz="1100" dirty="0"/>
                    </a:p>
                  </a:txBody>
                  <a:tcPr>
                    <a:solidFill>
                      <a:srgbClr val="D3B431">
                        <a:alpha val="62000"/>
                      </a:srgbClr>
                    </a:solidFill>
                  </a:tcPr>
                </a:tc>
                <a:tc>
                  <a:txBody>
                    <a:bodyPr/>
                    <a:lstStyle/>
                    <a:p>
                      <a:pPr marL="0" marR="0">
                        <a:lnSpc>
                          <a:spcPct val="110000"/>
                        </a:lnSpc>
                        <a:spcBef>
                          <a:spcPts val="0"/>
                        </a:spcBef>
                        <a:spcAft>
                          <a:spcPts val="0"/>
                        </a:spcAft>
                      </a:pPr>
                      <a:endParaRPr lang="en-US" sz="1400" b="1"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10000"/>
                        </a:lnSpc>
                        <a:spcBef>
                          <a:spcPts val="0"/>
                        </a:spcBef>
                        <a:spcAft>
                          <a:spcPts val="0"/>
                        </a:spcAft>
                      </a:pPr>
                      <a:r>
                        <a:rPr lang="en-US" sz="1400" b="1" i="0" dirty="0">
                          <a:effectLst/>
                          <a:latin typeface="Calibri" panose="020F0502020204030204" pitchFamily="34" charset="0"/>
                          <a:ea typeface="Times New Roman" panose="02020603050405020304" pitchFamily="18" charset="0"/>
                          <a:cs typeface="Times New Roman" panose="02020603050405020304" pitchFamily="18" charset="0"/>
                        </a:rPr>
                        <a:t>SAY</a:t>
                      </a:r>
                      <a:endParaRPr lang="en-US" sz="1400" i="1" dirty="0">
                        <a:effectLst/>
                        <a:latin typeface="Calibri" panose="020F0502020204030204" pitchFamily="34" charset="0"/>
                        <a:ea typeface="Times New Roman" panose="02020603050405020304" pitchFamily="18" charset="0"/>
                      </a:endParaRPr>
                    </a:p>
                    <a:p>
                      <a:pPr marL="285750" marR="0" lvl="0" indent="-285750" algn="l" defTabSz="914400" rtl="0" eaLnBrk="1" fontAlgn="auto" latinLnBrk="0" hangingPunct="1">
                        <a:lnSpc>
                          <a:spcPct val="100000"/>
                        </a:lnSpc>
                        <a:spcBef>
                          <a:spcPts val="0"/>
                        </a:spcBef>
                        <a:spcAft>
                          <a:spcPts val="0"/>
                        </a:spcAft>
                        <a:buClrTx/>
                        <a:buSzTx/>
                        <a:buFontTx/>
                        <a:buChar char="-"/>
                        <a:tabLst/>
                        <a:defRPr/>
                      </a:pPr>
                      <a:r>
                        <a:rPr lang="en-US" sz="1400" b="0" i="1" u="none" kern="1200" baseline="0" dirty="0">
                          <a:solidFill>
                            <a:schemeClr val="dk1"/>
                          </a:solidFill>
                          <a:effectLst/>
                          <a:latin typeface="+mn-lt"/>
                          <a:ea typeface="+mn-ea"/>
                          <a:cs typeface="+mn-cs"/>
                        </a:rPr>
                        <a:t>Work individually to think through and describe the conditions and relationships that existed five years prior to the current situation. Record your thoughts in your Participant Guide or notebook using both words and sketches.</a:t>
                      </a:r>
                    </a:p>
                    <a:p>
                      <a:pPr marL="285750" marR="0" lvl="0" indent="-285750" algn="l" defTabSz="914400" rtl="0" eaLnBrk="1" fontAlgn="auto" latinLnBrk="0" hangingPunct="1">
                        <a:lnSpc>
                          <a:spcPct val="100000"/>
                        </a:lnSpc>
                        <a:spcBef>
                          <a:spcPts val="0"/>
                        </a:spcBef>
                        <a:spcAft>
                          <a:spcPts val="0"/>
                        </a:spcAft>
                        <a:buClrTx/>
                        <a:buSzTx/>
                        <a:buFontTx/>
                        <a:buChar char="-"/>
                        <a:tabLst/>
                        <a:defRPr/>
                      </a:pPr>
                      <a:r>
                        <a:rPr lang="en-US" sz="1400" b="0" i="1" u="none" kern="1200" baseline="0" dirty="0">
                          <a:solidFill>
                            <a:schemeClr val="dk1"/>
                          </a:solidFill>
                          <a:effectLst/>
                          <a:latin typeface="+mn-lt"/>
                          <a:ea typeface="+mn-ea"/>
                          <a:cs typeface="+mn-cs"/>
                        </a:rPr>
                        <a:t>Again, there are no right or wrong answers. The situation as it existed five years ago can be interpreted and described in many different ways. I recognize that you do not have all the information. Normally, you would likely gather additional information to help you understand the history. Do your best to fill in the gaps. </a:t>
                      </a:r>
                    </a:p>
                    <a:p>
                      <a:pPr marL="285750" marR="0" lvl="0" indent="-285750" algn="l" defTabSz="914400" rtl="0" eaLnBrk="1" fontAlgn="auto" latinLnBrk="0" hangingPunct="1">
                        <a:lnSpc>
                          <a:spcPct val="100000"/>
                        </a:lnSpc>
                        <a:spcBef>
                          <a:spcPts val="0"/>
                        </a:spcBef>
                        <a:spcAft>
                          <a:spcPts val="0"/>
                        </a:spcAft>
                        <a:buClrTx/>
                        <a:buSzTx/>
                        <a:buFontTx/>
                        <a:buChar char="-"/>
                        <a:tabLst/>
                        <a:defRPr/>
                      </a:pPr>
                      <a:r>
                        <a:rPr lang="en-US" sz="1400" b="0" i="1" u="none" kern="1200" baseline="0" dirty="0">
                          <a:solidFill>
                            <a:schemeClr val="dk1"/>
                          </a:solidFill>
                          <a:effectLst/>
                          <a:latin typeface="+mn-lt"/>
                          <a:ea typeface="+mn-ea"/>
                          <a:cs typeface="+mn-cs"/>
                        </a:rPr>
                        <a:t>Then I’d like you to jot down three to five key questions – things that seem critical to know – and then create some answers or assumptions. Use those answers or assumptions to move forward with the next part of the exercise. </a:t>
                      </a:r>
                    </a:p>
                    <a:p>
                      <a:pPr marL="285750" marR="0" lvl="0" indent="-285750" algn="l" defTabSz="914400" rtl="0" eaLnBrk="1" fontAlgn="auto" latinLnBrk="0" hangingPunct="1">
                        <a:lnSpc>
                          <a:spcPct val="100000"/>
                        </a:lnSpc>
                        <a:spcBef>
                          <a:spcPts val="0"/>
                        </a:spcBef>
                        <a:spcAft>
                          <a:spcPts val="0"/>
                        </a:spcAft>
                        <a:buClrTx/>
                        <a:buSzTx/>
                        <a:buFontTx/>
                        <a:buChar char="-"/>
                        <a:tabLst/>
                        <a:defRPr/>
                      </a:pPr>
                      <a:endParaRPr lang="en-US" sz="1400" b="0" i="1" u="none" kern="1200" baseline="0" dirty="0">
                        <a:solidFill>
                          <a:schemeClr val="dk1"/>
                        </a:solidFill>
                        <a:effectLst/>
                        <a:latin typeface="+mn-lt"/>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Tx/>
                        <a:buNone/>
                        <a:tabLst/>
                        <a:defRPr/>
                      </a:pPr>
                      <a:r>
                        <a:rPr lang="en-US" sz="1400" b="1" i="0" u="none" kern="1200" baseline="0" dirty="0">
                          <a:solidFill>
                            <a:schemeClr val="dk1"/>
                          </a:solidFill>
                          <a:effectLst/>
                          <a:latin typeface="+mn-lt"/>
                          <a:ea typeface="+mn-ea"/>
                          <a:cs typeface="+mn-cs"/>
                        </a:rPr>
                        <a:t>[End of Step 3]</a:t>
                      </a:r>
                    </a:p>
                  </a:txBody>
                  <a:tcPr marL="68580" marR="68580" marT="0" marB="0">
                    <a:solidFill>
                      <a:srgbClr val="D3B431">
                        <a:alpha val="62000"/>
                      </a:srgbClr>
                    </a:solidFill>
                  </a:tcPr>
                </a:tc>
                <a:extLst>
                  <a:ext uri="{0D108BD9-81ED-4DB2-BD59-A6C34878D82A}">
                    <a16:rowId xmlns:a16="http://schemas.microsoft.com/office/drawing/2014/main" val="3992430320"/>
                  </a:ext>
                </a:extLst>
              </a:tr>
            </a:tbl>
          </a:graphicData>
        </a:graphic>
      </p:graphicFrame>
      <p:pic>
        <p:nvPicPr>
          <p:cNvPr id="5" name="Picture 2" descr="C:\Users\361\AppData\Local\Microsoft\Windows\Temporary Internet Files\Content.IE5\34TGYFAZ\uhr[1].png"/>
          <p:cNvPicPr>
            <a:picLocks noChangeAspect="1" noChangeArrowheads="1"/>
          </p:cNvPicPr>
          <p:nvPr/>
        </p:nvPicPr>
        <p:blipFill>
          <a:blip r:embed="rId3" cstate="print"/>
          <a:srcRect/>
          <a:stretch>
            <a:fillRect/>
          </a:stretch>
        </p:blipFill>
        <p:spPr bwMode="auto">
          <a:xfrm>
            <a:off x="1202185" y="2328446"/>
            <a:ext cx="317258" cy="317258"/>
          </a:xfrm>
          <a:prstGeom prst="rect">
            <a:avLst/>
          </a:prstGeom>
          <a:noFill/>
        </p:spPr>
      </p:pic>
      <p:cxnSp>
        <p:nvCxnSpPr>
          <p:cNvPr id="11" name="Straight Connector 10"/>
          <p:cNvCxnSpPr/>
          <p:nvPr/>
        </p:nvCxnSpPr>
        <p:spPr>
          <a:xfrm>
            <a:off x="2819400" y="1295400"/>
            <a:ext cx="0" cy="5212080"/>
          </a:xfrm>
          <a:prstGeom prst="line">
            <a:avLst/>
          </a:prstGeom>
          <a:ln w="571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1371601" y="1447800"/>
            <a:ext cx="1143000" cy="830997"/>
          </a:xfrm>
          <a:prstGeom prst="rect">
            <a:avLst/>
          </a:prstGeom>
          <a:noFill/>
        </p:spPr>
        <p:txBody>
          <a:bodyPr wrap="square" rtlCol="0">
            <a:spAutoFit/>
          </a:bodyPr>
          <a:lstStyle/>
          <a:p>
            <a:r>
              <a:rPr lang="en-US" sz="1600" b="1" dirty="0"/>
              <a:t>Think Back in Time</a:t>
            </a:r>
          </a:p>
          <a:p>
            <a:r>
              <a:rPr lang="en-US" sz="1400" b="1" dirty="0"/>
              <a:t>(contd.)</a:t>
            </a:r>
          </a:p>
        </p:txBody>
      </p:sp>
      <p:sp>
        <p:nvSpPr>
          <p:cNvPr id="13" name="TextBox 12"/>
          <p:cNvSpPr txBox="1"/>
          <p:nvPr/>
        </p:nvSpPr>
        <p:spPr>
          <a:xfrm>
            <a:off x="1443243" y="2328446"/>
            <a:ext cx="766557" cy="338554"/>
          </a:xfrm>
          <a:prstGeom prst="rect">
            <a:avLst/>
          </a:prstGeom>
          <a:noFill/>
        </p:spPr>
        <p:txBody>
          <a:bodyPr wrap="none" rtlCol="0">
            <a:spAutoFit/>
          </a:bodyPr>
          <a:lstStyle/>
          <a:p>
            <a:r>
              <a:rPr lang="en-US" sz="1600" b="1" dirty="0"/>
              <a:t>30 min</a:t>
            </a:r>
          </a:p>
        </p:txBody>
      </p:sp>
      <p:pic>
        <p:nvPicPr>
          <p:cNvPr id="15" name="Picture 14" descr="C:\Users\361\AppData\Local\Microsoft\Windows\Temporary Internet Files\Content.IE5\IGMPWQCZ\ibdjl95-Speech-Bubbles-1[1].png"/>
          <p:cNvPicPr>
            <a:picLocks noChangeAspect="1" noChangeArrowheads="1"/>
          </p:cNvPicPr>
          <p:nvPr/>
        </p:nvPicPr>
        <p:blipFill>
          <a:blip r:embed="rId4" cstate="print"/>
          <a:srcRect/>
          <a:stretch>
            <a:fillRect/>
          </a:stretch>
        </p:blipFill>
        <p:spPr bwMode="auto">
          <a:xfrm>
            <a:off x="2667000" y="1524000"/>
            <a:ext cx="304800" cy="317210"/>
          </a:xfrm>
          <a:prstGeom prst="rect">
            <a:avLst/>
          </a:prstGeom>
          <a:noFill/>
        </p:spPr>
      </p:pic>
      <p:sp>
        <p:nvSpPr>
          <p:cNvPr id="8" name="Slide Number Placeholder 7"/>
          <p:cNvSpPr>
            <a:spLocks noGrp="1"/>
          </p:cNvSpPr>
          <p:nvPr>
            <p:ph type="sldNum" sz="quarter" idx="12"/>
          </p:nvPr>
        </p:nvSpPr>
        <p:spPr/>
        <p:txBody>
          <a:bodyPr/>
          <a:lstStyle/>
          <a:p>
            <a:fld id="{98044682-6219-4089-8719-C9589F48517E}" type="slidenum">
              <a:rPr lang="en-US" smtClean="0"/>
              <a:pPr/>
              <a:t>16</a:t>
            </a:fld>
            <a:endParaRPr lang="en-US"/>
          </a:p>
        </p:txBody>
      </p:sp>
    </p:spTree>
    <p:extLst>
      <p:ext uri="{BB962C8B-B14F-4D97-AF65-F5344CB8AC3E}">
        <p14:creationId xmlns:p14="http://schemas.microsoft.com/office/powerpoint/2010/main" val="1344177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262083572"/>
              </p:ext>
            </p:extLst>
          </p:nvPr>
        </p:nvGraphicFramePr>
        <p:xfrm>
          <a:off x="876300" y="304800"/>
          <a:ext cx="7406639" cy="6217920"/>
        </p:xfrm>
        <a:graphic>
          <a:graphicData uri="http://schemas.openxmlformats.org/drawingml/2006/table">
            <a:tbl>
              <a:tblPr firstRow="1" bandRow="1">
                <a:tableStyleId>{46F890A9-2807-4EBB-B81D-B2AA78EC7F39}</a:tableStyleId>
              </a:tblPr>
              <a:tblGrid>
                <a:gridCol w="1759077">
                  <a:extLst>
                    <a:ext uri="{9D8B030D-6E8A-4147-A177-3AD203B41FA5}">
                      <a16:colId xmlns:a16="http://schemas.microsoft.com/office/drawing/2014/main" val="1764587541"/>
                    </a:ext>
                  </a:extLst>
                </a:gridCol>
                <a:gridCol w="493457">
                  <a:extLst>
                    <a:ext uri="{9D8B030D-6E8A-4147-A177-3AD203B41FA5}">
                      <a16:colId xmlns:a16="http://schemas.microsoft.com/office/drawing/2014/main" val="3858536520"/>
                    </a:ext>
                  </a:extLst>
                </a:gridCol>
                <a:gridCol w="5154105">
                  <a:extLst>
                    <a:ext uri="{9D8B030D-6E8A-4147-A177-3AD203B41FA5}">
                      <a16:colId xmlns:a16="http://schemas.microsoft.com/office/drawing/2014/main" val="1282257971"/>
                    </a:ext>
                  </a:extLst>
                </a:gridCol>
              </a:tblGrid>
              <a:tr h="976299">
                <a:tc>
                  <a:txBody>
                    <a:bodyPr/>
                    <a:lstStyle/>
                    <a:p>
                      <a:pPr marL="0" marR="0" algn="ctr">
                        <a:spcBef>
                          <a:spcPts val="0"/>
                        </a:spcBef>
                        <a:spcAft>
                          <a:spcPts val="0"/>
                        </a:spcAft>
                      </a:pPr>
                      <a:endParaRPr lang="en-US" sz="2000" b="1" dirty="0">
                        <a:solidFill>
                          <a:srgbClr val="F2F2F2"/>
                        </a:solidFill>
                        <a:effectLst/>
                        <a:latin typeface="Calibri" panose="020F0502020204030204" pitchFamily="34" charset="0"/>
                        <a:ea typeface="Times New Roman" panose="02020603050405020304" pitchFamily="18" charset="0"/>
                      </a:endParaRPr>
                    </a:p>
                    <a:p>
                      <a:pPr marL="0" marR="0" algn="ctr">
                        <a:spcBef>
                          <a:spcPts val="0"/>
                        </a:spcBef>
                        <a:spcAft>
                          <a:spcPts val="0"/>
                        </a:spcAft>
                      </a:pPr>
                      <a:r>
                        <a:rPr lang="en-US" sz="2000" b="1" dirty="0">
                          <a:solidFill>
                            <a:srgbClr val="F2F2F2"/>
                          </a:solidFill>
                          <a:effectLst/>
                          <a:latin typeface="Calibri" panose="020F0502020204030204" pitchFamily="34" charset="0"/>
                          <a:ea typeface="Times New Roman" panose="02020603050405020304" pitchFamily="18" charset="0"/>
                        </a:rPr>
                        <a:t>Step</a:t>
                      </a:r>
                      <a:endParaRPr lang="en-US" sz="1200" dirty="0">
                        <a:effectLst/>
                        <a:latin typeface="Corbel" panose="020B0503020204020204" pitchFamily="34" charset="0"/>
                      </a:endParaRPr>
                    </a:p>
                    <a:p>
                      <a:pPr marL="0" marR="0" algn="ctr">
                        <a:spcBef>
                          <a:spcPts val="0"/>
                        </a:spcBef>
                        <a:spcAft>
                          <a:spcPts val="0"/>
                        </a:spcAft>
                      </a:pPr>
                      <a:r>
                        <a:rPr lang="en-US" sz="2000" b="1" dirty="0">
                          <a:solidFill>
                            <a:srgbClr val="F2F2F2"/>
                          </a:solidFill>
                          <a:effectLst/>
                          <a:latin typeface="Calibri" panose="020F0502020204030204" pitchFamily="34" charset="0"/>
                          <a:ea typeface="Times New Roman" panose="02020603050405020304" pitchFamily="18" charset="0"/>
                        </a:rPr>
                        <a:t> </a:t>
                      </a:r>
                      <a:endParaRPr lang="en-US" sz="1200" dirty="0">
                        <a:effectLst/>
                        <a:latin typeface="Corbel" panose="020B0503020204020204" pitchFamily="34" charset="0"/>
                      </a:endParaRPr>
                    </a:p>
                  </a:txBody>
                  <a:tcPr marL="68580" marR="68580" marT="0" marB="0" anchor="ctr">
                    <a:solidFill>
                      <a:schemeClr val="accent3">
                        <a:lumMod val="50000"/>
                      </a:schemeClr>
                    </a:solidFill>
                  </a:tcPr>
                </a:tc>
                <a:tc>
                  <a:txBody>
                    <a:bodyPr/>
                    <a:lstStyle/>
                    <a:p>
                      <a:pPr marL="0" marR="0" algn="ctr">
                        <a:spcBef>
                          <a:spcPts val="0"/>
                        </a:spcBef>
                        <a:spcAft>
                          <a:spcPts val="0"/>
                        </a:spcAft>
                      </a:pPr>
                      <a:endParaRPr lang="en-US" sz="1200" dirty="0">
                        <a:effectLst/>
                        <a:latin typeface="Corbel" panose="020B0503020204020204" pitchFamily="34" charset="0"/>
                      </a:endParaRPr>
                    </a:p>
                  </a:txBody>
                  <a:tcPr marL="68580" marR="68580" marT="0" marB="0" anchor="ctr">
                    <a:solidFill>
                      <a:schemeClr val="accent3">
                        <a:lumMod val="5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b="1" dirty="0">
                        <a:solidFill>
                          <a:srgbClr val="F2F2F2"/>
                        </a:solidFill>
                        <a:effectLst/>
                        <a:latin typeface="Calibri" panose="020F0502020204030204" pitchFamily="34" charset="0"/>
                        <a:ea typeface="Times New Roman" panose="02020603050405020304"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b="1" dirty="0">
                          <a:solidFill>
                            <a:srgbClr val="F2F2F2"/>
                          </a:solidFill>
                          <a:effectLst/>
                          <a:latin typeface="Calibri" panose="020F0502020204030204" pitchFamily="34" charset="0"/>
                          <a:ea typeface="Times New Roman" panose="02020603050405020304" pitchFamily="18" charset="0"/>
                        </a:rPr>
                        <a:t>Facilitator Activity</a:t>
                      </a:r>
                      <a:endParaRPr lang="en-US" sz="1200" dirty="0">
                        <a:effectLst/>
                        <a:latin typeface="Corbel" panose="020B0503020204020204" pitchFamily="34" charset="0"/>
                      </a:endParaRPr>
                    </a:p>
                    <a:p>
                      <a:pPr marL="0" marR="0" algn="ctr">
                        <a:spcBef>
                          <a:spcPts val="0"/>
                        </a:spcBef>
                        <a:spcAft>
                          <a:spcPts val="0"/>
                        </a:spcAft>
                      </a:pPr>
                      <a:endParaRPr lang="en-US" sz="1200" dirty="0">
                        <a:effectLst/>
                        <a:latin typeface="Corbel" panose="020B0503020204020204" pitchFamily="34" charset="0"/>
                      </a:endParaRPr>
                    </a:p>
                  </a:txBody>
                  <a:tcPr marL="68580" marR="68580" marT="0" marB="0" anchor="ctr">
                    <a:solidFill>
                      <a:schemeClr val="accent3">
                        <a:lumMod val="50000"/>
                      </a:schemeClr>
                    </a:solidFill>
                  </a:tcPr>
                </a:tc>
                <a:extLst>
                  <a:ext uri="{0D108BD9-81ED-4DB2-BD59-A6C34878D82A}">
                    <a16:rowId xmlns:a16="http://schemas.microsoft.com/office/drawing/2014/main" val="2641501532"/>
                  </a:ext>
                </a:extLst>
              </a:tr>
              <a:tr h="5241621">
                <a:tc>
                  <a:txBody>
                    <a:bodyPr/>
                    <a:lstStyle/>
                    <a:p>
                      <a:pPr algn="l"/>
                      <a:r>
                        <a:rPr lang="en-US" sz="4800" b="1" kern="1200" dirty="0">
                          <a:solidFill>
                            <a:schemeClr val="tx1"/>
                          </a:solidFill>
                          <a:effectLst/>
                          <a:latin typeface="+mn-lt"/>
                          <a:ea typeface="+mn-ea"/>
                          <a:cs typeface="+mn-cs"/>
                        </a:rPr>
                        <a:t> 4</a:t>
                      </a:r>
                      <a:endParaRPr lang="en-US" sz="1600" dirty="0">
                        <a:solidFill>
                          <a:schemeClr val="tx1"/>
                        </a:solidFill>
                        <a:effectLst/>
                      </a:endParaRPr>
                    </a:p>
                    <a:p>
                      <a:pPr algn="ctr"/>
                      <a:r>
                        <a:rPr lang="en-US" sz="1400" b="1" kern="1200" dirty="0">
                          <a:solidFill>
                            <a:schemeClr val="tx1"/>
                          </a:solidFill>
                          <a:effectLst/>
                          <a:latin typeface="+mn-lt"/>
                          <a:ea typeface="+mn-ea"/>
                          <a:cs typeface="+mn-cs"/>
                        </a:rPr>
                        <a:t> </a:t>
                      </a:r>
                      <a:endParaRPr lang="en-US" sz="1400" dirty="0">
                        <a:solidFill>
                          <a:schemeClr val="tx1"/>
                        </a:solidFill>
                        <a:effectLst/>
                      </a:endParaRPr>
                    </a:p>
                    <a:p>
                      <a:pPr algn="ctr"/>
                      <a:endParaRPr lang="en-US" sz="1200" b="1" kern="1200" dirty="0">
                        <a:solidFill>
                          <a:schemeClr val="tx1"/>
                        </a:solidFill>
                        <a:effectLst/>
                        <a:latin typeface="+mn-lt"/>
                        <a:ea typeface="+mn-ea"/>
                        <a:cs typeface="+mn-cs"/>
                      </a:endParaRPr>
                    </a:p>
                  </a:txBody>
                  <a:tcPr>
                    <a:solidFill>
                      <a:srgbClr val="CC9900"/>
                    </a:solidFill>
                  </a:tcPr>
                </a:tc>
                <a:tc>
                  <a:txBody>
                    <a:bodyPr/>
                    <a:lstStyle/>
                    <a:p>
                      <a:pPr marL="0" indent="0">
                        <a:buNone/>
                      </a:pPr>
                      <a:endParaRPr lang="en-US" sz="1100" dirty="0"/>
                    </a:p>
                  </a:txBody>
                  <a:tcPr>
                    <a:solidFill>
                      <a:srgbClr val="D3B431">
                        <a:alpha val="62000"/>
                      </a:srgbClr>
                    </a:solidFill>
                  </a:tcPr>
                </a:tc>
                <a:tc>
                  <a:txBody>
                    <a:bodyPr/>
                    <a:lstStyle/>
                    <a:p>
                      <a:pPr marL="0" marR="0">
                        <a:lnSpc>
                          <a:spcPct val="110000"/>
                        </a:lnSpc>
                        <a:spcBef>
                          <a:spcPts val="0"/>
                        </a:spcBef>
                        <a:spcAft>
                          <a:spcPts val="0"/>
                        </a:spcAft>
                      </a:pPr>
                      <a:endParaRPr lang="en-US" sz="1400" b="1"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10000"/>
                        </a:lnSpc>
                        <a:spcBef>
                          <a:spcPts val="0"/>
                        </a:spcBef>
                        <a:spcAft>
                          <a:spcPts val="0"/>
                        </a:spcAft>
                      </a:pPr>
                      <a:r>
                        <a:rPr lang="en-US" sz="1400" b="1" i="0" dirty="0">
                          <a:effectLst/>
                          <a:latin typeface="Calibri" panose="020F0502020204030204" pitchFamily="34" charset="0"/>
                          <a:ea typeface="Times New Roman" panose="02020603050405020304" pitchFamily="18" charset="0"/>
                          <a:cs typeface="Times New Roman" panose="02020603050405020304" pitchFamily="18" charset="0"/>
                        </a:rPr>
                        <a:t>DO</a:t>
                      </a:r>
                      <a:endParaRPr lang="en-US" sz="1400" i="1" dirty="0">
                        <a:effectLst/>
                        <a:latin typeface="Calibri" panose="020F0502020204030204" pitchFamily="34" charset="0"/>
                        <a:ea typeface="Times New Roman" panose="02020603050405020304" pitchFamily="18" charset="0"/>
                      </a:endParaRPr>
                    </a:p>
                    <a:p>
                      <a:pPr marL="285750" marR="0" lvl="0" indent="-285750" algn="l" defTabSz="914400" rtl="0" eaLnBrk="1" fontAlgn="auto" latinLnBrk="0" hangingPunct="1">
                        <a:lnSpc>
                          <a:spcPct val="100000"/>
                        </a:lnSpc>
                        <a:spcBef>
                          <a:spcPts val="0"/>
                        </a:spcBef>
                        <a:spcAft>
                          <a:spcPts val="0"/>
                        </a:spcAft>
                        <a:buClrTx/>
                        <a:buSzTx/>
                        <a:buFontTx/>
                        <a:buChar char="-"/>
                        <a:tabLst/>
                        <a:defRPr/>
                      </a:pPr>
                      <a:r>
                        <a:rPr lang="en-US" sz="1400" b="0" i="0" u="none" kern="1200" baseline="0" dirty="0">
                          <a:solidFill>
                            <a:schemeClr val="dk1"/>
                          </a:solidFill>
                          <a:effectLst/>
                          <a:latin typeface="+mn-lt"/>
                          <a:ea typeface="+mn-ea"/>
                          <a:cs typeface="+mn-cs"/>
                        </a:rPr>
                        <a:t>Refer participants to “Timeline: Part 2” in the Participant Guide.</a:t>
                      </a:r>
                      <a:endParaRPr lang="en-US" sz="1400" b="0" i="1" u="none" kern="1200" baseline="0" dirty="0">
                        <a:solidFill>
                          <a:schemeClr val="dk1"/>
                        </a:solidFill>
                        <a:effectLst/>
                        <a:latin typeface="+mn-lt"/>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Tx/>
                        <a:buNone/>
                        <a:tabLst/>
                        <a:defRPr/>
                      </a:pPr>
                      <a:endParaRPr lang="en-US" sz="1100" b="1" i="0" u="none" kern="1200" baseline="0" dirty="0">
                        <a:solidFill>
                          <a:schemeClr val="dk1"/>
                        </a:solidFill>
                        <a:effectLst/>
                        <a:latin typeface="+mn-lt"/>
                        <a:ea typeface="+mn-ea"/>
                        <a:cs typeface="+mn-cs"/>
                      </a:endParaRPr>
                    </a:p>
                    <a:p>
                      <a:pPr marL="0" marR="0">
                        <a:lnSpc>
                          <a:spcPct val="110000"/>
                        </a:lnSpc>
                        <a:spcBef>
                          <a:spcPts val="0"/>
                        </a:spcBef>
                        <a:spcAft>
                          <a:spcPts val="0"/>
                        </a:spcAft>
                      </a:pPr>
                      <a:r>
                        <a:rPr lang="en-US" sz="1400" b="1" i="0" dirty="0">
                          <a:effectLst/>
                          <a:latin typeface="Calibri" panose="020F0502020204030204" pitchFamily="34" charset="0"/>
                          <a:ea typeface="Times New Roman" panose="02020603050405020304" pitchFamily="18" charset="0"/>
                          <a:cs typeface="Times New Roman" panose="02020603050405020304" pitchFamily="18" charset="0"/>
                        </a:rPr>
                        <a:t>DO</a:t>
                      </a:r>
                      <a:endParaRPr lang="en-US" sz="1400" i="1" dirty="0">
                        <a:effectLst/>
                        <a:latin typeface="Calibri" panose="020F0502020204030204" pitchFamily="34" charset="0"/>
                        <a:ea typeface="Times New Roman" panose="02020603050405020304" pitchFamily="18" charset="0"/>
                      </a:endParaRPr>
                    </a:p>
                    <a:p>
                      <a:pPr marL="285750" marR="0" lvl="0" indent="-285750" algn="l" defTabSz="914400" rtl="0" eaLnBrk="1" fontAlgn="auto" latinLnBrk="0" hangingPunct="1">
                        <a:lnSpc>
                          <a:spcPct val="100000"/>
                        </a:lnSpc>
                        <a:spcBef>
                          <a:spcPts val="0"/>
                        </a:spcBef>
                        <a:spcAft>
                          <a:spcPts val="0"/>
                        </a:spcAft>
                        <a:buClrTx/>
                        <a:buSzTx/>
                        <a:buFontTx/>
                        <a:buChar char="-"/>
                        <a:tabLst/>
                        <a:defRPr/>
                      </a:pPr>
                      <a:r>
                        <a:rPr lang="en-US" sz="1400" b="0" i="0" u="none" kern="1200" baseline="0" dirty="0">
                          <a:solidFill>
                            <a:schemeClr val="dk1"/>
                          </a:solidFill>
                          <a:effectLst/>
                          <a:latin typeface="+mn-lt"/>
                          <a:ea typeface="+mn-ea"/>
                          <a:cs typeface="+mn-cs"/>
                        </a:rPr>
                        <a:t>Ask participants to consider a </a:t>
                      </a:r>
                      <a:r>
                        <a:rPr lang="en-US" sz="1400" b="0" i="0" u="sng" kern="1200" baseline="0" dirty="0">
                          <a:solidFill>
                            <a:schemeClr val="dk1"/>
                          </a:solidFill>
                          <a:effectLst/>
                          <a:latin typeface="+mn-lt"/>
                          <a:ea typeface="+mn-ea"/>
                          <a:cs typeface="+mn-cs"/>
                        </a:rPr>
                        <a:t>probable</a:t>
                      </a:r>
                      <a:r>
                        <a:rPr lang="en-US" sz="1400" b="0" i="0" u="none" kern="1200" baseline="0" dirty="0">
                          <a:solidFill>
                            <a:schemeClr val="dk1"/>
                          </a:solidFill>
                          <a:effectLst/>
                          <a:latin typeface="+mn-lt"/>
                          <a:ea typeface="+mn-ea"/>
                          <a:cs typeface="+mn-cs"/>
                        </a:rPr>
                        <a:t> scenario two years into the future.</a:t>
                      </a:r>
                    </a:p>
                    <a:p>
                      <a:pPr marL="285750" marR="0" lvl="0" indent="-285750" algn="l" defTabSz="914400" rtl="0" eaLnBrk="1" fontAlgn="auto" latinLnBrk="0" hangingPunct="1">
                        <a:lnSpc>
                          <a:spcPct val="100000"/>
                        </a:lnSpc>
                        <a:spcBef>
                          <a:spcPts val="0"/>
                        </a:spcBef>
                        <a:spcAft>
                          <a:spcPts val="0"/>
                        </a:spcAft>
                        <a:buClrTx/>
                        <a:buSzTx/>
                        <a:buFontTx/>
                        <a:buChar char="-"/>
                        <a:tabLst/>
                        <a:defRPr/>
                      </a:pPr>
                      <a:r>
                        <a:rPr lang="en-US" sz="1400" b="0" i="0" u="none" kern="1200" baseline="0" dirty="0">
                          <a:solidFill>
                            <a:schemeClr val="dk1"/>
                          </a:solidFill>
                          <a:effectLst/>
                          <a:latin typeface="+mn-lt"/>
                          <a:ea typeface="+mn-ea"/>
                          <a:cs typeface="+mn-cs"/>
                        </a:rPr>
                        <a:t>[Note: Once participants gain experience in thinking two years out, the facilitator should challenge them further by lengthening the time horizon – e.g., consider the situation five years out, ten years out. When doing this, participants should think back in time twice as long as they think forward in time – e.g., think back ten years to think forward five.]</a:t>
                      </a:r>
                    </a:p>
                    <a:p>
                      <a:pPr marL="285750" marR="0" lvl="0" indent="-285750" algn="l" defTabSz="914400" rtl="0" eaLnBrk="1" fontAlgn="auto" latinLnBrk="0" hangingPunct="1">
                        <a:lnSpc>
                          <a:spcPct val="100000"/>
                        </a:lnSpc>
                        <a:spcBef>
                          <a:spcPts val="0"/>
                        </a:spcBef>
                        <a:spcAft>
                          <a:spcPts val="0"/>
                        </a:spcAft>
                        <a:buClrTx/>
                        <a:buSzTx/>
                        <a:buFontTx/>
                        <a:buChar char="-"/>
                        <a:tabLst/>
                        <a:defRPr/>
                      </a:pPr>
                      <a:endParaRPr lang="en-US" sz="1100" b="0" i="0" u="none" kern="1200" baseline="0" dirty="0">
                        <a:solidFill>
                          <a:schemeClr val="dk1"/>
                        </a:solidFill>
                        <a:effectLst/>
                        <a:latin typeface="+mn-lt"/>
                        <a:ea typeface="+mn-ea"/>
                        <a:cs typeface="+mn-cs"/>
                      </a:endParaRPr>
                    </a:p>
                    <a:p>
                      <a:pPr marL="0" marR="0">
                        <a:lnSpc>
                          <a:spcPct val="110000"/>
                        </a:lnSpc>
                        <a:spcBef>
                          <a:spcPts val="0"/>
                        </a:spcBef>
                        <a:spcAft>
                          <a:spcPts val="0"/>
                        </a:spcAft>
                      </a:pPr>
                      <a:r>
                        <a:rPr lang="en-US" sz="1400" b="1" i="0" dirty="0">
                          <a:effectLst/>
                          <a:latin typeface="Calibri" panose="020F0502020204030204" pitchFamily="34" charset="0"/>
                          <a:ea typeface="Times New Roman" panose="02020603050405020304" pitchFamily="18" charset="0"/>
                          <a:cs typeface="Times New Roman" panose="02020603050405020304" pitchFamily="18" charset="0"/>
                        </a:rPr>
                        <a:t>SAY</a:t>
                      </a:r>
                      <a:endParaRPr lang="en-US" sz="1400" i="1" dirty="0">
                        <a:effectLst/>
                        <a:latin typeface="Calibri" panose="020F0502020204030204" pitchFamily="34" charset="0"/>
                        <a:ea typeface="Times New Roman" panose="02020603050405020304" pitchFamily="18" charset="0"/>
                      </a:endParaRPr>
                    </a:p>
                    <a:p>
                      <a:pPr marL="285750" marR="0" lvl="0" indent="-285750" algn="l" defTabSz="914400" rtl="0" eaLnBrk="1" fontAlgn="auto" latinLnBrk="0" hangingPunct="1">
                        <a:lnSpc>
                          <a:spcPct val="100000"/>
                        </a:lnSpc>
                        <a:spcBef>
                          <a:spcPts val="0"/>
                        </a:spcBef>
                        <a:spcAft>
                          <a:spcPts val="0"/>
                        </a:spcAft>
                        <a:buClrTx/>
                        <a:buSzTx/>
                        <a:buFontTx/>
                        <a:buChar char="-"/>
                        <a:tabLst/>
                        <a:defRPr/>
                      </a:pPr>
                      <a:r>
                        <a:rPr lang="en-US" sz="1400" b="0" i="1" u="none" kern="1200" baseline="0" dirty="0">
                          <a:solidFill>
                            <a:schemeClr val="dk1"/>
                          </a:solidFill>
                          <a:effectLst/>
                          <a:latin typeface="+mn-lt"/>
                          <a:ea typeface="+mn-ea"/>
                          <a:cs typeface="+mn-cs"/>
                        </a:rPr>
                        <a:t>So far, you have developed an initial understanding of the current situation provided in the scenario description. You have also considered what the situation might have looked like five years prior to today.</a:t>
                      </a:r>
                    </a:p>
                    <a:p>
                      <a:pPr marL="285750" marR="0" lvl="0" indent="-285750" algn="l" defTabSz="914400" rtl="0" eaLnBrk="1" fontAlgn="auto" latinLnBrk="0" hangingPunct="1">
                        <a:lnSpc>
                          <a:spcPct val="100000"/>
                        </a:lnSpc>
                        <a:spcBef>
                          <a:spcPts val="0"/>
                        </a:spcBef>
                        <a:spcAft>
                          <a:spcPts val="0"/>
                        </a:spcAft>
                        <a:buClrTx/>
                        <a:buSzTx/>
                        <a:buFontTx/>
                        <a:buChar char="-"/>
                        <a:tabLst/>
                        <a:defRPr/>
                      </a:pPr>
                      <a:r>
                        <a:rPr lang="en-US" sz="1400" b="0" i="1" u="none" kern="1200" baseline="0" dirty="0">
                          <a:solidFill>
                            <a:schemeClr val="dk1"/>
                          </a:solidFill>
                          <a:effectLst/>
                          <a:latin typeface="+mn-lt"/>
                          <a:ea typeface="+mn-ea"/>
                          <a:cs typeface="+mn-cs"/>
                        </a:rPr>
                        <a:t>Now we are going to think forward in time. Working individually, and based on your understanding of the current situation and how it may have developed, we are going to consider what the situation might look like two years from now from a couple of different perspectives.</a:t>
                      </a:r>
                      <a:endParaRPr lang="en-US" sz="1400" b="1" i="0" u="none" kern="1200" baseline="0" dirty="0">
                        <a:solidFill>
                          <a:schemeClr val="dk1"/>
                        </a:solidFill>
                        <a:effectLst/>
                        <a:latin typeface="+mn-lt"/>
                        <a:ea typeface="+mn-ea"/>
                        <a:cs typeface="+mn-cs"/>
                      </a:endParaRPr>
                    </a:p>
                  </a:txBody>
                  <a:tcPr marL="68580" marR="68580" marT="0" marB="0">
                    <a:solidFill>
                      <a:srgbClr val="D3B431">
                        <a:alpha val="62000"/>
                      </a:srgbClr>
                    </a:solidFill>
                  </a:tcPr>
                </a:tc>
                <a:extLst>
                  <a:ext uri="{0D108BD9-81ED-4DB2-BD59-A6C34878D82A}">
                    <a16:rowId xmlns:a16="http://schemas.microsoft.com/office/drawing/2014/main" val="3992430320"/>
                  </a:ext>
                </a:extLst>
              </a:tr>
            </a:tbl>
          </a:graphicData>
        </a:graphic>
      </p:graphicFrame>
      <p:pic>
        <p:nvPicPr>
          <p:cNvPr id="5" name="Picture 2" descr="C:\Users\361\AppData\Local\Microsoft\Windows\Temporary Internet Files\Content.IE5\34TGYFAZ\uhr[1].png"/>
          <p:cNvPicPr>
            <a:picLocks noChangeAspect="1" noChangeArrowheads="1"/>
          </p:cNvPicPr>
          <p:nvPr/>
        </p:nvPicPr>
        <p:blipFill>
          <a:blip r:embed="rId3" cstate="print"/>
          <a:srcRect/>
          <a:stretch>
            <a:fillRect/>
          </a:stretch>
        </p:blipFill>
        <p:spPr bwMode="auto">
          <a:xfrm>
            <a:off x="1159879" y="2404646"/>
            <a:ext cx="317258" cy="317258"/>
          </a:xfrm>
          <a:prstGeom prst="rect">
            <a:avLst/>
          </a:prstGeom>
          <a:noFill/>
        </p:spPr>
      </p:pic>
      <p:cxnSp>
        <p:nvCxnSpPr>
          <p:cNvPr id="11" name="Straight Connector 10"/>
          <p:cNvCxnSpPr/>
          <p:nvPr/>
        </p:nvCxnSpPr>
        <p:spPr>
          <a:xfrm>
            <a:off x="2819400" y="1295400"/>
            <a:ext cx="0" cy="5212080"/>
          </a:xfrm>
          <a:prstGeom prst="line">
            <a:avLst/>
          </a:prstGeom>
          <a:ln w="571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1371601" y="1447800"/>
            <a:ext cx="1143000" cy="1046440"/>
          </a:xfrm>
          <a:prstGeom prst="rect">
            <a:avLst/>
          </a:prstGeom>
          <a:noFill/>
        </p:spPr>
        <p:txBody>
          <a:bodyPr wrap="square" rtlCol="0">
            <a:spAutoFit/>
          </a:bodyPr>
          <a:lstStyle/>
          <a:p>
            <a:r>
              <a:rPr lang="en-US" sz="1600" b="1" dirty="0"/>
              <a:t>Envision Future Scenarios</a:t>
            </a:r>
          </a:p>
          <a:p>
            <a:endParaRPr lang="en-US" sz="1400" b="1" dirty="0"/>
          </a:p>
        </p:txBody>
      </p:sp>
      <p:sp>
        <p:nvSpPr>
          <p:cNvPr id="13" name="TextBox 12"/>
          <p:cNvSpPr txBox="1"/>
          <p:nvPr/>
        </p:nvSpPr>
        <p:spPr>
          <a:xfrm>
            <a:off x="1400937" y="2404646"/>
            <a:ext cx="1037463" cy="338554"/>
          </a:xfrm>
          <a:prstGeom prst="rect">
            <a:avLst/>
          </a:prstGeom>
          <a:noFill/>
        </p:spPr>
        <p:txBody>
          <a:bodyPr wrap="none" rtlCol="0">
            <a:spAutoFit/>
          </a:bodyPr>
          <a:lstStyle/>
          <a:p>
            <a:r>
              <a:rPr lang="en-US" sz="1600" b="1" dirty="0"/>
              <a:t>25-30 min</a:t>
            </a:r>
          </a:p>
        </p:txBody>
      </p:sp>
      <p:pic>
        <p:nvPicPr>
          <p:cNvPr id="15" name="Picture 14" descr="C:\Users\361\AppData\Local\Microsoft\Windows\Temporary Internet Files\Content.IE5\IGMPWQCZ\ibdjl95-Speech-Bubbles-1[1].png"/>
          <p:cNvPicPr>
            <a:picLocks noChangeAspect="1" noChangeArrowheads="1"/>
          </p:cNvPicPr>
          <p:nvPr/>
        </p:nvPicPr>
        <p:blipFill>
          <a:blip r:embed="rId4" cstate="print"/>
          <a:srcRect/>
          <a:stretch>
            <a:fillRect/>
          </a:stretch>
        </p:blipFill>
        <p:spPr bwMode="auto">
          <a:xfrm>
            <a:off x="2667000" y="4191000"/>
            <a:ext cx="304800" cy="317210"/>
          </a:xfrm>
          <a:prstGeom prst="rect">
            <a:avLst/>
          </a:prstGeom>
          <a:noFill/>
        </p:spPr>
      </p:pic>
      <p:pic>
        <p:nvPicPr>
          <p:cNvPr id="8" name="Picture 6" descr="C:\Users\361\AppData\Local\Microsoft\Windows\Temporary Internet Files\Content.IE5\IGMPWQCZ\Righthand.svg[1].png"/>
          <p:cNvPicPr>
            <a:picLocks noChangeAspect="1" noChangeArrowheads="1"/>
          </p:cNvPicPr>
          <p:nvPr/>
        </p:nvPicPr>
        <p:blipFill>
          <a:blip r:embed="rId5" cstate="print"/>
          <a:srcRect/>
          <a:stretch>
            <a:fillRect/>
          </a:stretch>
        </p:blipFill>
        <p:spPr bwMode="auto">
          <a:xfrm>
            <a:off x="2667000" y="2057400"/>
            <a:ext cx="381000" cy="381000"/>
          </a:xfrm>
          <a:prstGeom prst="rect">
            <a:avLst/>
          </a:prstGeom>
          <a:noFill/>
        </p:spPr>
      </p:pic>
      <p:pic>
        <p:nvPicPr>
          <p:cNvPr id="9" name="Picture 6" descr="C:\Users\361\AppData\Local\Microsoft\Windows\Temporary Internet Files\Content.IE5\IGMPWQCZ\Righthand.svg[1].png"/>
          <p:cNvPicPr>
            <a:picLocks noChangeAspect="1" noChangeArrowheads="1"/>
          </p:cNvPicPr>
          <p:nvPr/>
        </p:nvPicPr>
        <p:blipFill>
          <a:blip r:embed="rId5" cstate="print"/>
          <a:srcRect/>
          <a:stretch>
            <a:fillRect/>
          </a:stretch>
        </p:blipFill>
        <p:spPr bwMode="auto">
          <a:xfrm>
            <a:off x="2667000" y="1447800"/>
            <a:ext cx="381000" cy="381000"/>
          </a:xfrm>
          <a:prstGeom prst="rect">
            <a:avLst/>
          </a:prstGeom>
          <a:noFill/>
        </p:spPr>
      </p:pic>
      <p:sp>
        <p:nvSpPr>
          <p:cNvPr id="10" name="Slide Number Placeholder 9"/>
          <p:cNvSpPr>
            <a:spLocks noGrp="1"/>
          </p:cNvSpPr>
          <p:nvPr>
            <p:ph type="sldNum" sz="quarter" idx="12"/>
          </p:nvPr>
        </p:nvSpPr>
        <p:spPr/>
        <p:txBody>
          <a:bodyPr/>
          <a:lstStyle/>
          <a:p>
            <a:fld id="{98044682-6219-4089-8719-C9589F48517E}" type="slidenum">
              <a:rPr lang="en-US" smtClean="0"/>
              <a:pPr/>
              <a:t>17</a:t>
            </a:fld>
            <a:endParaRPr lang="en-US"/>
          </a:p>
        </p:txBody>
      </p:sp>
    </p:spTree>
    <p:extLst>
      <p:ext uri="{BB962C8B-B14F-4D97-AF65-F5344CB8AC3E}">
        <p14:creationId xmlns:p14="http://schemas.microsoft.com/office/powerpoint/2010/main" val="1344177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2710537041"/>
              </p:ext>
            </p:extLst>
          </p:nvPr>
        </p:nvGraphicFramePr>
        <p:xfrm>
          <a:off x="876300" y="304800"/>
          <a:ext cx="7406639" cy="6217920"/>
        </p:xfrm>
        <a:graphic>
          <a:graphicData uri="http://schemas.openxmlformats.org/drawingml/2006/table">
            <a:tbl>
              <a:tblPr firstRow="1" bandRow="1">
                <a:tableStyleId>{46F890A9-2807-4EBB-B81D-B2AA78EC7F39}</a:tableStyleId>
              </a:tblPr>
              <a:tblGrid>
                <a:gridCol w="1759077">
                  <a:extLst>
                    <a:ext uri="{9D8B030D-6E8A-4147-A177-3AD203B41FA5}">
                      <a16:colId xmlns:a16="http://schemas.microsoft.com/office/drawing/2014/main" val="1764587541"/>
                    </a:ext>
                  </a:extLst>
                </a:gridCol>
                <a:gridCol w="493457">
                  <a:extLst>
                    <a:ext uri="{9D8B030D-6E8A-4147-A177-3AD203B41FA5}">
                      <a16:colId xmlns:a16="http://schemas.microsoft.com/office/drawing/2014/main" val="3858536520"/>
                    </a:ext>
                  </a:extLst>
                </a:gridCol>
                <a:gridCol w="5154105">
                  <a:extLst>
                    <a:ext uri="{9D8B030D-6E8A-4147-A177-3AD203B41FA5}">
                      <a16:colId xmlns:a16="http://schemas.microsoft.com/office/drawing/2014/main" val="1282257971"/>
                    </a:ext>
                  </a:extLst>
                </a:gridCol>
              </a:tblGrid>
              <a:tr h="976299">
                <a:tc>
                  <a:txBody>
                    <a:bodyPr/>
                    <a:lstStyle/>
                    <a:p>
                      <a:pPr marL="0" marR="0" algn="ctr">
                        <a:spcBef>
                          <a:spcPts val="0"/>
                        </a:spcBef>
                        <a:spcAft>
                          <a:spcPts val="0"/>
                        </a:spcAft>
                      </a:pPr>
                      <a:endParaRPr lang="en-US" sz="2000" b="1" dirty="0">
                        <a:solidFill>
                          <a:srgbClr val="F2F2F2"/>
                        </a:solidFill>
                        <a:effectLst/>
                        <a:latin typeface="Calibri" panose="020F0502020204030204" pitchFamily="34" charset="0"/>
                        <a:ea typeface="Times New Roman" panose="02020603050405020304" pitchFamily="18" charset="0"/>
                      </a:endParaRPr>
                    </a:p>
                    <a:p>
                      <a:pPr marL="0" marR="0" algn="ctr">
                        <a:spcBef>
                          <a:spcPts val="0"/>
                        </a:spcBef>
                        <a:spcAft>
                          <a:spcPts val="0"/>
                        </a:spcAft>
                      </a:pPr>
                      <a:r>
                        <a:rPr lang="en-US" sz="2000" b="1" dirty="0">
                          <a:solidFill>
                            <a:srgbClr val="F2F2F2"/>
                          </a:solidFill>
                          <a:effectLst/>
                          <a:latin typeface="Calibri" panose="020F0502020204030204" pitchFamily="34" charset="0"/>
                          <a:ea typeface="Times New Roman" panose="02020603050405020304" pitchFamily="18" charset="0"/>
                        </a:rPr>
                        <a:t>Step</a:t>
                      </a:r>
                      <a:endParaRPr lang="en-US" sz="1200" dirty="0">
                        <a:effectLst/>
                        <a:latin typeface="Corbel" panose="020B0503020204020204" pitchFamily="34" charset="0"/>
                      </a:endParaRPr>
                    </a:p>
                    <a:p>
                      <a:pPr marL="0" marR="0" algn="ctr">
                        <a:spcBef>
                          <a:spcPts val="0"/>
                        </a:spcBef>
                        <a:spcAft>
                          <a:spcPts val="0"/>
                        </a:spcAft>
                      </a:pPr>
                      <a:r>
                        <a:rPr lang="en-US" sz="2000" b="1" dirty="0">
                          <a:solidFill>
                            <a:srgbClr val="F2F2F2"/>
                          </a:solidFill>
                          <a:effectLst/>
                          <a:latin typeface="Calibri" panose="020F0502020204030204" pitchFamily="34" charset="0"/>
                          <a:ea typeface="Times New Roman" panose="02020603050405020304" pitchFamily="18" charset="0"/>
                        </a:rPr>
                        <a:t> </a:t>
                      </a:r>
                      <a:endParaRPr lang="en-US" sz="1200" dirty="0">
                        <a:effectLst/>
                        <a:latin typeface="Corbel" panose="020B0503020204020204" pitchFamily="34" charset="0"/>
                      </a:endParaRPr>
                    </a:p>
                  </a:txBody>
                  <a:tcPr marL="68580" marR="68580" marT="0" marB="0" anchor="ctr">
                    <a:solidFill>
                      <a:schemeClr val="accent3">
                        <a:lumMod val="50000"/>
                      </a:schemeClr>
                    </a:solidFill>
                  </a:tcPr>
                </a:tc>
                <a:tc>
                  <a:txBody>
                    <a:bodyPr/>
                    <a:lstStyle/>
                    <a:p>
                      <a:pPr marL="0" marR="0" algn="ctr">
                        <a:spcBef>
                          <a:spcPts val="0"/>
                        </a:spcBef>
                        <a:spcAft>
                          <a:spcPts val="0"/>
                        </a:spcAft>
                      </a:pPr>
                      <a:endParaRPr lang="en-US" sz="1200" dirty="0">
                        <a:effectLst/>
                        <a:latin typeface="Corbel" panose="020B0503020204020204" pitchFamily="34" charset="0"/>
                      </a:endParaRPr>
                    </a:p>
                  </a:txBody>
                  <a:tcPr marL="68580" marR="68580" marT="0" marB="0" anchor="ctr">
                    <a:solidFill>
                      <a:schemeClr val="accent3">
                        <a:lumMod val="5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b="1" dirty="0">
                        <a:solidFill>
                          <a:srgbClr val="F2F2F2"/>
                        </a:solidFill>
                        <a:effectLst/>
                        <a:latin typeface="Calibri" panose="020F0502020204030204" pitchFamily="34" charset="0"/>
                        <a:ea typeface="Times New Roman" panose="02020603050405020304"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b="1" dirty="0">
                          <a:solidFill>
                            <a:srgbClr val="F2F2F2"/>
                          </a:solidFill>
                          <a:effectLst/>
                          <a:latin typeface="Calibri" panose="020F0502020204030204" pitchFamily="34" charset="0"/>
                          <a:ea typeface="Times New Roman" panose="02020603050405020304" pitchFamily="18" charset="0"/>
                        </a:rPr>
                        <a:t>Facilitator Activity</a:t>
                      </a:r>
                      <a:endParaRPr lang="en-US" sz="1200" dirty="0">
                        <a:effectLst/>
                        <a:latin typeface="Corbel" panose="020B0503020204020204" pitchFamily="34" charset="0"/>
                      </a:endParaRPr>
                    </a:p>
                    <a:p>
                      <a:pPr marL="0" marR="0" algn="ctr">
                        <a:spcBef>
                          <a:spcPts val="0"/>
                        </a:spcBef>
                        <a:spcAft>
                          <a:spcPts val="0"/>
                        </a:spcAft>
                      </a:pPr>
                      <a:endParaRPr lang="en-US" sz="1200" dirty="0">
                        <a:effectLst/>
                        <a:latin typeface="Corbel" panose="020B0503020204020204" pitchFamily="34" charset="0"/>
                      </a:endParaRPr>
                    </a:p>
                  </a:txBody>
                  <a:tcPr marL="68580" marR="68580" marT="0" marB="0" anchor="ctr">
                    <a:solidFill>
                      <a:schemeClr val="accent3">
                        <a:lumMod val="50000"/>
                      </a:schemeClr>
                    </a:solidFill>
                  </a:tcPr>
                </a:tc>
                <a:extLst>
                  <a:ext uri="{0D108BD9-81ED-4DB2-BD59-A6C34878D82A}">
                    <a16:rowId xmlns:a16="http://schemas.microsoft.com/office/drawing/2014/main" val="2641501532"/>
                  </a:ext>
                </a:extLst>
              </a:tr>
              <a:tr h="5241621">
                <a:tc>
                  <a:txBody>
                    <a:bodyPr/>
                    <a:lstStyle/>
                    <a:p>
                      <a:pPr algn="l"/>
                      <a:r>
                        <a:rPr lang="en-US" sz="4800" b="1" kern="1200" dirty="0">
                          <a:solidFill>
                            <a:schemeClr val="tx1"/>
                          </a:solidFill>
                          <a:effectLst/>
                          <a:latin typeface="+mn-lt"/>
                          <a:ea typeface="+mn-ea"/>
                          <a:cs typeface="+mn-cs"/>
                        </a:rPr>
                        <a:t> 4</a:t>
                      </a:r>
                      <a:endParaRPr lang="en-US" sz="1600" dirty="0">
                        <a:solidFill>
                          <a:schemeClr val="tx1"/>
                        </a:solidFill>
                        <a:effectLst/>
                      </a:endParaRPr>
                    </a:p>
                    <a:p>
                      <a:pPr algn="ctr"/>
                      <a:r>
                        <a:rPr lang="en-US" sz="1400" b="1" kern="1200" dirty="0">
                          <a:solidFill>
                            <a:schemeClr val="tx1"/>
                          </a:solidFill>
                          <a:effectLst/>
                          <a:latin typeface="+mn-lt"/>
                          <a:ea typeface="+mn-ea"/>
                          <a:cs typeface="+mn-cs"/>
                        </a:rPr>
                        <a:t> </a:t>
                      </a:r>
                      <a:endParaRPr lang="en-US" sz="1400" dirty="0">
                        <a:solidFill>
                          <a:schemeClr val="tx1"/>
                        </a:solidFill>
                        <a:effectLst/>
                      </a:endParaRPr>
                    </a:p>
                    <a:p>
                      <a:pPr algn="ctr"/>
                      <a:endParaRPr lang="en-US" sz="1200" b="1" kern="1200" dirty="0">
                        <a:solidFill>
                          <a:schemeClr val="tx1"/>
                        </a:solidFill>
                        <a:effectLst/>
                        <a:latin typeface="+mn-lt"/>
                        <a:ea typeface="+mn-ea"/>
                        <a:cs typeface="+mn-cs"/>
                      </a:endParaRPr>
                    </a:p>
                  </a:txBody>
                  <a:tcPr>
                    <a:solidFill>
                      <a:srgbClr val="CC9900"/>
                    </a:solidFill>
                  </a:tcPr>
                </a:tc>
                <a:tc>
                  <a:txBody>
                    <a:bodyPr/>
                    <a:lstStyle/>
                    <a:p>
                      <a:pPr marL="0" indent="0">
                        <a:buNone/>
                      </a:pPr>
                      <a:endParaRPr lang="en-US" sz="1100" dirty="0"/>
                    </a:p>
                  </a:txBody>
                  <a:tcPr>
                    <a:solidFill>
                      <a:srgbClr val="D3B431">
                        <a:alpha val="62000"/>
                      </a:srgbClr>
                    </a:solidFill>
                  </a:tcPr>
                </a:tc>
                <a:tc>
                  <a:txBody>
                    <a:bodyPr/>
                    <a:lstStyle/>
                    <a:p>
                      <a:pPr marL="0" marR="0">
                        <a:lnSpc>
                          <a:spcPct val="110000"/>
                        </a:lnSpc>
                        <a:spcBef>
                          <a:spcPts val="0"/>
                        </a:spcBef>
                        <a:spcAft>
                          <a:spcPts val="0"/>
                        </a:spcAft>
                      </a:pPr>
                      <a:endParaRPr lang="en-US" sz="1400" b="1"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10000"/>
                        </a:lnSpc>
                        <a:spcBef>
                          <a:spcPts val="0"/>
                        </a:spcBef>
                        <a:spcAft>
                          <a:spcPts val="0"/>
                        </a:spcAft>
                      </a:pPr>
                      <a:r>
                        <a:rPr lang="en-US" sz="1400" b="1" i="0" dirty="0">
                          <a:effectLst/>
                          <a:latin typeface="Calibri" panose="020F0502020204030204" pitchFamily="34" charset="0"/>
                          <a:ea typeface="Times New Roman" panose="02020603050405020304" pitchFamily="18" charset="0"/>
                          <a:cs typeface="Times New Roman" panose="02020603050405020304" pitchFamily="18" charset="0"/>
                        </a:rPr>
                        <a:t>SAY</a:t>
                      </a:r>
                      <a:endParaRPr lang="en-US" sz="1400" i="1" dirty="0">
                        <a:effectLst/>
                        <a:latin typeface="Calibri" panose="020F0502020204030204" pitchFamily="34" charset="0"/>
                        <a:ea typeface="Times New Roman" panose="02020603050405020304" pitchFamily="18" charset="0"/>
                      </a:endParaRPr>
                    </a:p>
                    <a:p>
                      <a:pPr marL="285750" marR="0" lvl="0" indent="-285750" algn="l" defTabSz="914400" rtl="0" eaLnBrk="1" fontAlgn="auto" latinLnBrk="0" hangingPunct="1">
                        <a:lnSpc>
                          <a:spcPct val="100000"/>
                        </a:lnSpc>
                        <a:spcBef>
                          <a:spcPts val="0"/>
                        </a:spcBef>
                        <a:spcAft>
                          <a:spcPts val="0"/>
                        </a:spcAft>
                        <a:buClrTx/>
                        <a:buSzTx/>
                        <a:buFontTx/>
                        <a:buChar char="-"/>
                        <a:tabLst/>
                        <a:defRPr/>
                      </a:pPr>
                      <a:r>
                        <a:rPr lang="en-US" sz="1400" b="0" i="1" u="none" kern="1200" baseline="0" dirty="0">
                          <a:solidFill>
                            <a:schemeClr val="dk1"/>
                          </a:solidFill>
                          <a:effectLst/>
                          <a:latin typeface="+mn-lt"/>
                          <a:ea typeface="+mn-ea"/>
                          <a:cs typeface="+mn-cs"/>
                        </a:rPr>
                        <a:t>Please turn to the section of your Participant Guide titled “Timeline: Part 2.” This will help orient you to the time horizon we’re considering.</a:t>
                      </a:r>
                    </a:p>
                    <a:p>
                      <a:pPr marL="285750" marR="0" lvl="0" indent="-285750" algn="l" defTabSz="914400" rtl="0" eaLnBrk="1" fontAlgn="auto" latinLnBrk="0" hangingPunct="1">
                        <a:lnSpc>
                          <a:spcPct val="100000"/>
                        </a:lnSpc>
                        <a:spcBef>
                          <a:spcPts val="0"/>
                        </a:spcBef>
                        <a:spcAft>
                          <a:spcPts val="0"/>
                        </a:spcAft>
                        <a:buClrTx/>
                        <a:buSzTx/>
                        <a:buFontTx/>
                        <a:buChar char="-"/>
                        <a:tabLst/>
                        <a:defRPr/>
                      </a:pPr>
                      <a:r>
                        <a:rPr lang="en-US" sz="1400" b="0" i="1" u="none" kern="1200" baseline="0" dirty="0">
                          <a:solidFill>
                            <a:schemeClr val="dk1"/>
                          </a:solidFill>
                          <a:effectLst/>
                          <a:latin typeface="+mn-lt"/>
                          <a:ea typeface="+mn-ea"/>
                          <a:cs typeface="+mn-cs"/>
                        </a:rPr>
                        <a:t>Given that there could be a variety of potential future situations, I’d like you to first think about a scenario two years out that is </a:t>
                      </a:r>
                      <a:r>
                        <a:rPr lang="en-US" sz="1400" b="0" i="1" u="none" strike="noStrike" kern="1200" baseline="0" dirty="0">
                          <a:solidFill>
                            <a:schemeClr val="tx1"/>
                          </a:solidFill>
                          <a:effectLst/>
                          <a:latin typeface="+mn-lt"/>
                          <a:ea typeface="+mn-ea"/>
                          <a:cs typeface="+mn-cs"/>
                        </a:rPr>
                        <a:t>probable</a:t>
                      </a:r>
                      <a:r>
                        <a:rPr lang="en-US" sz="1400" b="0" i="1" u="none" kern="1200" baseline="0" dirty="0">
                          <a:solidFill>
                            <a:schemeClr val="dk1"/>
                          </a:solidFill>
                          <a:effectLst/>
                          <a:latin typeface="+mn-lt"/>
                          <a:ea typeface="+mn-ea"/>
                          <a:cs typeface="+mn-cs"/>
                        </a:rPr>
                        <a:t>. Based on your current understanding of the situation, what situation will we likely see in two years?</a:t>
                      </a:r>
                    </a:p>
                    <a:p>
                      <a:pPr marL="285750" marR="0" lvl="0" indent="-285750" algn="l" defTabSz="914400" rtl="0" eaLnBrk="1" fontAlgn="auto" latinLnBrk="0" hangingPunct="1">
                        <a:lnSpc>
                          <a:spcPct val="100000"/>
                        </a:lnSpc>
                        <a:spcBef>
                          <a:spcPts val="0"/>
                        </a:spcBef>
                        <a:spcAft>
                          <a:spcPts val="0"/>
                        </a:spcAft>
                        <a:buClrTx/>
                        <a:buSzTx/>
                        <a:buFontTx/>
                        <a:buChar char="-"/>
                        <a:tabLst/>
                        <a:defRPr/>
                      </a:pPr>
                      <a:r>
                        <a:rPr lang="en-US" sz="1400" b="0" i="1" u="none" kern="1200" baseline="0" dirty="0">
                          <a:solidFill>
                            <a:schemeClr val="dk1"/>
                          </a:solidFill>
                          <a:effectLst/>
                          <a:latin typeface="+mn-lt"/>
                          <a:ea typeface="+mn-ea"/>
                          <a:cs typeface="+mn-cs"/>
                        </a:rPr>
                        <a:t>We’re only going to spend five minutes on this because the probable scenario is likely the first and easiest scenario to consider. Probable scenarios tend to reflect incremental changes and a gradual evolution of circumstances, rather than a more dramatic disruption that substantially changes the course of events. </a:t>
                      </a:r>
                    </a:p>
                    <a:p>
                      <a:pPr marL="285750" marR="0" lvl="0" indent="-285750" algn="l" defTabSz="914400" rtl="0" eaLnBrk="1" fontAlgn="auto" latinLnBrk="0" hangingPunct="1">
                        <a:lnSpc>
                          <a:spcPct val="100000"/>
                        </a:lnSpc>
                        <a:spcBef>
                          <a:spcPts val="0"/>
                        </a:spcBef>
                        <a:spcAft>
                          <a:spcPts val="0"/>
                        </a:spcAft>
                        <a:buClrTx/>
                        <a:buSzTx/>
                        <a:buFontTx/>
                        <a:buChar char="-"/>
                        <a:tabLst/>
                        <a:defRPr/>
                      </a:pPr>
                      <a:endParaRPr lang="en-US" sz="1400" b="0" i="1" u="none" kern="1200" baseline="0" dirty="0">
                        <a:solidFill>
                          <a:schemeClr val="dk1"/>
                        </a:solidFill>
                        <a:effectLst/>
                        <a:latin typeface="+mn-lt"/>
                        <a:ea typeface="+mn-ea"/>
                        <a:cs typeface="+mn-cs"/>
                      </a:endParaRPr>
                    </a:p>
                    <a:p>
                      <a:pPr marL="0" marR="0">
                        <a:lnSpc>
                          <a:spcPct val="110000"/>
                        </a:lnSpc>
                        <a:spcBef>
                          <a:spcPts val="0"/>
                        </a:spcBef>
                        <a:spcAft>
                          <a:spcPts val="0"/>
                        </a:spcAft>
                      </a:pPr>
                      <a:r>
                        <a:rPr lang="en-US" sz="1400" b="1" i="0" dirty="0">
                          <a:effectLst/>
                          <a:latin typeface="Calibri" panose="020F0502020204030204" pitchFamily="34" charset="0"/>
                          <a:ea typeface="Times New Roman" panose="02020603050405020304" pitchFamily="18" charset="0"/>
                          <a:cs typeface="Times New Roman" panose="02020603050405020304" pitchFamily="18" charset="0"/>
                        </a:rPr>
                        <a:t>DO</a:t>
                      </a:r>
                      <a:endParaRPr lang="en-US" sz="1400" i="1" dirty="0">
                        <a:effectLst/>
                        <a:latin typeface="Calibri" panose="020F0502020204030204" pitchFamily="34" charset="0"/>
                        <a:ea typeface="Times New Roman" panose="02020603050405020304" pitchFamily="18" charset="0"/>
                      </a:endParaRPr>
                    </a:p>
                    <a:p>
                      <a:pPr marL="285750" marR="0" lvl="0" indent="-285750" algn="l" defTabSz="914400" rtl="0" eaLnBrk="1" fontAlgn="auto" latinLnBrk="0" hangingPunct="1">
                        <a:lnSpc>
                          <a:spcPct val="100000"/>
                        </a:lnSpc>
                        <a:spcBef>
                          <a:spcPts val="0"/>
                        </a:spcBef>
                        <a:spcAft>
                          <a:spcPts val="0"/>
                        </a:spcAft>
                        <a:buClrTx/>
                        <a:buSzTx/>
                        <a:buFontTx/>
                        <a:buChar char="-"/>
                        <a:tabLst/>
                        <a:defRPr/>
                      </a:pPr>
                      <a:r>
                        <a:rPr lang="en-US" sz="1400" b="0" i="0" u="none" kern="1200" baseline="0" dirty="0">
                          <a:solidFill>
                            <a:schemeClr val="dk1"/>
                          </a:solidFill>
                          <a:effectLst/>
                          <a:latin typeface="+mn-lt"/>
                          <a:ea typeface="+mn-ea"/>
                          <a:cs typeface="+mn-cs"/>
                        </a:rPr>
                        <a:t>Ask participants to consider and write a description of a </a:t>
                      </a:r>
                      <a:r>
                        <a:rPr lang="en-US" sz="1400" b="0" i="0" u="sng" kern="1200" baseline="0" dirty="0">
                          <a:solidFill>
                            <a:schemeClr val="dk1"/>
                          </a:solidFill>
                          <a:effectLst/>
                          <a:latin typeface="+mn-lt"/>
                          <a:ea typeface="+mn-ea"/>
                          <a:cs typeface="+mn-cs"/>
                        </a:rPr>
                        <a:t>possible</a:t>
                      </a:r>
                      <a:r>
                        <a:rPr lang="en-US" sz="1400" b="0" i="0" u="none" kern="1200" baseline="0" dirty="0">
                          <a:solidFill>
                            <a:schemeClr val="dk1"/>
                          </a:solidFill>
                          <a:effectLst/>
                          <a:latin typeface="+mn-lt"/>
                          <a:ea typeface="+mn-ea"/>
                          <a:cs typeface="+mn-cs"/>
                        </a:rPr>
                        <a:t> scenario two years into the future.</a:t>
                      </a:r>
                    </a:p>
                    <a:p>
                      <a:pPr marL="285750" marR="0" lvl="0" indent="-285750" algn="l" defTabSz="914400" rtl="0" eaLnBrk="1" fontAlgn="auto" latinLnBrk="0" hangingPunct="1">
                        <a:lnSpc>
                          <a:spcPct val="100000"/>
                        </a:lnSpc>
                        <a:spcBef>
                          <a:spcPts val="0"/>
                        </a:spcBef>
                        <a:spcAft>
                          <a:spcPts val="0"/>
                        </a:spcAft>
                        <a:buClrTx/>
                        <a:buSzTx/>
                        <a:buFontTx/>
                        <a:buChar char="-"/>
                        <a:tabLst/>
                        <a:defRPr/>
                      </a:pPr>
                      <a:endParaRPr lang="en-US" sz="1400" b="0" i="0" u="none" kern="1200" baseline="0" dirty="0">
                        <a:solidFill>
                          <a:schemeClr val="dk1"/>
                        </a:solidFill>
                        <a:effectLst/>
                        <a:latin typeface="+mn-lt"/>
                        <a:ea typeface="+mn-ea"/>
                        <a:cs typeface="+mn-cs"/>
                      </a:endParaRPr>
                    </a:p>
                    <a:p>
                      <a:pPr marL="0" marR="0">
                        <a:lnSpc>
                          <a:spcPct val="110000"/>
                        </a:lnSpc>
                        <a:spcBef>
                          <a:spcPts val="0"/>
                        </a:spcBef>
                        <a:spcAft>
                          <a:spcPts val="0"/>
                        </a:spcAft>
                      </a:pPr>
                      <a:r>
                        <a:rPr lang="en-US" sz="1400" b="1" i="0" dirty="0">
                          <a:effectLst/>
                          <a:latin typeface="Calibri" panose="020F0502020204030204" pitchFamily="34" charset="0"/>
                          <a:ea typeface="Times New Roman" panose="02020603050405020304" pitchFamily="18" charset="0"/>
                          <a:cs typeface="Times New Roman" panose="02020603050405020304" pitchFamily="18" charset="0"/>
                        </a:rPr>
                        <a:t>SAY</a:t>
                      </a:r>
                      <a:endParaRPr lang="en-US" sz="1400" i="1" dirty="0">
                        <a:effectLst/>
                        <a:latin typeface="Calibri" panose="020F0502020204030204" pitchFamily="34" charset="0"/>
                        <a:ea typeface="Times New Roman" panose="02020603050405020304" pitchFamily="18" charset="0"/>
                      </a:endParaRPr>
                    </a:p>
                    <a:p>
                      <a:pPr marL="285750" marR="0" lvl="0" indent="-285750" algn="l" defTabSz="914400" rtl="0" eaLnBrk="1" fontAlgn="auto" latinLnBrk="0" hangingPunct="1">
                        <a:lnSpc>
                          <a:spcPct val="100000"/>
                        </a:lnSpc>
                        <a:spcBef>
                          <a:spcPts val="0"/>
                        </a:spcBef>
                        <a:spcAft>
                          <a:spcPts val="0"/>
                        </a:spcAft>
                        <a:buClrTx/>
                        <a:buSzTx/>
                        <a:buFontTx/>
                        <a:buChar char="-"/>
                        <a:tabLst/>
                        <a:defRPr/>
                      </a:pPr>
                      <a:r>
                        <a:rPr lang="en-US" sz="1400" b="0" i="1" u="none" kern="1200" baseline="0" dirty="0">
                          <a:solidFill>
                            <a:schemeClr val="dk1"/>
                          </a:solidFill>
                          <a:effectLst/>
                          <a:latin typeface="+mn-lt"/>
                          <a:ea typeface="+mn-ea"/>
                          <a:cs typeface="+mn-cs"/>
                        </a:rPr>
                        <a:t>Now we’re going to think about a potential future scenario that may be unlikely but </a:t>
                      </a:r>
                      <a:r>
                        <a:rPr lang="en-US" sz="1400" b="0" i="1" u="sng" kern="1200" baseline="0" dirty="0">
                          <a:solidFill>
                            <a:schemeClr val="dk1"/>
                          </a:solidFill>
                          <a:effectLst/>
                          <a:latin typeface="+mn-lt"/>
                          <a:ea typeface="+mn-ea"/>
                          <a:cs typeface="+mn-cs"/>
                        </a:rPr>
                        <a:t>is</a:t>
                      </a:r>
                      <a:r>
                        <a:rPr lang="en-US" sz="1400" b="0" i="1" u="none" kern="1200" baseline="0" dirty="0">
                          <a:solidFill>
                            <a:schemeClr val="dk1"/>
                          </a:solidFill>
                          <a:effectLst/>
                          <a:latin typeface="+mn-lt"/>
                          <a:ea typeface="+mn-ea"/>
                          <a:cs typeface="+mn-cs"/>
                        </a:rPr>
                        <a:t> possible. </a:t>
                      </a:r>
                    </a:p>
                  </a:txBody>
                  <a:tcPr marL="68580" marR="68580" marT="0" marB="0">
                    <a:solidFill>
                      <a:srgbClr val="D3B431">
                        <a:alpha val="62000"/>
                      </a:srgbClr>
                    </a:solidFill>
                  </a:tcPr>
                </a:tc>
                <a:extLst>
                  <a:ext uri="{0D108BD9-81ED-4DB2-BD59-A6C34878D82A}">
                    <a16:rowId xmlns:a16="http://schemas.microsoft.com/office/drawing/2014/main" val="3992430320"/>
                  </a:ext>
                </a:extLst>
              </a:tr>
            </a:tbl>
          </a:graphicData>
        </a:graphic>
      </p:graphicFrame>
      <p:pic>
        <p:nvPicPr>
          <p:cNvPr id="5" name="Picture 2" descr="C:\Users\361\AppData\Local\Microsoft\Windows\Temporary Internet Files\Content.IE5\34TGYFAZ\uhr[1].png"/>
          <p:cNvPicPr>
            <a:picLocks noChangeAspect="1" noChangeArrowheads="1"/>
          </p:cNvPicPr>
          <p:nvPr/>
        </p:nvPicPr>
        <p:blipFill>
          <a:blip r:embed="rId3" cstate="print"/>
          <a:srcRect/>
          <a:stretch>
            <a:fillRect/>
          </a:stretch>
        </p:blipFill>
        <p:spPr bwMode="auto">
          <a:xfrm>
            <a:off x="1159879" y="2557046"/>
            <a:ext cx="317258" cy="317258"/>
          </a:xfrm>
          <a:prstGeom prst="rect">
            <a:avLst/>
          </a:prstGeom>
          <a:noFill/>
        </p:spPr>
      </p:pic>
      <p:cxnSp>
        <p:nvCxnSpPr>
          <p:cNvPr id="11" name="Straight Connector 10"/>
          <p:cNvCxnSpPr/>
          <p:nvPr/>
        </p:nvCxnSpPr>
        <p:spPr>
          <a:xfrm>
            <a:off x="2819400" y="1295400"/>
            <a:ext cx="0" cy="5212080"/>
          </a:xfrm>
          <a:prstGeom prst="line">
            <a:avLst/>
          </a:prstGeom>
          <a:ln w="571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1371601" y="1447800"/>
            <a:ext cx="1143000" cy="1292662"/>
          </a:xfrm>
          <a:prstGeom prst="rect">
            <a:avLst/>
          </a:prstGeom>
          <a:noFill/>
        </p:spPr>
        <p:txBody>
          <a:bodyPr wrap="square" rtlCol="0">
            <a:spAutoFit/>
          </a:bodyPr>
          <a:lstStyle/>
          <a:p>
            <a:r>
              <a:rPr lang="en-US" sz="1600" b="1" dirty="0"/>
              <a:t>Envision Future Scenarios</a:t>
            </a:r>
          </a:p>
          <a:p>
            <a:r>
              <a:rPr lang="en-US" sz="1400" b="1" dirty="0"/>
              <a:t>(contd.)</a:t>
            </a:r>
          </a:p>
          <a:p>
            <a:endParaRPr lang="en-US" sz="1400" b="1" dirty="0"/>
          </a:p>
        </p:txBody>
      </p:sp>
      <p:sp>
        <p:nvSpPr>
          <p:cNvPr id="13" name="TextBox 12"/>
          <p:cNvSpPr txBox="1"/>
          <p:nvPr/>
        </p:nvSpPr>
        <p:spPr>
          <a:xfrm>
            <a:off x="1400937" y="2557046"/>
            <a:ext cx="1037463" cy="338554"/>
          </a:xfrm>
          <a:prstGeom prst="rect">
            <a:avLst/>
          </a:prstGeom>
          <a:noFill/>
        </p:spPr>
        <p:txBody>
          <a:bodyPr wrap="none" rtlCol="0">
            <a:spAutoFit/>
          </a:bodyPr>
          <a:lstStyle/>
          <a:p>
            <a:r>
              <a:rPr lang="en-US" sz="1600" b="1" dirty="0"/>
              <a:t>25-30 min</a:t>
            </a:r>
          </a:p>
        </p:txBody>
      </p:sp>
      <p:pic>
        <p:nvPicPr>
          <p:cNvPr id="15" name="Picture 14" descr="C:\Users\361\AppData\Local\Microsoft\Windows\Temporary Internet Files\Content.IE5\IGMPWQCZ\ibdjl95-Speech-Bubbles-1[1].png"/>
          <p:cNvPicPr>
            <a:picLocks noChangeAspect="1" noChangeArrowheads="1"/>
          </p:cNvPicPr>
          <p:nvPr/>
        </p:nvPicPr>
        <p:blipFill>
          <a:blip r:embed="rId4" cstate="print"/>
          <a:srcRect/>
          <a:stretch>
            <a:fillRect/>
          </a:stretch>
        </p:blipFill>
        <p:spPr bwMode="auto">
          <a:xfrm>
            <a:off x="2667000" y="1524000"/>
            <a:ext cx="304800" cy="317210"/>
          </a:xfrm>
          <a:prstGeom prst="rect">
            <a:avLst/>
          </a:prstGeom>
          <a:noFill/>
        </p:spPr>
      </p:pic>
      <p:pic>
        <p:nvPicPr>
          <p:cNvPr id="9" name="Picture 6" descr="C:\Users\361\AppData\Local\Microsoft\Windows\Temporary Internet Files\Content.IE5\IGMPWQCZ\Righthand.svg[1].png"/>
          <p:cNvPicPr>
            <a:picLocks noChangeAspect="1" noChangeArrowheads="1"/>
          </p:cNvPicPr>
          <p:nvPr/>
        </p:nvPicPr>
        <p:blipFill>
          <a:blip r:embed="rId5" cstate="print"/>
          <a:srcRect/>
          <a:stretch>
            <a:fillRect/>
          </a:stretch>
        </p:blipFill>
        <p:spPr bwMode="auto">
          <a:xfrm>
            <a:off x="2667000" y="4648200"/>
            <a:ext cx="381000" cy="381000"/>
          </a:xfrm>
          <a:prstGeom prst="rect">
            <a:avLst/>
          </a:prstGeom>
          <a:noFill/>
        </p:spPr>
      </p:pic>
      <p:pic>
        <p:nvPicPr>
          <p:cNvPr id="10" name="Picture 9" descr="C:\Users\361\AppData\Local\Microsoft\Windows\Temporary Internet Files\Content.IE5\IGMPWQCZ\ibdjl95-Speech-Bubbles-1[1].png"/>
          <p:cNvPicPr>
            <a:picLocks noChangeAspect="1" noChangeArrowheads="1"/>
          </p:cNvPicPr>
          <p:nvPr/>
        </p:nvPicPr>
        <p:blipFill>
          <a:blip r:embed="rId4" cstate="print"/>
          <a:srcRect/>
          <a:stretch>
            <a:fillRect/>
          </a:stretch>
        </p:blipFill>
        <p:spPr bwMode="auto">
          <a:xfrm>
            <a:off x="2667000" y="5562600"/>
            <a:ext cx="304800" cy="317210"/>
          </a:xfrm>
          <a:prstGeom prst="rect">
            <a:avLst/>
          </a:prstGeom>
          <a:noFill/>
        </p:spPr>
      </p:pic>
      <p:sp>
        <p:nvSpPr>
          <p:cNvPr id="14" name="Slide Number Placeholder 13"/>
          <p:cNvSpPr>
            <a:spLocks noGrp="1"/>
          </p:cNvSpPr>
          <p:nvPr>
            <p:ph type="sldNum" sz="quarter" idx="12"/>
          </p:nvPr>
        </p:nvSpPr>
        <p:spPr/>
        <p:txBody>
          <a:bodyPr/>
          <a:lstStyle/>
          <a:p>
            <a:fld id="{98044682-6219-4089-8719-C9589F48517E}" type="slidenum">
              <a:rPr lang="en-US" smtClean="0"/>
              <a:pPr/>
              <a:t>18</a:t>
            </a:fld>
            <a:endParaRPr lang="en-US"/>
          </a:p>
        </p:txBody>
      </p:sp>
    </p:spTree>
    <p:extLst>
      <p:ext uri="{BB962C8B-B14F-4D97-AF65-F5344CB8AC3E}">
        <p14:creationId xmlns:p14="http://schemas.microsoft.com/office/powerpoint/2010/main" val="1344177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1132198265"/>
              </p:ext>
            </p:extLst>
          </p:nvPr>
        </p:nvGraphicFramePr>
        <p:xfrm>
          <a:off x="876300" y="304800"/>
          <a:ext cx="7406639" cy="6217920"/>
        </p:xfrm>
        <a:graphic>
          <a:graphicData uri="http://schemas.openxmlformats.org/drawingml/2006/table">
            <a:tbl>
              <a:tblPr firstRow="1" bandRow="1">
                <a:tableStyleId>{46F890A9-2807-4EBB-B81D-B2AA78EC7F39}</a:tableStyleId>
              </a:tblPr>
              <a:tblGrid>
                <a:gridCol w="1759077">
                  <a:extLst>
                    <a:ext uri="{9D8B030D-6E8A-4147-A177-3AD203B41FA5}">
                      <a16:colId xmlns:a16="http://schemas.microsoft.com/office/drawing/2014/main" val="1764587541"/>
                    </a:ext>
                  </a:extLst>
                </a:gridCol>
                <a:gridCol w="493457">
                  <a:extLst>
                    <a:ext uri="{9D8B030D-6E8A-4147-A177-3AD203B41FA5}">
                      <a16:colId xmlns:a16="http://schemas.microsoft.com/office/drawing/2014/main" val="3858536520"/>
                    </a:ext>
                  </a:extLst>
                </a:gridCol>
                <a:gridCol w="5154105">
                  <a:extLst>
                    <a:ext uri="{9D8B030D-6E8A-4147-A177-3AD203B41FA5}">
                      <a16:colId xmlns:a16="http://schemas.microsoft.com/office/drawing/2014/main" val="1282257971"/>
                    </a:ext>
                  </a:extLst>
                </a:gridCol>
              </a:tblGrid>
              <a:tr h="976299">
                <a:tc>
                  <a:txBody>
                    <a:bodyPr/>
                    <a:lstStyle/>
                    <a:p>
                      <a:pPr marL="0" marR="0" algn="ctr">
                        <a:spcBef>
                          <a:spcPts val="0"/>
                        </a:spcBef>
                        <a:spcAft>
                          <a:spcPts val="0"/>
                        </a:spcAft>
                      </a:pPr>
                      <a:endParaRPr lang="en-US" sz="2000" b="1" dirty="0">
                        <a:solidFill>
                          <a:srgbClr val="F2F2F2"/>
                        </a:solidFill>
                        <a:effectLst/>
                        <a:latin typeface="Calibri" panose="020F0502020204030204" pitchFamily="34" charset="0"/>
                        <a:ea typeface="Times New Roman" panose="02020603050405020304" pitchFamily="18" charset="0"/>
                      </a:endParaRPr>
                    </a:p>
                    <a:p>
                      <a:pPr marL="0" marR="0" algn="ctr">
                        <a:spcBef>
                          <a:spcPts val="0"/>
                        </a:spcBef>
                        <a:spcAft>
                          <a:spcPts val="0"/>
                        </a:spcAft>
                      </a:pPr>
                      <a:r>
                        <a:rPr lang="en-US" sz="2000" b="1" dirty="0">
                          <a:solidFill>
                            <a:srgbClr val="F2F2F2"/>
                          </a:solidFill>
                          <a:effectLst/>
                          <a:latin typeface="Calibri" panose="020F0502020204030204" pitchFamily="34" charset="0"/>
                          <a:ea typeface="Times New Roman" panose="02020603050405020304" pitchFamily="18" charset="0"/>
                        </a:rPr>
                        <a:t>Step</a:t>
                      </a:r>
                      <a:endParaRPr lang="en-US" sz="1200" dirty="0">
                        <a:effectLst/>
                        <a:latin typeface="Corbel" panose="020B0503020204020204" pitchFamily="34" charset="0"/>
                      </a:endParaRPr>
                    </a:p>
                    <a:p>
                      <a:pPr marL="0" marR="0" algn="ctr">
                        <a:spcBef>
                          <a:spcPts val="0"/>
                        </a:spcBef>
                        <a:spcAft>
                          <a:spcPts val="0"/>
                        </a:spcAft>
                      </a:pPr>
                      <a:r>
                        <a:rPr lang="en-US" sz="2000" b="1" dirty="0">
                          <a:solidFill>
                            <a:srgbClr val="F2F2F2"/>
                          </a:solidFill>
                          <a:effectLst/>
                          <a:latin typeface="Calibri" panose="020F0502020204030204" pitchFamily="34" charset="0"/>
                          <a:ea typeface="Times New Roman" panose="02020603050405020304" pitchFamily="18" charset="0"/>
                        </a:rPr>
                        <a:t> </a:t>
                      </a:r>
                      <a:endParaRPr lang="en-US" sz="1200" dirty="0">
                        <a:effectLst/>
                        <a:latin typeface="Corbel" panose="020B0503020204020204" pitchFamily="34" charset="0"/>
                      </a:endParaRPr>
                    </a:p>
                  </a:txBody>
                  <a:tcPr marL="68580" marR="68580" marT="0" marB="0" anchor="ctr">
                    <a:solidFill>
                      <a:schemeClr val="accent3">
                        <a:lumMod val="50000"/>
                      </a:schemeClr>
                    </a:solidFill>
                  </a:tcPr>
                </a:tc>
                <a:tc>
                  <a:txBody>
                    <a:bodyPr/>
                    <a:lstStyle/>
                    <a:p>
                      <a:pPr marL="0" marR="0" algn="ctr">
                        <a:spcBef>
                          <a:spcPts val="0"/>
                        </a:spcBef>
                        <a:spcAft>
                          <a:spcPts val="0"/>
                        </a:spcAft>
                      </a:pPr>
                      <a:endParaRPr lang="en-US" sz="1200" dirty="0">
                        <a:effectLst/>
                        <a:latin typeface="Corbel" panose="020B0503020204020204" pitchFamily="34" charset="0"/>
                      </a:endParaRPr>
                    </a:p>
                  </a:txBody>
                  <a:tcPr marL="68580" marR="68580" marT="0" marB="0" anchor="ctr">
                    <a:solidFill>
                      <a:schemeClr val="accent3">
                        <a:lumMod val="5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b="1" dirty="0">
                        <a:solidFill>
                          <a:srgbClr val="F2F2F2"/>
                        </a:solidFill>
                        <a:effectLst/>
                        <a:latin typeface="Calibri" panose="020F0502020204030204" pitchFamily="34" charset="0"/>
                        <a:ea typeface="Times New Roman" panose="02020603050405020304"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b="1" dirty="0">
                          <a:solidFill>
                            <a:srgbClr val="F2F2F2"/>
                          </a:solidFill>
                          <a:effectLst/>
                          <a:latin typeface="Calibri" panose="020F0502020204030204" pitchFamily="34" charset="0"/>
                          <a:ea typeface="Times New Roman" panose="02020603050405020304" pitchFamily="18" charset="0"/>
                        </a:rPr>
                        <a:t>Facilitator Activity</a:t>
                      </a:r>
                      <a:endParaRPr lang="en-US" sz="1200" dirty="0">
                        <a:effectLst/>
                        <a:latin typeface="Corbel" panose="020B0503020204020204" pitchFamily="34" charset="0"/>
                      </a:endParaRPr>
                    </a:p>
                    <a:p>
                      <a:pPr marL="0" marR="0" algn="ctr">
                        <a:spcBef>
                          <a:spcPts val="0"/>
                        </a:spcBef>
                        <a:spcAft>
                          <a:spcPts val="0"/>
                        </a:spcAft>
                      </a:pPr>
                      <a:endParaRPr lang="en-US" sz="1200" dirty="0">
                        <a:effectLst/>
                        <a:latin typeface="Corbel" panose="020B0503020204020204" pitchFamily="34" charset="0"/>
                      </a:endParaRPr>
                    </a:p>
                  </a:txBody>
                  <a:tcPr marL="68580" marR="68580" marT="0" marB="0" anchor="ctr">
                    <a:solidFill>
                      <a:schemeClr val="accent3">
                        <a:lumMod val="50000"/>
                      </a:schemeClr>
                    </a:solidFill>
                  </a:tcPr>
                </a:tc>
                <a:extLst>
                  <a:ext uri="{0D108BD9-81ED-4DB2-BD59-A6C34878D82A}">
                    <a16:rowId xmlns:a16="http://schemas.microsoft.com/office/drawing/2014/main" val="2641501532"/>
                  </a:ext>
                </a:extLst>
              </a:tr>
              <a:tr h="5241621">
                <a:tc>
                  <a:txBody>
                    <a:bodyPr/>
                    <a:lstStyle/>
                    <a:p>
                      <a:pPr algn="l"/>
                      <a:r>
                        <a:rPr lang="en-US" sz="4800" b="1" kern="1200" dirty="0">
                          <a:solidFill>
                            <a:schemeClr val="tx1"/>
                          </a:solidFill>
                          <a:effectLst/>
                          <a:latin typeface="+mn-lt"/>
                          <a:ea typeface="+mn-ea"/>
                          <a:cs typeface="+mn-cs"/>
                        </a:rPr>
                        <a:t> 4</a:t>
                      </a:r>
                      <a:endParaRPr lang="en-US" sz="1600" dirty="0">
                        <a:solidFill>
                          <a:schemeClr val="tx1"/>
                        </a:solidFill>
                        <a:effectLst/>
                      </a:endParaRPr>
                    </a:p>
                    <a:p>
                      <a:pPr algn="ctr"/>
                      <a:r>
                        <a:rPr lang="en-US" sz="1400" b="1" kern="1200" dirty="0">
                          <a:solidFill>
                            <a:schemeClr val="tx1"/>
                          </a:solidFill>
                          <a:effectLst/>
                          <a:latin typeface="+mn-lt"/>
                          <a:ea typeface="+mn-ea"/>
                          <a:cs typeface="+mn-cs"/>
                        </a:rPr>
                        <a:t> </a:t>
                      </a:r>
                      <a:endParaRPr lang="en-US" sz="1400" dirty="0">
                        <a:solidFill>
                          <a:schemeClr val="tx1"/>
                        </a:solidFill>
                        <a:effectLst/>
                      </a:endParaRPr>
                    </a:p>
                    <a:p>
                      <a:pPr algn="ctr"/>
                      <a:endParaRPr lang="en-US" sz="1200" b="1" kern="1200" dirty="0">
                        <a:solidFill>
                          <a:schemeClr val="tx1"/>
                        </a:solidFill>
                        <a:effectLst/>
                        <a:latin typeface="+mn-lt"/>
                        <a:ea typeface="+mn-ea"/>
                        <a:cs typeface="+mn-cs"/>
                      </a:endParaRPr>
                    </a:p>
                  </a:txBody>
                  <a:tcPr>
                    <a:solidFill>
                      <a:srgbClr val="CC9900"/>
                    </a:solidFill>
                  </a:tcPr>
                </a:tc>
                <a:tc>
                  <a:txBody>
                    <a:bodyPr/>
                    <a:lstStyle/>
                    <a:p>
                      <a:pPr marL="0" indent="0">
                        <a:buNone/>
                      </a:pPr>
                      <a:endParaRPr lang="en-US" sz="1100" dirty="0"/>
                    </a:p>
                  </a:txBody>
                  <a:tcPr>
                    <a:solidFill>
                      <a:srgbClr val="D3B431">
                        <a:alpha val="62000"/>
                      </a:srgbClr>
                    </a:solidFill>
                  </a:tcPr>
                </a:tc>
                <a:tc>
                  <a:txBody>
                    <a:bodyPr/>
                    <a:lstStyle/>
                    <a:p>
                      <a:pPr marL="0" marR="0">
                        <a:lnSpc>
                          <a:spcPct val="110000"/>
                        </a:lnSpc>
                        <a:spcBef>
                          <a:spcPts val="0"/>
                        </a:spcBef>
                        <a:spcAft>
                          <a:spcPts val="0"/>
                        </a:spcAft>
                      </a:pPr>
                      <a:endParaRPr lang="en-US" sz="1400" b="1"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10000"/>
                        </a:lnSpc>
                        <a:spcBef>
                          <a:spcPts val="0"/>
                        </a:spcBef>
                        <a:spcAft>
                          <a:spcPts val="0"/>
                        </a:spcAft>
                      </a:pPr>
                      <a:r>
                        <a:rPr lang="en-US" sz="1400" b="1" i="0" dirty="0">
                          <a:effectLst/>
                          <a:latin typeface="Calibri" panose="020F0502020204030204" pitchFamily="34" charset="0"/>
                          <a:ea typeface="Times New Roman" panose="02020603050405020304" pitchFamily="18" charset="0"/>
                          <a:cs typeface="Times New Roman" panose="02020603050405020304" pitchFamily="18" charset="0"/>
                        </a:rPr>
                        <a:t>SAY</a:t>
                      </a:r>
                      <a:endParaRPr lang="en-US" sz="1400" i="1" dirty="0">
                        <a:effectLst/>
                        <a:latin typeface="Calibri" panose="020F0502020204030204" pitchFamily="34" charset="0"/>
                        <a:ea typeface="Times New Roman" panose="02020603050405020304" pitchFamily="18" charset="0"/>
                      </a:endParaRPr>
                    </a:p>
                    <a:p>
                      <a:pPr marL="285750" marR="0" lvl="0" indent="-285750" algn="l" defTabSz="914400" rtl="0" eaLnBrk="1" fontAlgn="auto" latinLnBrk="0" hangingPunct="1">
                        <a:lnSpc>
                          <a:spcPct val="100000"/>
                        </a:lnSpc>
                        <a:spcBef>
                          <a:spcPts val="0"/>
                        </a:spcBef>
                        <a:spcAft>
                          <a:spcPts val="0"/>
                        </a:spcAft>
                        <a:buClrTx/>
                        <a:buSzTx/>
                        <a:buFontTx/>
                        <a:buChar char="-"/>
                        <a:tabLst/>
                        <a:defRPr/>
                      </a:pPr>
                      <a:r>
                        <a:rPr lang="en-US" sz="1400" b="0" i="1" u="none" kern="1200" baseline="0" dirty="0">
                          <a:solidFill>
                            <a:schemeClr val="dk1"/>
                          </a:solidFill>
                          <a:effectLst/>
                          <a:latin typeface="+mn-lt"/>
                          <a:ea typeface="+mn-ea"/>
                          <a:cs typeface="+mn-cs"/>
                        </a:rPr>
                        <a:t>We’re going to spend about 15 minutes considering what the situation could </a:t>
                      </a:r>
                      <a:r>
                        <a:rPr lang="en-US" sz="1400" b="0" i="1" u="sng" kern="1200" baseline="0" dirty="0">
                          <a:solidFill>
                            <a:schemeClr val="dk1"/>
                          </a:solidFill>
                          <a:effectLst/>
                          <a:latin typeface="+mn-lt"/>
                          <a:ea typeface="+mn-ea"/>
                          <a:cs typeface="+mn-cs"/>
                        </a:rPr>
                        <a:t>possibly</a:t>
                      </a:r>
                      <a:r>
                        <a:rPr lang="en-US" sz="1400" b="0" i="1" u="none" kern="1200" baseline="0" dirty="0">
                          <a:solidFill>
                            <a:schemeClr val="dk1"/>
                          </a:solidFill>
                          <a:effectLst/>
                          <a:latin typeface="+mn-lt"/>
                          <a:ea typeface="+mn-ea"/>
                          <a:cs typeface="+mn-cs"/>
                        </a:rPr>
                        <a:t> become two years from today. Take some time to think about this possible scenario, then write a brief description of it and/or sketch it out. You may jot down notes or bullet points if you prefer.</a:t>
                      </a:r>
                    </a:p>
                    <a:p>
                      <a:pPr marL="285750" marR="0" lvl="0" indent="-285750" algn="l" defTabSz="914400" rtl="0" eaLnBrk="1" fontAlgn="auto" latinLnBrk="0" hangingPunct="1">
                        <a:lnSpc>
                          <a:spcPct val="100000"/>
                        </a:lnSpc>
                        <a:spcBef>
                          <a:spcPts val="0"/>
                        </a:spcBef>
                        <a:spcAft>
                          <a:spcPts val="0"/>
                        </a:spcAft>
                        <a:buClrTx/>
                        <a:buSzTx/>
                        <a:buFontTx/>
                        <a:buChar char="-"/>
                        <a:tabLst/>
                        <a:defRPr/>
                      </a:pPr>
                      <a:r>
                        <a:rPr lang="en-US" sz="1400" b="0" i="1" u="none" kern="1200" baseline="0" dirty="0">
                          <a:solidFill>
                            <a:schemeClr val="dk1"/>
                          </a:solidFill>
                          <a:effectLst/>
                          <a:latin typeface="+mn-lt"/>
                          <a:ea typeface="+mn-ea"/>
                          <a:cs typeface="+mn-cs"/>
                        </a:rPr>
                        <a:t>Later in this exercise, you will be presenting these possible future scenarios to one another. There is no right or wrong answer to this, but we should be able to see connections between the current situation, its history, and the possible scenario you develop.</a:t>
                      </a:r>
                    </a:p>
                    <a:p>
                      <a:pPr marL="285750" marR="0" lvl="0" indent="-285750" algn="l" defTabSz="914400" rtl="0" eaLnBrk="1" fontAlgn="auto" latinLnBrk="0" hangingPunct="1">
                        <a:lnSpc>
                          <a:spcPct val="100000"/>
                        </a:lnSpc>
                        <a:spcBef>
                          <a:spcPts val="0"/>
                        </a:spcBef>
                        <a:spcAft>
                          <a:spcPts val="0"/>
                        </a:spcAft>
                        <a:buClrTx/>
                        <a:buSzTx/>
                        <a:buFontTx/>
                        <a:buChar char="-"/>
                        <a:tabLst/>
                        <a:defRPr/>
                      </a:pPr>
                      <a:endParaRPr lang="en-US" sz="1400" b="0" i="1" u="none" kern="1200" baseline="0" dirty="0">
                        <a:solidFill>
                          <a:schemeClr val="dk1"/>
                        </a:solidFill>
                        <a:effectLst/>
                        <a:latin typeface="+mn-lt"/>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Tx/>
                        <a:buNone/>
                        <a:tabLst/>
                        <a:defRPr/>
                      </a:pPr>
                      <a:r>
                        <a:rPr lang="en-US" sz="1400" b="1" i="0" u="none" kern="1200" baseline="0" dirty="0">
                          <a:solidFill>
                            <a:schemeClr val="dk1"/>
                          </a:solidFill>
                          <a:effectLst/>
                          <a:latin typeface="+mn-lt"/>
                          <a:ea typeface="+mn-ea"/>
                          <a:cs typeface="+mn-cs"/>
                        </a:rPr>
                        <a:t>[End of Step 4] </a:t>
                      </a:r>
                    </a:p>
                    <a:p>
                      <a:pPr marL="285750" marR="0" lvl="0" indent="-285750" algn="l" defTabSz="914400" rtl="0" eaLnBrk="1" fontAlgn="auto" latinLnBrk="0" hangingPunct="1">
                        <a:lnSpc>
                          <a:spcPct val="100000"/>
                        </a:lnSpc>
                        <a:spcBef>
                          <a:spcPts val="0"/>
                        </a:spcBef>
                        <a:spcAft>
                          <a:spcPts val="0"/>
                        </a:spcAft>
                        <a:buClrTx/>
                        <a:buSzTx/>
                        <a:buFontTx/>
                        <a:buNone/>
                        <a:tabLst/>
                        <a:defRPr/>
                      </a:pPr>
                      <a:endParaRPr lang="en-US" sz="1400" b="1" i="0" u="none" kern="1200" baseline="0" dirty="0">
                        <a:solidFill>
                          <a:schemeClr val="dk1"/>
                        </a:solidFill>
                        <a:effectLst/>
                        <a:latin typeface="+mn-lt"/>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Tx/>
                        <a:buNone/>
                        <a:tabLst/>
                        <a:defRPr/>
                      </a:pPr>
                      <a:r>
                        <a:rPr lang="en-US" sz="1400" b="1" i="0" u="none" kern="1200" baseline="0" dirty="0">
                          <a:solidFill>
                            <a:schemeClr val="dk1"/>
                          </a:solidFill>
                          <a:effectLst/>
                          <a:latin typeface="+mn-lt"/>
                          <a:ea typeface="+mn-ea"/>
                          <a:cs typeface="+mn-cs"/>
                        </a:rPr>
                        <a:t>- BREAK -</a:t>
                      </a:r>
                    </a:p>
                  </a:txBody>
                  <a:tcPr marL="68580" marR="68580" marT="0" marB="0">
                    <a:solidFill>
                      <a:srgbClr val="D3B431">
                        <a:alpha val="62000"/>
                      </a:srgbClr>
                    </a:solidFill>
                  </a:tcPr>
                </a:tc>
                <a:extLst>
                  <a:ext uri="{0D108BD9-81ED-4DB2-BD59-A6C34878D82A}">
                    <a16:rowId xmlns:a16="http://schemas.microsoft.com/office/drawing/2014/main" val="3992430320"/>
                  </a:ext>
                </a:extLst>
              </a:tr>
            </a:tbl>
          </a:graphicData>
        </a:graphic>
      </p:graphicFrame>
      <p:pic>
        <p:nvPicPr>
          <p:cNvPr id="5" name="Picture 2" descr="C:\Users\361\AppData\Local\Microsoft\Windows\Temporary Internet Files\Content.IE5\34TGYFAZ\uhr[1].png"/>
          <p:cNvPicPr>
            <a:picLocks noChangeAspect="1" noChangeArrowheads="1"/>
          </p:cNvPicPr>
          <p:nvPr/>
        </p:nvPicPr>
        <p:blipFill>
          <a:blip r:embed="rId3" cstate="print"/>
          <a:srcRect/>
          <a:stretch>
            <a:fillRect/>
          </a:stretch>
        </p:blipFill>
        <p:spPr bwMode="auto">
          <a:xfrm>
            <a:off x="1159879" y="2557046"/>
            <a:ext cx="317258" cy="317258"/>
          </a:xfrm>
          <a:prstGeom prst="rect">
            <a:avLst/>
          </a:prstGeom>
          <a:noFill/>
        </p:spPr>
      </p:pic>
      <p:cxnSp>
        <p:nvCxnSpPr>
          <p:cNvPr id="11" name="Straight Connector 10"/>
          <p:cNvCxnSpPr/>
          <p:nvPr/>
        </p:nvCxnSpPr>
        <p:spPr>
          <a:xfrm>
            <a:off x="2819400" y="1295400"/>
            <a:ext cx="0" cy="5212080"/>
          </a:xfrm>
          <a:prstGeom prst="line">
            <a:avLst/>
          </a:prstGeom>
          <a:ln w="571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1371601" y="1447800"/>
            <a:ext cx="1143000" cy="1292662"/>
          </a:xfrm>
          <a:prstGeom prst="rect">
            <a:avLst/>
          </a:prstGeom>
          <a:noFill/>
        </p:spPr>
        <p:txBody>
          <a:bodyPr wrap="square" rtlCol="0">
            <a:spAutoFit/>
          </a:bodyPr>
          <a:lstStyle/>
          <a:p>
            <a:r>
              <a:rPr lang="en-US" sz="1600" b="1" dirty="0"/>
              <a:t>Envision Future Scenarios</a:t>
            </a:r>
          </a:p>
          <a:p>
            <a:r>
              <a:rPr lang="en-US" sz="1400" b="1" dirty="0"/>
              <a:t>(contd.)</a:t>
            </a:r>
          </a:p>
          <a:p>
            <a:endParaRPr lang="en-US" sz="1400" b="1" dirty="0"/>
          </a:p>
        </p:txBody>
      </p:sp>
      <p:sp>
        <p:nvSpPr>
          <p:cNvPr id="13" name="TextBox 12"/>
          <p:cNvSpPr txBox="1"/>
          <p:nvPr/>
        </p:nvSpPr>
        <p:spPr>
          <a:xfrm>
            <a:off x="1400937" y="2557046"/>
            <a:ext cx="1037463" cy="338554"/>
          </a:xfrm>
          <a:prstGeom prst="rect">
            <a:avLst/>
          </a:prstGeom>
          <a:noFill/>
        </p:spPr>
        <p:txBody>
          <a:bodyPr wrap="none" rtlCol="0">
            <a:spAutoFit/>
          </a:bodyPr>
          <a:lstStyle/>
          <a:p>
            <a:r>
              <a:rPr lang="en-US" sz="1600" b="1" dirty="0"/>
              <a:t>25-30 min</a:t>
            </a:r>
          </a:p>
        </p:txBody>
      </p:sp>
      <p:pic>
        <p:nvPicPr>
          <p:cNvPr id="15" name="Picture 14" descr="C:\Users\361\AppData\Local\Microsoft\Windows\Temporary Internet Files\Content.IE5\IGMPWQCZ\ibdjl95-Speech-Bubbles-1[1].png"/>
          <p:cNvPicPr>
            <a:picLocks noChangeAspect="1" noChangeArrowheads="1"/>
          </p:cNvPicPr>
          <p:nvPr/>
        </p:nvPicPr>
        <p:blipFill>
          <a:blip r:embed="rId4" cstate="print"/>
          <a:srcRect/>
          <a:stretch>
            <a:fillRect/>
          </a:stretch>
        </p:blipFill>
        <p:spPr bwMode="auto">
          <a:xfrm>
            <a:off x="2667000" y="1511590"/>
            <a:ext cx="304800" cy="317210"/>
          </a:xfrm>
          <a:prstGeom prst="rect">
            <a:avLst/>
          </a:prstGeom>
          <a:noFill/>
        </p:spPr>
      </p:pic>
      <p:sp>
        <p:nvSpPr>
          <p:cNvPr id="8" name="Slide Number Placeholder 7"/>
          <p:cNvSpPr>
            <a:spLocks noGrp="1"/>
          </p:cNvSpPr>
          <p:nvPr>
            <p:ph type="sldNum" sz="quarter" idx="12"/>
          </p:nvPr>
        </p:nvSpPr>
        <p:spPr/>
        <p:txBody>
          <a:bodyPr/>
          <a:lstStyle/>
          <a:p>
            <a:fld id="{98044682-6219-4089-8719-C9589F48517E}" type="slidenum">
              <a:rPr lang="en-US" smtClean="0"/>
              <a:pPr/>
              <a:t>19</a:t>
            </a:fld>
            <a:endParaRPr lang="en-US"/>
          </a:p>
        </p:txBody>
      </p:sp>
    </p:spTree>
    <p:extLst>
      <p:ext uri="{BB962C8B-B14F-4D97-AF65-F5344CB8AC3E}">
        <p14:creationId xmlns:p14="http://schemas.microsoft.com/office/powerpoint/2010/main" val="134417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Rectangle 63"/>
          <p:cNvSpPr/>
          <p:nvPr/>
        </p:nvSpPr>
        <p:spPr>
          <a:xfrm>
            <a:off x="0" y="228600"/>
            <a:ext cx="6096000" cy="1219200"/>
          </a:xfrm>
          <a:prstGeom prst="rect">
            <a:avLst/>
          </a:prstGeom>
          <a:solidFill>
            <a:srgbClr val="D3B431">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Title 1"/>
          <p:cNvSpPr>
            <a:spLocks noGrp="1"/>
          </p:cNvSpPr>
          <p:nvPr>
            <p:ph type="ctrTitle"/>
          </p:nvPr>
        </p:nvSpPr>
        <p:spPr>
          <a:xfrm>
            <a:off x="-838200" y="304801"/>
            <a:ext cx="6800850" cy="1142999"/>
          </a:xfrm>
        </p:spPr>
        <p:txBody>
          <a:bodyPr>
            <a:normAutofit/>
          </a:bodyPr>
          <a:lstStyle/>
          <a:p>
            <a:pPr algn="r"/>
            <a:r>
              <a:rPr lang="en-US" sz="2500" b="1" dirty="0">
                <a:latin typeface="Arial" pitchFamily="34" charset="0"/>
                <a:cs typeface="Arial" pitchFamily="34" charset="0"/>
              </a:rPr>
              <a:t>Envisioning Potential Futures</a:t>
            </a:r>
            <a:br>
              <a:rPr lang="en-US" sz="2500" b="1" dirty="0">
                <a:latin typeface="Arial" pitchFamily="34" charset="0"/>
                <a:cs typeface="Arial" pitchFamily="34" charset="0"/>
              </a:rPr>
            </a:br>
            <a:br>
              <a:rPr lang="en-US" sz="200" b="1" dirty="0">
                <a:latin typeface="Arial" pitchFamily="34" charset="0"/>
                <a:cs typeface="Arial" pitchFamily="34" charset="0"/>
              </a:rPr>
            </a:br>
            <a:r>
              <a:rPr lang="en-US" sz="300" b="1" dirty="0">
                <a:latin typeface="Arial" pitchFamily="34" charset="0"/>
                <a:cs typeface="Arial" pitchFamily="34" charset="0"/>
              </a:rPr>
              <a:t> </a:t>
            </a:r>
            <a:br>
              <a:rPr lang="en-US" sz="300" b="1" dirty="0">
                <a:latin typeface="Arial" pitchFamily="34" charset="0"/>
                <a:cs typeface="Arial" pitchFamily="34" charset="0"/>
              </a:rPr>
            </a:br>
            <a:r>
              <a:rPr lang="en-US" sz="2200" i="1" dirty="0">
                <a:latin typeface="Arial" pitchFamily="34" charset="0"/>
                <a:cs typeface="Arial" pitchFamily="34" charset="0"/>
              </a:rPr>
              <a:t>Facilitator Guide</a:t>
            </a:r>
          </a:p>
        </p:txBody>
      </p:sp>
      <p:sp>
        <p:nvSpPr>
          <p:cNvPr id="67" name="TextBox 66"/>
          <p:cNvSpPr txBox="1"/>
          <p:nvPr/>
        </p:nvSpPr>
        <p:spPr>
          <a:xfrm>
            <a:off x="776366" y="2272120"/>
            <a:ext cx="7543800" cy="1061829"/>
          </a:xfrm>
          <a:prstGeom prst="rect">
            <a:avLst/>
          </a:prstGeom>
          <a:noFill/>
        </p:spPr>
        <p:txBody>
          <a:bodyPr wrap="square" rtlCol="0">
            <a:spAutoFit/>
          </a:bodyPr>
          <a:lstStyle/>
          <a:p>
            <a:r>
              <a:rPr lang="en-US" sz="1500" dirty="0"/>
              <a:t>This exercise provides participants with practice in thinking across time and anticipating how situations could evolve into the future. A second phase of the exercise provides practice in considering actions that can be taken to shape the future toward a desired scenario. </a:t>
            </a:r>
          </a:p>
          <a:p>
            <a:endParaRPr lang="en-US" dirty="0"/>
          </a:p>
        </p:txBody>
      </p:sp>
      <p:sp>
        <p:nvSpPr>
          <p:cNvPr id="68" name="Rectangle 67"/>
          <p:cNvSpPr/>
          <p:nvPr/>
        </p:nvSpPr>
        <p:spPr>
          <a:xfrm>
            <a:off x="1009060" y="1905000"/>
            <a:ext cx="2403222" cy="369332"/>
          </a:xfrm>
          <a:prstGeom prst="rect">
            <a:avLst/>
          </a:prstGeom>
        </p:spPr>
        <p:txBody>
          <a:bodyPr wrap="none">
            <a:spAutoFit/>
          </a:bodyPr>
          <a:lstStyle/>
          <a:p>
            <a:r>
              <a:rPr lang="en-US" b="1" dirty="0">
                <a:solidFill>
                  <a:schemeClr val="accent3">
                    <a:lumMod val="50000"/>
                  </a:schemeClr>
                </a:solidFill>
                <a:latin typeface="Arial" pitchFamily="34" charset="0"/>
                <a:cs typeface="Arial" pitchFamily="34" charset="0"/>
              </a:rPr>
              <a:t>Purpose of Exercise</a:t>
            </a:r>
            <a:endParaRPr lang="en-US" b="1" dirty="0">
              <a:solidFill>
                <a:schemeClr val="accent3">
                  <a:lumMod val="50000"/>
                </a:schemeClr>
              </a:solidFill>
            </a:endParaRPr>
          </a:p>
        </p:txBody>
      </p:sp>
      <p:cxnSp>
        <p:nvCxnSpPr>
          <p:cNvPr id="70" name="Straight Connector 69"/>
          <p:cNvCxnSpPr/>
          <p:nvPr/>
        </p:nvCxnSpPr>
        <p:spPr>
          <a:xfrm>
            <a:off x="0" y="2057400"/>
            <a:ext cx="990600" cy="0"/>
          </a:xfrm>
          <a:prstGeom prst="line">
            <a:avLst/>
          </a:prstGeom>
          <a:ln w="22225">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sp>
        <p:nvSpPr>
          <p:cNvPr id="26628" name="AutoShape 4" descr="Related image"/>
          <p:cNvSpPr>
            <a:spLocks noChangeAspect="1" noChangeArrowheads="1"/>
          </p:cNvSpPr>
          <p:nvPr/>
        </p:nvSpPr>
        <p:spPr bwMode="auto">
          <a:xfrm>
            <a:off x="155575" y="-2027238"/>
            <a:ext cx="4229100" cy="42291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6630" name="AutoShape 6" descr="Related image"/>
          <p:cNvSpPr>
            <a:spLocks noChangeAspect="1" noChangeArrowheads="1"/>
          </p:cNvSpPr>
          <p:nvPr/>
        </p:nvSpPr>
        <p:spPr bwMode="auto">
          <a:xfrm>
            <a:off x="155575" y="-2027238"/>
            <a:ext cx="4229100" cy="42291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6632" name="AutoShape 8" descr="Related image"/>
          <p:cNvSpPr>
            <a:spLocks noChangeAspect="1" noChangeArrowheads="1"/>
          </p:cNvSpPr>
          <p:nvPr/>
        </p:nvSpPr>
        <p:spPr bwMode="auto">
          <a:xfrm>
            <a:off x="155575" y="-2027238"/>
            <a:ext cx="4229100" cy="42291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6634" name="AutoShape 10" descr="Image result for two speech bubbles transparent background"/>
          <p:cNvSpPr>
            <a:spLocks noChangeAspect="1" noChangeArrowheads="1"/>
          </p:cNvSpPr>
          <p:nvPr/>
        </p:nvSpPr>
        <p:spPr bwMode="auto">
          <a:xfrm>
            <a:off x="155575" y="-2027238"/>
            <a:ext cx="4229100" cy="42291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6636" name="AutoShape 12" descr="Image result for two speech bubbles transparent background"/>
          <p:cNvSpPr>
            <a:spLocks noChangeAspect="1" noChangeArrowheads="1"/>
          </p:cNvSpPr>
          <p:nvPr/>
        </p:nvSpPr>
        <p:spPr bwMode="auto">
          <a:xfrm>
            <a:off x="155575" y="-2027238"/>
            <a:ext cx="4229100" cy="42291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35" name="Picture 2" descr="Image result for future icon"/>
          <p:cNvPicPr>
            <a:picLocks noChangeAspect="1" noChangeArrowheads="1"/>
          </p:cNvPicPr>
          <p:nvPr/>
        </p:nvPicPr>
        <p:blipFill>
          <a:blip r:embed="rId3" cstate="print"/>
          <a:srcRect/>
          <a:stretch>
            <a:fillRect/>
          </a:stretch>
        </p:blipFill>
        <p:spPr bwMode="auto">
          <a:xfrm>
            <a:off x="76200" y="304800"/>
            <a:ext cx="1066800" cy="1066800"/>
          </a:xfrm>
          <a:prstGeom prst="rect">
            <a:avLst/>
          </a:prstGeom>
          <a:noFill/>
        </p:spPr>
      </p:pic>
      <p:sp>
        <p:nvSpPr>
          <p:cNvPr id="22" name="Slide Number Placeholder 21"/>
          <p:cNvSpPr>
            <a:spLocks noGrp="1"/>
          </p:cNvSpPr>
          <p:nvPr>
            <p:ph type="sldNum" sz="quarter" idx="12"/>
          </p:nvPr>
        </p:nvSpPr>
        <p:spPr/>
        <p:txBody>
          <a:bodyPr/>
          <a:lstStyle/>
          <a:p>
            <a:fld id="{98044682-6219-4089-8719-C9589F48517E}" type="slidenum">
              <a:rPr lang="en-US" smtClean="0"/>
              <a:pPr/>
              <a:t>2</a:t>
            </a:fld>
            <a:endParaRPr lang="en-US"/>
          </a:p>
        </p:txBody>
      </p:sp>
      <p:cxnSp>
        <p:nvCxnSpPr>
          <p:cNvPr id="23" name="Straight Connector 22"/>
          <p:cNvCxnSpPr/>
          <p:nvPr/>
        </p:nvCxnSpPr>
        <p:spPr>
          <a:xfrm>
            <a:off x="0" y="3478411"/>
            <a:ext cx="990600" cy="0"/>
          </a:xfrm>
          <a:prstGeom prst="line">
            <a:avLst/>
          </a:prstGeom>
          <a:ln w="22225">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sp>
        <p:nvSpPr>
          <p:cNvPr id="25" name="Rectangle 24"/>
          <p:cNvSpPr/>
          <p:nvPr/>
        </p:nvSpPr>
        <p:spPr>
          <a:xfrm>
            <a:off x="1009060" y="3293745"/>
            <a:ext cx="2399055" cy="369332"/>
          </a:xfrm>
          <a:prstGeom prst="rect">
            <a:avLst/>
          </a:prstGeom>
        </p:spPr>
        <p:txBody>
          <a:bodyPr wrap="none">
            <a:spAutoFit/>
          </a:bodyPr>
          <a:lstStyle/>
          <a:p>
            <a:r>
              <a:rPr lang="en-US" b="1" dirty="0">
                <a:solidFill>
                  <a:schemeClr val="accent3">
                    <a:lumMod val="50000"/>
                  </a:schemeClr>
                </a:solidFill>
                <a:latin typeface="Arial" pitchFamily="34" charset="0"/>
                <a:cs typeface="Arial" pitchFamily="34" charset="0"/>
              </a:rPr>
              <a:t>Estimated Run Time</a:t>
            </a:r>
            <a:endParaRPr lang="en-US" b="1" dirty="0">
              <a:solidFill>
                <a:schemeClr val="accent3">
                  <a:lumMod val="50000"/>
                </a:schemeClr>
              </a:solidFill>
            </a:endParaRPr>
          </a:p>
        </p:txBody>
      </p:sp>
      <p:sp>
        <p:nvSpPr>
          <p:cNvPr id="31" name="TextBox 30"/>
          <p:cNvSpPr txBox="1"/>
          <p:nvPr/>
        </p:nvSpPr>
        <p:spPr>
          <a:xfrm>
            <a:off x="800100" y="3703638"/>
            <a:ext cx="7543800" cy="553998"/>
          </a:xfrm>
          <a:prstGeom prst="rect">
            <a:avLst/>
          </a:prstGeom>
          <a:noFill/>
        </p:spPr>
        <p:txBody>
          <a:bodyPr wrap="square" rtlCol="0">
            <a:spAutoFit/>
          </a:bodyPr>
          <a:lstStyle/>
          <a:p>
            <a:r>
              <a:rPr lang="en-US" sz="1500" dirty="0">
                <a:cs typeface="Arial" pitchFamily="34" charset="0"/>
              </a:rPr>
              <a:t>If the exercise is conducted following the timing provided in the script, it will require approximately 4-3/4 hours [approximately 3-1/4 hours (Phase 1); 1-1/2 hours (Phase 2)]. </a:t>
            </a:r>
            <a:endParaRPr lang="en-US" dirty="0"/>
          </a:p>
        </p:txBody>
      </p:sp>
    </p:spTree>
    <p:extLst>
      <p:ext uri="{BB962C8B-B14F-4D97-AF65-F5344CB8AC3E}">
        <p14:creationId xmlns:p14="http://schemas.microsoft.com/office/powerpoint/2010/main" val="415336923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859432502"/>
              </p:ext>
            </p:extLst>
          </p:nvPr>
        </p:nvGraphicFramePr>
        <p:xfrm>
          <a:off x="876300" y="304800"/>
          <a:ext cx="7406639" cy="6217920"/>
        </p:xfrm>
        <a:graphic>
          <a:graphicData uri="http://schemas.openxmlformats.org/drawingml/2006/table">
            <a:tbl>
              <a:tblPr firstRow="1" bandRow="1">
                <a:tableStyleId>{46F890A9-2807-4EBB-B81D-B2AA78EC7F39}</a:tableStyleId>
              </a:tblPr>
              <a:tblGrid>
                <a:gridCol w="1759077">
                  <a:extLst>
                    <a:ext uri="{9D8B030D-6E8A-4147-A177-3AD203B41FA5}">
                      <a16:colId xmlns:a16="http://schemas.microsoft.com/office/drawing/2014/main" val="1764587541"/>
                    </a:ext>
                  </a:extLst>
                </a:gridCol>
                <a:gridCol w="493457">
                  <a:extLst>
                    <a:ext uri="{9D8B030D-6E8A-4147-A177-3AD203B41FA5}">
                      <a16:colId xmlns:a16="http://schemas.microsoft.com/office/drawing/2014/main" val="3858536520"/>
                    </a:ext>
                  </a:extLst>
                </a:gridCol>
                <a:gridCol w="5154105">
                  <a:extLst>
                    <a:ext uri="{9D8B030D-6E8A-4147-A177-3AD203B41FA5}">
                      <a16:colId xmlns:a16="http://schemas.microsoft.com/office/drawing/2014/main" val="1282257971"/>
                    </a:ext>
                  </a:extLst>
                </a:gridCol>
              </a:tblGrid>
              <a:tr h="976299">
                <a:tc>
                  <a:txBody>
                    <a:bodyPr/>
                    <a:lstStyle/>
                    <a:p>
                      <a:pPr marL="0" marR="0" algn="ctr">
                        <a:spcBef>
                          <a:spcPts val="0"/>
                        </a:spcBef>
                        <a:spcAft>
                          <a:spcPts val="0"/>
                        </a:spcAft>
                      </a:pPr>
                      <a:endParaRPr lang="en-US" sz="2000" b="1" dirty="0">
                        <a:solidFill>
                          <a:srgbClr val="F2F2F2"/>
                        </a:solidFill>
                        <a:effectLst/>
                        <a:latin typeface="Calibri" panose="020F0502020204030204" pitchFamily="34" charset="0"/>
                        <a:ea typeface="Times New Roman" panose="02020603050405020304" pitchFamily="18" charset="0"/>
                      </a:endParaRPr>
                    </a:p>
                    <a:p>
                      <a:pPr marL="0" marR="0" algn="ctr">
                        <a:spcBef>
                          <a:spcPts val="0"/>
                        </a:spcBef>
                        <a:spcAft>
                          <a:spcPts val="0"/>
                        </a:spcAft>
                      </a:pPr>
                      <a:r>
                        <a:rPr lang="en-US" sz="2000" b="1" dirty="0">
                          <a:solidFill>
                            <a:srgbClr val="F2F2F2"/>
                          </a:solidFill>
                          <a:effectLst/>
                          <a:latin typeface="Calibri" panose="020F0502020204030204" pitchFamily="34" charset="0"/>
                          <a:ea typeface="Times New Roman" panose="02020603050405020304" pitchFamily="18" charset="0"/>
                        </a:rPr>
                        <a:t>Step</a:t>
                      </a:r>
                      <a:endParaRPr lang="en-US" sz="1200" dirty="0">
                        <a:effectLst/>
                        <a:latin typeface="Corbel" panose="020B0503020204020204" pitchFamily="34" charset="0"/>
                      </a:endParaRPr>
                    </a:p>
                    <a:p>
                      <a:pPr marL="0" marR="0" algn="ctr">
                        <a:spcBef>
                          <a:spcPts val="0"/>
                        </a:spcBef>
                        <a:spcAft>
                          <a:spcPts val="0"/>
                        </a:spcAft>
                      </a:pPr>
                      <a:r>
                        <a:rPr lang="en-US" sz="2000" b="1" dirty="0">
                          <a:solidFill>
                            <a:srgbClr val="F2F2F2"/>
                          </a:solidFill>
                          <a:effectLst/>
                          <a:latin typeface="Calibri" panose="020F0502020204030204" pitchFamily="34" charset="0"/>
                          <a:ea typeface="Times New Roman" panose="02020603050405020304" pitchFamily="18" charset="0"/>
                        </a:rPr>
                        <a:t> </a:t>
                      </a:r>
                      <a:endParaRPr lang="en-US" sz="1200" dirty="0">
                        <a:effectLst/>
                        <a:latin typeface="Corbel" panose="020B0503020204020204" pitchFamily="34" charset="0"/>
                      </a:endParaRPr>
                    </a:p>
                  </a:txBody>
                  <a:tcPr marL="68580" marR="68580" marT="0" marB="0" anchor="ctr">
                    <a:solidFill>
                      <a:schemeClr val="accent3">
                        <a:lumMod val="50000"/>
                      </a:schemeClr>
                    </a:solidFill>
                  </a:tcPr>
                </a:tc>
                <a:tc>
                  <a:txBody>
                    <a:bodyPr/>
                    <a:lstStyle/>
                    <a:p>
                      <a:pPr marL="0" marR="0" algn="ctr">
                        <a:spcBef>
                          <a:spcPts val="0"/>
                        </a:spcBef>
                        <a:spcAft>
                          <a:spcPts val="0"/>
                        </a:spcAft>
                      </a:pPr>
                      <a:endParaRPr lang="en-US" sz="1200" dirty="0">
                        <a:effectLst/>
                        <a:latin typeface="Corbel" panose="020B0503020204020204" pitchFamily="34" charset="0"/>
                      </a:endParaRPr>
                    </a:p>
                  </a:txBody>
                  <a:tcPr marL="68580" marR="68580" marT="0" marB="0" anchor="ctr">
                    <a:solidFill>
                      <a:schemeClr val="accent3">
                        <a:lumMod val="5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b="1" dirty="0">
                        <a:solidFill>
                          <a:srgbClr val="F2F2F2"/>
                        </a:solidFill>
                        <a:effectLst/>
                        <a:latin typeface="Calibri" panose="020F0502020204030204" pitchFamily="34" charset="0"/>
                        <a:ea typeface="Times New Roman" panose="02020603050405020304"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b="1" dirty="0">
                          <a:solidFill>
                            <a:srgbClr val="F2F2F2"/>
                          </a:solidFill>
                          <a:effectLst/>
                          <a:latin typeface="Calibri" panose="020F0502020204030204" pitchFamily="34" charset="0"/>
                          <a:ea typeface="Times New Roman" panose="02020603050405020304" pitchFamily="18" charset="0"/>
                        </a:rPr>
                        <a:t>Facilitator Activity</a:t>
                      </a:r>
                      <a:endParaRPr lang="en-US" sz="1200" dirty="0">
                        <a:effectLst/>
                        <a:latin typeface="Corbel" panose="020B0503020204020204" pitchFamily="34" charset="0"/>
                      </a:endParaRPr>
                    </a:p>
                    <a:p>
                      <a:pPr marL="0" marR="0" algn="ctr">
                        <a:spcBef>
                          <a:spcPts val="0"/>
                        </a:spcBef>
                        <a:spcAft>
                          <a:spcPts val="0"/>
                        </a:spcAft>
                      </a:pPr>
                      <a:endParaRPr lang="en-US" sz="1200" dirty="0">
                        <a:effectLst/>
                        <a:latin typeface="Corbel" panose="020B0503020204020204" pitchFamily="34" charset="0"/>
                      </a:endParaRPr>
                    </a:p>
                  </a:txBody>
                  <a:tcPr marL="68580" marR="68580" marT="0" marB="0" anchor="ctr">
                    <a:solidFill>
                      <a:schemeClr val="accent3">
                        <a:lumMod val="50000"/>
                      </a:schemeClr>
                    </a:solidFill>
                  </a:tcPr>
                </a:tc>
                <a:extLst>
                  <a:ext uri="{0D108BD9-81ED-4DB2-BD59-A6C34878D82A}">
                    <a16:rowId xmlns:a16="http://schemas.microsoft.com/office/drawing/2014/main" val="2641501532"/>
                  </a:ext>
                </a:extLst>
              </a:tr>
              <a:tr h="5241621">
                <a:tc>
                  <a:txBody>
                    <a:bodyPr/>
                    <a:lstStyle/>
                    <a:p>
                      <a:pPr algn="l"/>
                      <a:r>
                        <a:rPr lang="en-US" sz="4800" b="1" kern="1200" dirty="0">
                          <a:solidFill>
                            <a:schemeClr val="tx1"/>
                          </a:solidFill>
                          <a:effectLst/>
                          <a:latin typeface="+mn-lt"/>
                          <a:ea typeface="+mn-ea"/>
                          <a:cs typeface="+mn-cs"/>
                        </a:rPr>
                        <a:t> 5</a:t>
                      </a:r>
                      <a:endParaRPr lang="en-US" sz="1600" dirty="0">
                        <a:solidFill>
                          <a:schemeClr val="tx1"/>
                        </a:solidFill>
                        <a:effectLst/>
                      </a:endParaRPr>
                    </a:p>
                    <a:p>
                      <a:pPr algn="ctr"/>
                      <a:r>
                        <a:rPr lang="en-US" sz="1400" b="1" kern="1200" dirty="0">
                          <a:solidFill>
                            <a:schemeClr val="tx1"/>
                          </a:solidFill>
                          <a:effectLst/>
                          <a:latin typeface="+mn-lt"/>
                          <a:ea typeface="+mn-ea"/>
                          <a:cs typeface="+mn-cs"/>
                        </a:rPr>
                        <a:t> </a:t>
                      </a:r>
                      <a:endParaRPr lang="en-US" sz="1400" dirty="0">
                        <a:solidFill>
                          <a:schemeClr val="tx1"/>
                        </a:solidFill>
                        <a:effectLst/>
                      </a:endParaRPr>
                    </a:p>
                    <a:p>
                      <a:pPr algn="ctr"/>
                      <a:endParaRPr lang="en-US" sz="1200" b="1" kern="1200" dirty="0">
                        <a:solidFill>
                          <a:schemeClr val="tx1"/>
                        </a:solidFill>
                        <a:effectLst/>
                        <a:latin typeface="+mn-lt"/>
                        <a:ea typeface="+mn-ea"/>
                        <a:cs typeface="+mn-cs"/>
                      </a:endParaRPr>
                    </a:p>
                  </a:txBody>
                  <a:tcPr>
                    <a:solidFill>
                      <a:srgbClr val="CC9900"/>
                    </a:solidFill>
                  </a:tcPr>
                </a:tc>
                <a:tc>
                  <a:txBody>
                    <a:bodyPr/>
                    <a:lstStyle/>
                    <a:p>
                      <a:pPr marL="0" indent="0">
                        <a:buNone/>
                      </a:pPr>
                      <a:endParaRPr lang="en-US" sz="1100" dirty="0"/>
                    </a:p>
                  </a:txBody>
                  <a:tcPr>
                    <a:solidFill>
                      <a:srgbClr val="D3B431">
                        <a:alpha val="62000"/>
                      </a:srgbClr>
                    </a:solidFill>
                  </a:tcPr>
                </a:tc>
                <a:tc>
                  <a:txBody>
                    <a:bodyPr/>
                    <a:lstStyle/>
                    <a:p>
                      <a:pPr marL="0" marR="0">
                        <a:lnSpc>
                          <a:spcPct val="110000"/>
                        </a:lnSpc>
                        <a:spcBef>
                          <a:spcPts val="0"/>
                        </a:spcBef>
                        <a:spcAft>
                          <a:spcPts val="0"/>
                        </a:spcAft>
                      </a:pPr>
                      <a:endParaRPr lang="en-US" sz="1400" b="1"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10000"/>
                        </a:lnSpc>
                        <a:spcBef>
                          <a:spcPts val="0"/>
                        </a:spcBef>
                        <a:spcAft>
                          <a:spcPts val="0"/>
                        </a:spcAft>
                      </a:pPr>
                      <a:r>
                        <a:rPr lang="en-US" sz="1400" b="1" i="0" dirty="0">
                          <a:effectLst/>
                          <a:latin typeface="Calibri" panose="020F0502020204030204" pitchFamily="34" charset="0"/>
                          <a:ea typeface="Times New Roman" panose="02020603050405020304" pitchFamily="18" charset="0"/>
                          <a:cs typeface="Times New Roman" panose="02020603050405020304" pitchFamily="18" charset="0"/>
                        </a:rPr>
                        <a:t>DO</a:t>
                      </a:r>
                      <a:endParaRPr lang="en-US" sz="1400" i="1" dirty="0">
                        <a:effectLst/>
                        <a:latin typeface="Calibri" panose="020F0502020204030204" pitchFamily="34" charset="0"/>
                        <a:ea typeface="Times New Roman" panose="02020603050405020304" pitchFamily="18" charset="0"/>
                      </a:endParaRPr>
                    </a:p>
                    <a:p>
                      <a:pPr marL="285750" marR="0" lvl="0" indent="-285750" algn="l" defTabSz="914400" rtl="0" eaLnBrk="1" fontAlgn="auto" latinLnBrk="0" hangingPunct="1">
                        <a:lnSpc>
                          <a:spcPct val="100000"/>
                        </a:lnSpc>
                        <a:spcBef>
                          <a:spcPts val="0"/>
                        </a:spcBef>
                        <a:spcAft>
                          <a:spcPts val="0"/>
                        </a:spcAft>
                        <a:buClrTx/>
                        <a:buSzTx/>
                        <a:buFontTx/>
                        <a:buChar char="-"/>
                        <a:tabLst/>
                        <a:defRPr/>
                      </a:pPr>
                      <a:r>
                        <a:rPr lang="en-US" sz="1400" b="0" i="0" u="none" kern="1200" baseline="0" dirty="0">
                          <a:solidFill>
                            <a:schemeClr val="dk1"/>
                          </a:solidFill>
                          <a:effectLst/>
                          <a:latin typeface="+mn-lt"/>
                          <a:ea typeface="+mn-ea"/>
                          <a:cs typeface="+mn-cs"/>
                        </a:rPr>
                        <a:t>Refer participants to “Mid-Exercise Reflection” in their Participant Guide.</a:t>
                      </a:r>
                      <a:endParaRPr lang="en-US" sz="1400" b="0" i="1" u="none" kern="1200" baseline="0" dirty="0">
                        <a:solidFill>
                          <a:schemeClr val="dk1"/>
                        </a:solidFill>
                        <a:effectLst/>
                        <a:latin typeface="+mn-lt"/>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Tx/>
                        <a:buNone/>
                        <a:tabLst/>
                        <a:defRPr/>
                      </a:pPr>
                      <a:endParaRPr lang="en-US" sz="1100" b="1" i="0" u="none" kern="1200" baseline="0" dirty="0">
                        <a:solidFill>
                          <a:schemeClr val="dk1"/>
                        </a:solidFill>
                        <a:effectLst/>
                        <a:latin typeface="+mn-lt"/>
                        <a:ea typeface="+mn-ea"/>
                        <a:cs typeface="+mn-cs"/>
                      </a:endParaRPr>
                    </a:p>
                    <a:p>
                      <a:pPr marL="0" marR="0">
                        <a:lnSpc>
                          <a:spcPct val="110000"/>
                        </a:lnSpc>
                        <a:spcBef>
                          <a:spcPts val="0"/>
                        </a:spcBef>
                        <a:spcAft>
                          <a:spcPts val="0"/>
                        </a:spcAft>
                      </a:pPr>
                      <a:r>
                        <a:rPr lang="en-US" sz="1400" b="1" i="0" dirty="0">
                          <a:effectLst/>
                          <a:latin typeface="Calibri" panose="020F0502020204030204" pitchFamily="34" charset="0"/>
                          <a:ea typeface="Times New Roman" panose="02020603050405020304" pitchFamily="18" charset="0"/>
                          <a:cs typeface="Times New Roman" panose="02020603050405020304" pitchFamily="18" charset="0"/>
                        </a:rPr>
                        <a:t>DO</a:t>
                      </a:r>
                      <a:endParaRPr lang="en-US" sz="1400" i="1" dirty="0">
                        <a:effectLst/>
                        <a:latin typeface="Calibri" panose="020F0502020204030204" pitchFamily="34" charset="0"/>
                        <a:ea typeface="Times New Roman" panose="02020603050405020304" pitchFamily="18" charset="0"/>
                      </a:endParaRPr>
                    </a:p>
                    <a:p>
                      <a:pPr marL="285750" marR="0" lvl="0" indent="-285750" algn="l" defTabSz="914400" rtl="0" eaLnBrk="1" fontAlgn="auto" latinLnBrk="0" hangingPunct="1">
                        <a:lnSpc>
                          <a:spcPct val="100000"/>
                        </a:lnSpc>
                        <a:spcBef>
                          <a:spcPts val="0"/>
                        </a:spcBef>
                        <a:spcAft>
                          <a:spcPts val="0"/>
                        </a:spcAft>
                        <a:buClrTx/>
                        <a:buSzTx/>
                        <a:buFontTx/>
                        <a:buChar char="-"/>
                        <a:tabLst/>
                        <a:defRPr/>
                      </a:pPr>
                      <a:r>
                        <a:rPr lang="en-US" sz="1400" b="0" i="0" u="none" kern="1200" baseline="0" dirty="0">
                          <a:solidFill>
                            <a:schemeClr val="dk1"/>
                          </a:solidFill>
                          <a:effectLst/>
                          <a:latin typeface="+mn-lt"/>
                          <a:ea typeface="+mn-ea"/>
                          <a:cs typeface="+mn-cs"/>
                        </a:rPr>
                        <a:t>Ask participants to take 10-15 minutes, working individually to consider the questions listed there and write notes in response.</a:t>
                      </a:r>
                    </a:p>
                    <a:p>
                      <a:pPr marL="285750" marR="0" lvl="0" indent="-285750" algn="l" defTabSz="914400" rtl="0" eaLnBrk="1" fontAlgn="auto" latinLnBrk="0" hangingPunct="1">
                        <a:lnSpc>
                          <a:spcPct val="100000"/>
                        </a:lnSpc>
                        <a:spcBef>
                          <a:spcPts val="0"/>
                        </a:spcBef>
                        <a:spcAft>
                          <a:spcPts val="0"/>
                        </a:spcAft>
                        <a:buClrTx/>
                        <a:buSzTx/>
                        <a:buFontTx/>
                        <a:buChar char="-"/>
                        <a:tabLst/>
                        <a:defRPr/>
                      </a:pPr>
                      <a:endParaRPr lang="en-US" sz="1100" b="0" i="0" u="none" kern="1200" baseline="0" dirty="0">
                        <a:solidFill>
                          <a:schemeClr val="dk1"/>
                        </a:solidFill>
                        <a:effectLst/>
                        <a:latin typeface="+mn-lt"/>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Tx/>
                        <a:buNone/>
                        <a:tabLst/>
                        <a:defRPr/>
                      </a:pPr>
                      <a:r>
                        <a:rPr lang="en-US" sz="1400" b="1" i="0" u="none" kern="1200" baseline="0" dirty="0">
                          <a:solidFill>
                            <a:schemeClr val="dk1"/>
                          </a:solidFill>
                          <a:effectLst/>
                          <a:latin typeface="+mn-lt"/>
                          <a:ea typeface="+mn-ea"/>
                          <a:cs typeface="+mn-cs"/>
                        </a:rPr>
                        <a:t>[End of Step 5]</a:t>
                      </a:r>
                    </a:p>
                  </a:txBody>
                  <a:tcPr marL="68580" marR="68580" marT="0" marB="0">
                    <a:solidFill>
                      <a:srgbClr val="D3B431">
                        <a:alpha val="62000"/>
                      </a:srgbClr>
                    </a:solidFill>
                  </a:tcPr>
                </a:tc>
                <a:extLst>
                  <a:ext uri="{0D108BD9-81ED-4DB2-BD59-A6C34878D82A}">
                    <a16:rowId xmlns:a16="http://schemas.microsoft.com/office/drawing/2014/main" val="3992430320"/>
                  </a:ext>
                </a:extLst>
              </a:tr>
            </a:tbl>
          </a:graphicData>
        </a:graphic>
      </p:graphicFrame>
      <p:pic>
        <p:nvPicPr>
          <p:cNvPr id="5" name="Picture 2" descr="C:\Users\361\AppData\Local\Microsoft\Windows\Temporary Internet Files\Content.IE5\34TGYFAZ\uhr[1].png"/>
          <p:cNvPicPr>
            <a:picLocks noChangeAspect="1" noChangeArrowheads="1"/>
          </p:cNvPicPr>
          <p:nvPr/>
        </p:nvPicPr>
        <p:blipFill>
          <a:blip r:embed="rId3" cstate="print"/>
          <a:srcRect/>
          <a:stretch>
            <a:fillRect/>
          </a:stretch>
        </p:blipFill>
        <p:spPr bwMode="auto">
          <a:xfrm>
            <a:off x="1159879" y="2404646"/>
            <a:ext cx="317258" cy="317258"/>
          </a:xfrm>
          <a:prstGeom prst="rect">
            <a:avLst/>
          </a:prstGeom>
          <a:noFill/>
        </p:spPr>
      </p:pic>
      <p:cxnSp>
        <p:nvCxnSpPr>
          <p:cNvPr id="11" name="Straight Connector 10"/>
          <p:cNvCxnSpPr/>
          <p:nvPr/>
        </p:nvCxnSpPr>
        <p:spPr>
          <a:xfrm>
            <a:off x="2819400" y="1295400"/>
            <a:ext cx="0" cy="5212080"/>
          </a:xfrm>
          <a:prstGeom prst="line">
            <a:avLst/>
          </a:prstGeom>
          <a:ln w="571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1371601" y="1447800"/>
            <a:ext cx="1143000" cy="1046440"/>
          </a:xfrm>
          <a:prstGeom prst="rect">
            <a:avLst/>
          </a:prstGeom>
          <a:noFill/>
        </p:spPr>
        <p:txBody>
          <a:bodyPr wrap="square" rtlCol="0">
            <a:spAutoFit/>
          </a:bodyPr>
          <a:lstStyle/>
          <a:p>
            <a:r>
              <a:rPr lang="en-US" sz="1600" b="1" dirty="0"/>
              <a:t>Mid-Exercise Reflection</a:t>
            </a:r>
          </a:p>
          <a:p>
            <a:endParaRPr lang="en-US" sz="1400" b="1" dirty="0"/>
          </a:p>
        </p:txBody>
      </p:sp>
      <p:sp>
        <p:nvSpPr>
          <p:cNvPr id="13" name="TextBox 12"/>
          <p:cNvSpPr txBox="1"/>
          <p:nvPr/>
        </p:nvSpPr>
        <p:spPr>
          <a:xfrm>
            <a:off x="1443243" y="2404646"/>
            <a:ext cx="766557" cy="338554"/>
          </a:xfrm>
          <a:prstGeom prst="rect">
            <a:avLst/>
          </a:prstGeom>
          <a:noFill/>
        </p:spPr>
        <p:txBody>
          <a:bodyPr wrap="none" rtlCol="0">
            <a:spAutoFit/>
          </a:bodyPr>
          <a:lstStyle/>
          <a:p>
            <a:r>
              <a:rPr lang="en-US" sz="1600" b="1" dirty="0"/>
              <a:t>15 min</a:t>
            </a:r>
          </a:p>
        </p:txBody>
      </p:sp>
      <p:pic>
        <p:nvPicPr>
          <p:cNvPr id="8" name="Picture 6" descr="C:\Users\361\AppData\Local\Microsoft\Windows\Temporary Internet Files\Content.IE5\IGMPWQCZ\Righthand.svg[1].png"/>
          <p:cNvPicPr>
            <a:picLocks noChangeAspect="1" noChangeArrowheads="1"/>
          </p:cNvPicPr>
          <p:nvPr/>
        </p:nvPicPr>
        <p:blipFill>
          <a:blip r:embed="rId4" cstate="print"/>
          <a:srcRect/>
          <a:stretch>
            <a:fillRect/>
          </a:stretch>
        </p:blipFill>
        <p:spPr bwMode="auto">
          <a:xfrm>
            <a:off x="2667000" y="2286000"/>
            <a:ext cx="381000" cy="381000"/>
          </a:xfrm>
          <a:prstGeom prst="rect">
            <a:avLst/>
          </a:prstGeom>
          <a:noFill/>
        </p:spPr>
      </p:pic>
      <p:pic>
        <p:nvPicPr>
          <p:cNvPr id="9" name="Picture 6" descr="C:\Users\361\AppData\Local\Microsoft\Windows\Temporary Internet Files\Content.IE5\IGMPWQCZ\Righthand.svg[1].png"/>
          <p:cNvPicPr>
            <a:picLocks noChangeAspect="1" noChangeArrowheads="1"/>
          </p:cNvPicPr>
          <p:nvPr/>
        </p:nvPicPr>
        <p:blipFill>
          <a:blip r:embed="rId4" cstate="print"/>
          <a:srcRect/>
          <a:stretch>
            <a:fillRect/>
          </a:stretch>
        </p:blipFill>
        <p:spPr bwMode="auto">
          <a:xfrm>
            <a:off x="2667000" y="1447800"/>
            <a:ext cx="381000" cy="381000"/>
          </a:xfrm>
          <a:prstGeom prst="rect">
            <a:avLst/>
          </a:prstGeom>
          <a:noFill/>
        </p:spPr>
      </p:pic>
      <p:sp>
        <p:nvSpPr>
          <p:cNvPr id="10" name="Slide Number Placeholder 9"/>
          <p:cNvSpPr>
            <a:spLocks noGrp="1"/>
          </p:cNvSpPr>
          <p:nvPr>
            <p:ph type="sldNum" sz="quarter" idx="12"/>
          </p:nvPr>
        </p:nvSpPr>
        <p:spPr/>
        <p:txBody>
          <a:bodyPr/>
          <a:lstStyle/>
          <a:p>
            <a:fld id="{98044682-6219-4089-8719-C9589F48517E}" type="slidenum">
              <a:rPr lang="en-US" smtClean="0"/>
              <a:pPr/>
              <a:t>20</a:t>
            </a:fld>
            <a:endParaRPr lang="en-US"/>
          </a:p>
        </p:txBody>
      </p:sp>
    </p:spTree>
    <p:extLst>
      <p:ext uri="{BB962C8B-B14F-4D97-AF65-F5344CB8AC3E}">
        <p14:creationId xmlns:p14="http://schemas.microsoft.com/office/powerpoint/2010/main" val="1344177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1545510521"/>
              </p:ext>
            </p:extLst>
          </p:nvPr>
        </p:nvGraphicFramePr>
        <p:xfrm>
          <a:off x="876300" y="304800"/>
          <a:ext cx="7406639" cy="6217920"/>
        </p:xfrm>
        <a:graphic>
          <a:graphicData uri="http://schemas.openxmlformats.org/drawingml/2006/table">
            <a:tbl>
              <a:tblPr firstRow="1" bandRow="1">
                <a:tableStyleId>{46F890A9-2807-4EBB-B81D-B2AA78EC7F39}</a:tableStyleId>
              </a:tblPr>
              <a:tblGrid>
                <a:gridCol w="1759077">
                  <a:extLst>
                    <a:ext uri="{9D8B030D-6E8A-4147-A177-3AD203B41FA5}">
                      <a16:colId xmlns:a16="http://schemas.microsoft.com/office/drawing/2014/main" val="1764587541"/>
                    </a:ext>
                  </a:extLst>
                </a:gridCol>
                <a:gridCol w="493457">
                  <a:extLst>
                    <a:ext uri="{9D8B030D-6E8A-4147-A177-3AD203B41FA5}">
                      <a16:colId xmlns:a16="http://schemas.microsoft.com/office/drawing/2014/main" val="3858536520"/>
                    </a:ext>
                  </a:extLst>
                </a:gridCol>
                <a:gridCol w="5154105">
                  <a:extLst>
                    <a:ext uri="{9D8B030D-6E8A-4147-A177-3AD203B41FA5}">
                      <a16:colId xmlns:a16="http://schemas.microsoft.com/office/drawing/2014/main" val="1282257971"/>
                    </a:ext>
                  </a:extLst>
                </a:gridCol>
              </a:tblGrid>
              <a:tr h="976299">
                <a:tc>
                  <a:txBody>
                    <a:bodyPr/>
                    <a:lstStyle/>
                    <a:p>
                      <a:pPr marL="0" marR="0" algn="ctr">
                        <a:spcBef>
                          <a:spcPts val="0"/>
                        </a:spcBef>
                        <a:spcAft>
                          <a:spcPts val="0"/>
                        </a:spcAft>
                      </a:pPr>
                      <a:endParaRPr lang="en-US" sz="2000" b="1" dirty="0">
                        <a:solidFill>
                          <a:srgbClr val="F2F2F2"/>
                        </a:solidFill>
                        <a:effectLst/>
                        <a:latin typeface="Calibri" panose="020F0502020204030204" pitchFamily="34" charset="0"/>
                        <a:ea typeface="Times New Roman" panose="02020603050405020304" pitchFamily="18" charset="0"/>
                      </a:endParaRPr>
                    </a:p>
                    <a:p>
                      <a:pPr marL="0" marR="0" algn="ctr">
                        <a:spcBef>
                          <a:spcPts val="0"/>
                        </a:spcBef>
                        <a:spcAft>
                          <a:spcPts val="0"/>
                        </a:spcAft>
                      </a:pPr>
                      <a:r>
                        <a:rPr lang="en-US" sz="2000" b="1" dirty="0">
                          <a:solidFill>
                            <a:srgbClr val="F2F2F2"/>
                          </a:solidFill>
                          <a:effectLst/>
                          <a:latin typeface="Calibri" panose="020F0502020204030204" pitchFamily="34" charset="0"/>
                          <a:ea typeface="Times New Roman" panose="02020603050405020304" pitchFamily="18" charset="0"/>
                        </a:rPr>
                        <a:t>Step</a:t>
                      </a:r>
                      <a:endParaRPr lang="en-US" sz="1200" dirty="0">
                        <a:effectLst/>
                        <a:latin typeface="Corbel" panose="020B0503020204020204" pitchFamily="34" charset="0"/>
                      </a:endParaRPr>
                    </a:p>
                    <a:p>
                      <a:pPr marL="0" marR="0" algn="ctr">
                        <a:spcBef>
                          <a:spcPts val="0"/>
                        </a:spcBef>
                        <a:spcAft>
                          <a:spcPts val="0"/>
                        </a:spcAft>
                      </a:pPr>
                      <a:r>
                        <a:rPr lang="en-US" sz="2000" b="1" dirty="0">
                          <a:solidFill>
                            <a:srgbClr val="F2F2F2"/>
                          </a:solidFill>
                          <a:effectLst/>
                          <a:latin typeface="Calibri" panose="020F0502020204030204" pitchFamily="34" charset="0"/>
                          <a:ea typeface="Times New Roman" panose="02020603050405020304" pitchFamily="18" charset="0"/>
                        </a:rPr>
                        <a:t> </a:t>
                      </a:r>
                      <a:endParaRPr lang="en-US" sz="1200" dirty="0">
                        <a:effectLst/>
                        <a:latin typeface="Corbel" panose="020B0503020204020204" pitchFamily="34" charset="0"/>
                      </a:endParaRPr>
                    </a:p>
                  </a:txBody>
                  <a:tcPr marL="68580" marR="68580" marT="0" marB="0" anchor="ctr">
                    <a:solidFill>
                      <a:schemeClr val="accent3">
                        <a:lumMod val="50000"/>
                      </a:schemeClr>
                    </a:solidFill>
                  </a:tcPr>
                </a:tc>
                <a:tc>
                  <a:txBody>
                    <a:bodyPr/>
                    <a:lstStyle/>
                    <a:p>
                      <a:pPr marL="0" marR="0" algn="ctr">
                        <a:spcBef>
                          <a:spcPts val="0"/>
                        </a:spcBef>
                        <a:spcAft>
                          <a:spcPts val="0"/>
                        </a:spcAft>
                      </a:pPr>
                      <a:endParaRPr lang="en-US" sz="1200" dirty="0">
                        <a:effectLst/>
                        <a:latin typeface="Corbel" panose="020B0503020204020204" pitchFamily="34" charset="0"/>
                      </a:endParaRPr>
                    </a:p>
                  </a:txBody>
                  <a:tcPr marL="68580" marR="68580" marT="0" marB="0" anchor="ctr">
                    <a:solidFill>
                      <a:schemeClr val="accent3">
                        <a:lumMod val="5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b="1" dirty="0">
                        <a:solidFill>
                          <a:srgbClr val="F2F2F2"/>
                        </a:solidFill>
                        <a:effectLst/>
                        <a:latin typeface="Calibri" panose="020F0502020204030204" pitchFamily="34" charset="0"/>
                        <a:ea typeface="Times New Roman" panose="02020603050405020304"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b="1" dirty="0">
                          <a:solidFill>
                            <a:srgbClr val="F2F2F2"/>
                          </a:solidFill>
                          <a:effectLst/>
                          <a:latin typeface="Calibri" panose="020F0502020204030204" pitchFamily="34" charset="0"/>
                          <a:ea typeface="Times New Roman" panose="02020603050405020304" pitchFamily="18" charset="0"/>
                        </a:rPr>
                        <a:t>Facilitator Activity</a:t>
                      </a:r>
                      <a:endParaRPr lang="en-US" sz="1200" dirty="0">
                        <a:effectLst/>
                        <a:latin typeface="Corbel" panose="020B0503020204020204" pitchFamily="34" charset="0"/>
                      </a:endParaRPr>
                    </a:p>
                    <a:p>
                      <a:pPr marL="0" marR="0" algn="ctr">
                        <a:spcBef>
                          <a:spcPts val="0"/>
                        </a:spcBef>
                        <a:spcAft>
                          <a:spcPts val="0"/>
                        </a:spcAft>
                      </a:pPr>
                      <a:endParaRPr lang="en-US" sz="1200" dirty="0">
                        <a:effectLst/>
                        <a:latin typeface="Corbel" panose="020B0503020204020204" pitchFamily="34" charset="0"/>
                      </a:endParaRPr>
                    </a:p>
                  </a:txBody>
                  <a:tcPr marL="68580" marR="68580" marT="0" marB="0" anchor="ctr">
                    <a:solidFill>
                      <a:schemeClr val="accent3">
                        <a:lumMod val="50000"/>
                      </a:schemeClr>
                    </a:solidFill>
                  </a:tcPr>
                </a:tc>
                <a:extLst>
                  <a:ext uri="{0D108BD9-81ED-4DB2-BD59-A6C34878D82A}">
                    <a16:rowId xmlns:a16="http://schemas.microsoft.com/office/drawing/2014/main" val="2641501532"/>
                  </a:ext>
                </a:extLst>
              </a:tr>
              <a:tr h="5241621">
                <a:tc>
                  <a:txBody>
                    <a:bodyPr/>
                    <a:lstStyle/>
                    <a:p>
                      <a:pPr algn="l"/>
                      <a:r>
                        <a:rPr lang="en-US" sz="4800" b="1" kern="1200" dirty="0">
                          <a:solidFill>
                            <a:schemeClr val="tx1"/>
                          </a:solidFill>
                          <a:effectLst/>
                          <a:latin typeface="+mn-lt"/>
                          <a:ea typeface="+mn-ea"/>
                          <a:cs typeface="+mn-cs"/>
                        </a:rPr>
                        <a:t> 6</a:t>
                      </a:r>
                      <a:endParaRPr lang="en-US" sz="1600" dirty="0">
                        <a:solidFill>
                          <a:schemeClr val="tx1"/>
                        </a:solidFill>
                        <a:effectLst/>
                      </a:endParaRPr>
                    </a:p>
                    <a:p>
                      <a:pPr algn="ctr"/>
                      <a:r>
                        <a:rPr lang="en-US" sz="1400" b="1" kern="1200" dirty="0">
                          <a:solidFill>
                            <a:schemeClr val="tx1"/>
                          </a:solidFill>
                          <a:effectLst/>
                          <a:latin typeface="+mn-lt"/>
                          <a:ea typeface="+mn-ea"/>
                          <a:cs typeface="+mn-cs"/>
                        </a:rPr>
                        <a:t> </a:t>
                      </a:r>
                      <a:endParaRPr lang="en-US" sz="1400" dirty="0">
                        <a:solidFill>
                          <a:schemeClr val="tx1"/>
                        </a:solidFill>
                        <a:effectLst/>
                      </a:endParaRPr>
                    </a:p>
                    <a:p>
                      <a:pPr algn="ctr"/>
                      <a:endParaRPr lang="en-US" sz="1200" b="1" kern="1200" dirty="0">
                        <a:solidFill>
                          <a:schemeClr val="tx1"/>
                        </a:solidFill>
                        <a:effectLst/>
                        <a:latin typeface="+mn-lt"/>
                        <a:ea typeface="+mn-ea"/>
                        <a:cs typeface="+mn-cs"/>
                      </a:endParaRPr>
                    </a:p>
                  </a:txBody>
                  <a:tcPr>
                    <a:solidFill>
                      <a:srgbClr val="CC9900"/>
                    </a:solidFill>
                  </a:tcPr>
                </a:tc>
                <a:tc>
                  <a:txBody>
                    <a:bodyPr/>
                    <a:lstStyle/>
                    <a:p>
                      <a:pPr marL="0" indent="0">
                        <a:buNone/>
                      </a:pPr>
                      <a:endParaRPr lang="en-US" sz="1100" dirty="0"/>
                    </a:p>
                  </a:txBody>
                  <a:tcPr>
                    <a:solidFill>
                      <a:srgbClr val="D3B431">
                        <a:alpha val="62000"/>
                      </a:srgbClr>
                    </a:solidFill>
                  </a:tcPr>
                </a:tc>
                <a:tc>
                  <a:txBody>
                    <a:bodyPr/>
                    <a:lstStyle/>
                    <a:p>
                      <a:pPr marL="0" marR="0">
                        <a:lnSpc>
                          <a:spcPct val="110000"/>
                        </a:lnSpc>
                        <a:spcBef>
                          <a:spcPts val="0"/>
                        </a:spcBef>
                        <a:spcAft>
                          <a:spcPts val="0"/>
                        </a:spcAft>
                      </a:pPr>
                      <a:endParaRPr lang="en-US" sz="1400" b="1"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10000"/>
                        </a:lnSpc>
                        <a:spcBef>
                          <a:spcPts val="0"/>
                        </a:spcBef>
                        <a:spcAft>
                          <a:spcPts val="0"/>
                        </a:spcAft>
                      </a:pPr>
                      <a:r>
                        <a:rPr lang="en-US" sz="1400" b="1" i="0" dirty="0">
                          <a:effectLst/>
                          <a:latin typeface="Calibri" panose="020F0502020204030204" pitchFamily="34" charset="0"/>
                          <a:ea typeface="Times New Roman" panose="02020603050405020304" pitchFamily="18" charset="0"/>
                          <a:cs typeface="Times New Roman" panose="02020603050405020304" pitchFamily="18" charset="0"/>
                        </a:rPr>
                        <a:t>DO</a:t>
                      </a:r>
                      <a:endParaRPr lang="en-US" sz="1400" i="1" dirty="0">
                        <a:effectLst/>
                        <a:latin typeface="Calibri" panose="020F0502020204030204" pitchFamily="34" charset="0"/>
                        <a:ea typeface="Times New Roman" panose="02020603050405020304" pitchFamily="18" charset="0"/>
                      </a:endParaRPr>
                    </a:p>
                    <a:p>
                      <a:pPr marL="285750" marR="0" lvl="0" indent="-285750" algn="l" defTabSz="914400" rtl="0" eaLnBrk="1" fontAlgn="auto" latinLnBrk="0" hangingPunct="1">
                        <a:lnSpc>
                          <a:spcPct val="100000"/>
                        </a:lnSpc>
                        <a:spcBef>
                          <a:spcPts val="0"/>
                        </a:spcBef>
                        <a:spcAft>
                          <a:spcPts val="0"/>
                        </a:spcAft>
                        <a:buClrTx/>
                        <a:buSzTx/>
                        <a:buFontTx/>
                        <a:buChar char="-"/>
                        <a:tabLst/>
                        <a:defRPr/>
                      </a:pPr>
                      <a:r>
                        <a:rPr lang="en-US" sz="1400" b="0" i="0" u="none" kern="1200" baseline="0" dirty="0">
                          <a:solidFill>
                            <a:schemeClr val="dk1"/>
                          </a:solidFill>
                          <a:effectLst/>
                          <a:latin typeface="+mn-lt"/>
                          <a:ea typeface="+mn-ea"/>
                          <a:cs typeface="+mn-cs"/>
                        </a:rPr>
                        <a:t>Form small groups of three to four people. Inform participants that they will present their understanding of the current situation and envisioned possible future to the others in their group.</a:t>
                      </a:r>
                    </a:p>
                    <a:p>
                      <a:pPr marL="285750" marR="0" lvl="0" indent="-285750" algn="l" defTabSz="914400" rtl="0" eaLnBrk="1" fontAlgn="auto" latinLnBrk="0" hangingPunct="1">
                        <a:lnSpc>
                          <a:spcPct val="100000"/>
                        </a:lnSpc>
                        <a:spcBef>
                          <a:spcPts val="0"/>
                        </a:spcBef>
                        <a:spcAft>
                          <a:spcPts val="0"/>
                        </a:spcAft>
                        <a:buClrTx/>
                        <a:buSzTx/>
                        <a:buFontTx/>
                        <a:buChar char="-"/>
                        <a:tabLst/>
                        <a:defRPr/>
                      </a:pPr>
                      <a:r>
                        <a:rPr lang="en-US" sz="1400" dirty="0">
                          <a:effectLst/>
                          <a:latin typeface="Calibri" panose="020F0502020204030204" pitchFamily="34" charset="0"/>
                          <a:ea typeface="Times New Roman" panose="02020603050405020304" pitchFamily="18" charset="0"/>
                          <a:cs typeface="Times New Roman" panose="02020603050405020304" pitchFamily="18" charset="0"/>
                        </a:rPr>
                        <a:t>[Note: They can self-form the groups, or you can count off to determine group membership.]</a:t>
                      </a:r>
                      <a:endParaRPr lang="en-US" sz="1400" b="0" i="0" u="none" kern="1200" baseline="0" dirty="0">
                        <a:solidFill>
                          <a:schemeClr val="dk1"/>
                        </a:solidFill>
                        <a:effectLst/>
                        <a:latin typeface="+mn-lt"/>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Tx/>
                        <a:buChar char="-"/>
                        <a:tabLst/>
                        <a:defRPr/>
                      </a:pPr>
                      <a:endParaRPr lang="en-US" sz="1400" b="0" i="0" u="none" kern="1200" baseline="0" dirty="0">
                        <a:solidFill>
                          <a:schemeClr val="dk1"/>
                        </a:solidFill>
                        <a:effectLst/>
                        <a:latin typeface="+mn-lt"/>
                        <a:ea typeface="+mn-ea"/>
                        <a:cs typeface="+mn-cs"/>
                      </a:endParaRPr>
                    </a:p>
                    <a:p>
                      <a:pPr marL="0" marR="0">
                        <a:lnSpc>
                          <a:spcPct val="110000"/>
                        </a:lnSpc>
                        <a:spcBef>
                          <a:spcPts val="0"/>
                        </a:spcBef>
                        <a:spcAft>
                          <a:spcPts val="0"/>
                        </a:spcAft>
                      </a:pPr>
                      <a:r>
                        <a:rPr lang="en-US" sz="1400" b="1" i="0" dirty="0">
                          <a:effectLst/>
                          <a:latin typeface="Calibri" panose="020F0502020204030204" pitchFamily="34" charset="0"/>
                          <a:ea typeface="Times New Roman" panose="02020603050405020304" pitchFamily="18" charset="0"/>
                          <a:cs typeface="Times New Roman" panose="02020603050405020304" pitchFamily="18" charset="0"/>
                        </a:rPr>
                        <a:t>SAY</a:t>
                      </a:r>
                      <a:endParaRPr lang="en-US" sz="1400" i="1" dirty="0">
                        <a:effectLst/>
                        <a:latin typeface="Calibri" panose="020F0502020204030204" pitchFamily="34" charset="0"/>
                        <a:ea typeface="Times New Roman" panose="02020603050405020304" pitchFamily="18" charset="0"/>
                      </a:endParaRPr>
                    </a:p>
                    <a:p>
                      <a:pPr marL="285750" marR="0" lvl="0" indent="-285750" algn="l" defTabSz="914400" rtl="0" eaLnBrk="1" fontAlgn="auto" latinLnBrk="0" hangingPunct="1">
                        <a:lnSpc>
                          <a:spcPct val="100000"/>
                        </a:lnSpc>
                        <a:spcBef>
                          <a:spcPts val="0"/>
                        </a:spcBef>
                        <a:spcAft>
                          <a:spcPts val="0"/>
                        </a:spcAft>
                        <a:buClrTx/>
                        <a:buSzTx/>
                        <a:buFontTx/>
                        <a:buChar char="-"/>
                        <a:tabLst/>
                        <a:defRPr/>
                      </a:pPr>
                      <a:r>
                        <a:rPr lang="en-US" sz="1400" b="0" i="1" u="none" kern="1200" baseline="0" dirty="0">
                          <a:solidFill>
                            <a:schemeClr val="dk1"/>
                          </a:solidFill>
                          <a:effectLst/>
                          <a:latin typeface="+mn-lt"/>
                          <a:ea typeface="+mn-ea"/>
                          <a:cs typeface="+mn-cs"/>
                        </a:rPr>
                        <a:t>Your task is to present two things to your small group: 1) Your understanding of the current situation depicted in the scenario description you were given at the beginning of this exercise, and 2) the possible future situation you envisioned.</a:t>
                      </a:r>
                    </a:p>
                    <a:p>
                      <a:pPr marL="285750" marR="0" lvl="0" indent="-285750" algn="l" defTabSz="914400" rtl="0" eaLnBrk="1" fontAlgn="auto" latinLnBrk="0" hangingPunct="1">
                        <a:lnSpc>
                          <a:spcPct val="100000"/>
                        </a:lnSpc>
                        <a:spcBef>
                          <a:spcPts val="0"/>
                        </a:spcBef>
                        <a:spcAft>
                          <a:spcPts val="0"/>
                        </a:spcAft>
                        <a:buClrTx/>
                        <a:buSzTx/>
                        <a:buFontTx/>
                        <a:buChar char="-"/>
                        <a:tabLst/>
                        <a:defRPr/>
                      </a:pPr>
                      <a:r>
                        <a:rPr lang="en-US" sz="1400" b="0" i="1" u="none" kern="1200" baseline="0" dirty="0">
                          <a:solidFill>
                            <a:schemeClr val="dk1"/>
                          </a:solidFill>
                          <a:effectLst/>
                          <a:latin typeface="+mn-lt"/>
                          <a:ea typeface="+mn-ea"/>
                          <a:cs typeface="+mn-cs"/>
                        </a:rPr>
                        <a:t>Each person should take approximately five minutes to present their work and sketches to their group. I encourage you to ask each other questions and comment on one another’s briefings.</a:t>
                      </a:r>
                    </a:p>
                    <a:p>
                      <a:pPr marL="285750" marR="0" lvl="0" indent="-285750" algn="l" defTabSz="914400" rtl="0" eaLnBrk="1" fontAlgn="auto" latinLnBrk="0" hangingPunct="1">
                        <a:lnSpc>
                          <a:spcPct val="100000"/>
                        </a:lnSpc>
                        <a:spcBef>
                          <a:spcPts val="0"/>
                        </a:spcBef>
                        <a:spcAft>
                          <a:spcPts val="0"/>
                        </a:spcAft>
                        <a:buClrTx/>
                        <a:buSzTx/>
                        <a:buFontTx/>
                        <a:buChar char="-"/>
                        <a:tabLst/>
                        <a:defRPr/>
                      </a:pPr>
                      <a:endParaRPr lang="en-US" sz="1400" b="0" i="1" u="none" kern="1200" baseline="0" dirty="0">
                        <a:solidFill>
                          <a:schemeClr val="dk1"/>
                        </a:solidFill>
                        <a:effectLst/>
                        <a:latin typeface="+mn-lt"/>
                        <a:ea typeface="+mn-ea"/>
                        <a:cs typeface="+mn-cs"/>
                      </a:endParaRPr>
                    </a:p>
                    <a:p>
                      <a:pPr marL="0" marR="0">
                        <a:lnSpc>
                          <a:spcPct val="110000"/>
                        </a:lnSpc>
                        <a:spcBef>
                          <a:spcPts val="0"/>
                        </a:spcBef>
                        <a:spcAft>
                          <a:spcPts val="0"/>
                        </a:spcAft>
                      </a:pPr>
                      <a:r>
                        <a:rPr lang="en-US" sz="1400" b="1" i="0" dirty="0">
                          <a:effectLst/>
                          <a:latin typeface="Calibri" panose="020F0502020204030204" pitchFamily="34" charset="0"/>
                          <a:ea typeface="Times New Roman" panose="02020603050405020304" pitchFamily="18" charset="0"/>
                          <a:cs typeface="Times New Roman" panose="02020603050405020304" pitchFamily="18" charset="0"/>
                        </a:rPr>
                        <a:t>DO</a:t>
                      </a:r>
                      <a:endParaRPr lang="en-US" sz="1400" i="1" dirty="0">
                        <a:effectLst/>
                        <a:latin typeface="Calibri" panose="020F0502020204030204" pitchFamily="34" charset="0"/>
                        <a:ea typeface="Times New Roman" panose="02020603050405020304" pitchFamily="18" charset="0"/>
                      </a:endParaRPr>
                    </a:p>
                    <a:p>
                      <a:pPr marL="285750" marR="0" lvl="0" indent="-285750" algn="l" defTabSz="914400" rtl="0" eaLnBrk="1" fontAlgn="auto" latinLnBrk="0" hangingPunct="1">
                        <a:lnSpc>
                          <a:spcPct val="100000"/>
                        </a:lnSpc>
                        <a:spcBef>
                          <a:spcPts val="0"/>
                        </a:spcBef>
                        <a:spcAft>
                          <a:spcPts val="0"/>
                        </a:spcAft>
                        <a:buClrTx/>
                        <a:buSzTx/>
                        <a:buFontTx/>
                        <a:buChar char="-"/>
                        <a:tabLst/>
                        <a:defRPr/>
                      </a:pPr>
                      <a:r>
                        <a:rPr lang="en-US" sz="1400" b="0" i="0" u="none" kern="1200" baseline="0" dirty="0">
                          <a:solidFill>
                            <a:schemeClr val="dk1"/>
                          </a:solidFill>
                          <a:effectLst/>
                          <a:latin typeface="+mn-lt"/>
                          <a:ea typeface="+mn-ea"/>
                          <a:cs typeface="+mn-cs"/>
                        </a:rPr>
                        <a:t>Refer participants to the “Small Group Discussion” questions listed in the Participant Guide.</a:t>
                      </a:r>
                    </a:p>
                    <a:p>
                      <a:pPr marL="285750" marR="0" lvl="0" indent="-285750" algn="l" defTabSz="914400" rtl="0" eaLnBrk="1" fontAlgn="auto" latinLnBrk="0" hangingPunct="1">
                        <a:lnSpc>
                          <a:spcPct val="100000"/>
                        </a:lnSpc>
                        <a:spcBef>
                          <a:spcPts val="0"/>
                        </a:spcBef>
                        <a:spcAft>
                          <a:spcPts val="0"/>
                        </a:spcAft>
                        <a:buClrTx/>
                        <a:buSzTx/>
                        <a:buFontTx/>
                        <a:buChar char="-"/>
                        <a:tabLst/>
                        <a:defRPr/>
                      </a:pPr>
                      <a:r>
                        <a:rPr lang="en-US" sz="1400" b="0" i="0" u="none" kern="1200" baseline="0" dirty="0">
                          <a:solidFill>
                            <a:schemeClr val="dk1"/>
                          </a:solidFill>
                          <a:effectLst/>
                          <a:latin typeface="+mn-lt"/>
                          <a:ea typeface="+mn-ea"/>
                          <a:cs typeface="+mn-cs"/>
                        </a:rPr>
                        <a:t>Encourage participants to identify and discuss similarities/differences in the possible futures they envisioned.</a:t>
                      </a:r>
                      <a:endParaRPr lang="en-US" sz="1400" b="1" i="0" u="none" kern="1200" baseline="0" dirty="0">
                        <a:solidFill>
                          <a:schemeClr val="dk1"/>
                        </a:solidFill>
                        <a:effectLst/>
                        <a:latin typeface="+mn-lt"/>
                        <a:ea typeface="+mn-ea"/>
                        <a:cs typeface="+mn-cs"/>
                      </a:endParaRPr>
                    </a:p>
                  </a:txBody>
                  <a:tcPr marL="68580" marR="68580" marT="0" marB="0">
                    <a:solidFill>
                      <a:srgbClr val="D3B431">
                        <a:alpha val="62000"/>
                      </a:srgbClr>
                    </a:solidFill>
                  </a:tcPr>
                </a:tc>
                <a:extLst>
                  <a:ext uri="{0D108BD9-81ED-4DB2-BD59-A6C34878D82A}">
                    <a16:rowId xmlns:a16="http://schemas.microsoft.com/office/drawing/2014/main" val="3992430320"/>
                  </a:ext>
                </a:extLst>
              </a:tr>
            </a:tbl>
          </a:graphicData>
        </a:graphic>
      </p:graphicFrame>
      <p:pic>
        <p:nvPicPr>
          <p:cNvPr id="5" name="Picture 2" descr="C:\Users\361\AppData\Local\Microsoft\Windows\Temporary Internet Files\Content.IE5\34TGYFAZ\uhr[1].png"/>
          <p:cNvPicPr>
            <a:picLocks noChangeAspect="1" noChangeArrowheads="1"/>
          </p:cNvPicPr>
          <p:nvPr/>
        </p:nvPicPr>
        <p:blipFill>
          <a:blip r:embed="rId3" cstate="print"/>
          <a:srcRect/>
          <a:stretch>
            <a:fillRect/>
          </a:stretch>
        </p:blipFill>
        <p:spPr bwMode="auto">
          <a:xfrm>
            <a:off x="1159879" y="2209800"/>
            <a:ext cx="317258" cy="317258"/>
          </a:xfrm>
          <a:prstGeom prst="rect">
            <a:avLst/>
          </a:prstGeom>
          <a:noFill/>
        </p:spPr>
      </p:pic>
      <p:cxnSp>
        <p:nvCxnSpPr>
          <p:cNvPr id="11" name="Straight Connector 10"/>
          <p:cNvCxnSpPr/>
          <p:nvPr/>
        </p:nvCxnSpPr>
        <p:spPr>
          <a:xfrm>
            <a:off x="2819400" y="1295400"/>
            <a:ext cx="0" cy="5212080"/>
          </a:xfrm>
          <a:prstGeom prst="line">
            <a:avLst/>
          </a:prstGeom>
          <a:ln w="571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1371601" y="1447800"/>
            <a:ext cx="1143000" cy="800219"/>
          </a:xfrm>
          <a:prstGeom prst="rect">
            <a:avLst/>
          </a:prstGeom>
          <a:noFill/>
        </p:spPr>
        <p:txBody>
          <a:bodyPr wrap="square" rtlCol="0">
            <a:spAutoFit/>
          </a:bodyPr>
          <a:lstStyle/>
          <a:p>
            <a:r>
              <a:rPr lang="en-US" sz="1600" b="1" dirty="0"/>
              <a:t>Present Scenarios</a:t>
            </a:r>
          </a:p>
          <a:p>
            <a:endParaRPr lang="en-US" sz="1400" b="1" dirty="0"/>
          </a:p>
        </p:txBody>
      </p:sp>
      <p:sp>
        <p:nvSpPr>
          <p:cNvPr id="13" name="TextBox 12"/>
          <p:cNvSpPr txBox="1"/>
          <p:nvPr/>
        </p:nvSpPr>
        <p:spPr>
          <a:xfrm>
            <a:off x="1443243" y="2209800"/>
            <a:ext cx="766557" cy="338554"/>
          </a:xfrm>
          <a:prstGeom prst="rect">
            <a:avLst/>
          </a:prstGeom>
          <a:noFill/>
        </p:spPr>
        <p:txBody>
          <a:bodyPr wrap="none" rtlCol="0">
            <a:spAutoFit/>
          </a:bodyPr>
          <a:lstStyle/>
          <a:p>
            <a:r>
              <a:rPr lang="en-US" sz="1600" b="1" dirty="0"/>
              <a:t>30 min</a:t>
            </a:r>
          </a:p>
        </p:txBody>
      </p:sp>
      <p:pic>
        <p:nvPicPr>
          <p:cNvPr id="9" name="Picture 6" descr="C:\Users\361\AppData\Local\Microsoft\Windows\Temporary Internet Files\Content.IE5\IGMPWQCZ\Righthand.svg[1].png"/>
          <p:cNvPicPr>
            <a:picLocks noChangeAspect="1" noChangeArrowheads="1"/>
          </p:cNvPicPr>
          <p:nvPr/>
        </p:nvPicPr>
        <p:blipFill>
          <a:blip r:embed="rId4" cstate="print"/>
          <a:srcRect/>
          <a:stretch>
            <a:fillRect/>
          </a:stretch>
        </p:blipFill>
        <p:spPr bwMode="auto">
          <a:xfrm>
            <a:off x="2667000" y="1447800"/>
            <a:ext cx="381000" cy="381000"/>
          </a:xfrm>
          <a:prstGeom prst="rect">
            <a:avLst/>
          </a:prstGeom>
          <a:noFill/>
        </p:spPr>
      </p:pic>
      <p:pic>
        <p:nvPicPr>
          <p:cNvPr id="10" name="Picture 6" descr="C:\Users\361\AppData\Local\Microsoft\Windows\Temporary Internet Files\Content.IE5\IGMPWQCZ\Righthand.svg[1].png"/>
          <p:cNvPicPr>
            <a:picLocks noChangeAspect="1" noChangeArrowheads="1"/>
          </p:cNvPicPr>
          <p:nvPr/>
        </p:nvPicPr>
        <p:blipFill>
          <a:blip r:embed="rId4" cstate="print"/>
          <a:srcRect/>
          <a:stretch>
            <a:fillRect/>
          </a:stretch>
        </p:blipFill>
        <p:spPr bwMode="auto">
          <a:xfrm>
            <a:off x="2667000" y="5105400"/>
            <a:ext cx="381000" cy="381000"/>
          </a:xfrm>
          <a:prstGeom prst="rect">
            <a:avLst/>
          </a:prstGeom>
          <a:noFill/>
        </p:spPr>
      </p:pic>
      <p:pic>
        <p:nvPicPr>
          <p:cNvPr id="14" name="Picture 13" descr="C:\Users\361\AppData\Local\Microsoft\Windows\Temporary Internet Files\Content.IE5\IGMPWQCZ\ibdjl95-Speech-Bubbles-1[1].png"/>
          <p:cNvPicPr>
            <a:picLocks noChangeAspect="1" noChangeArrowheads="1"/>
          </p:cNvPicPr>
          <p:nvPr/>
        </p:nvPicPr>
        <p:blipFill>
          <a:blip r:embed="rId5" cstate="print"/>
          <a:srcRect/>
          <a:stretch>
            <a:fillRect/>
          </a:stretch>
        </p:blipFill>
        <p:spPr bwMode="auto">
          <a:xfrm>
            <a:off x="2667000" y="3187990"/>
            <a:ext cx="304800" cy="317210"/>
          </a:xfrm>
          <a:prstGeom prst="rect">
            <a:avLst/>
          </a:prstGeom>
          <a:noFill/>
        </p:spPr>
      </p:pic>
      <p:sp>
        <p:nvSpPr>
          <p:cNvPr id="15" name="Slide Number Placeholder 14"/>
          <p:cNvSpPr>
            <a:spLocks noGrp="1"/>
          </p:cNvSpPr>
          <p:nvPr>
            <p:ph type="sldNum" sz="quarter" idx="12"/>
          </p:nvPr>
        </p:nvSpPr>
        <p:spPr/>
        <p:txBody>
          <a:bodyPr/>
          <a:lstStyle/>
          <a:p>
            <a:fld id="{98044682-6219-4089-8719-C9589F48517E}" type="slidenum">
              <a:rPr lang="en-US" smtClean="0"/>
              <a:pPr/>
              <a:t>21</a:t>
            </a:fld>
            <a:endParaRPr lang="en-US"/>
          </a:p>
        </p:txBody>
      </p:sp>
    </p:spTree>
    <p:extLst>
      <p:ext uri="{BB962C8B-B14F-4D97-AF65-F5344CB8AC3E}">
        <p14:creationId xmlns:p14="http://schemas.microsoft.com/office/powerpoint/2010/main" val="1344177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1132198265"/>
              </p:ext>
            </p:extLst>
          </p:nvPr>
        </p:nvGraphicFramePr>
        <p:xfrm>
          <a:off x="876300" y="304800"/>
          <a:ext cx="7406639" cy="6217920"/>
        </p:xfrm>
        <a:graphic>
          <a:graphicData uri="http://schemas.openxmlformats.org/drawingml/2006/table">
            <a:tbl>
              <a:tblPr firstRow="1" bandRow="1">
                <a:tableStyleId>{46F890A9-2807-4EBB-B81D-B2AA78EC7F39}</a:tableStyleId>
              </a:tblPr>
              <a:tblGrid>
                <a:gridCol w="1759077">
                  <a:extLst>
                    <a:ext uri="{9D8B030D-6E8A-4147-A177-3AD203B41FA5}">
                      <a16:colId xmlns:a16="http://schemas.microsoft.com/office/drawing/2014/main" val="1764587541"/>
                    </a:ext>
                  </a:extLst>
                </a:gridCol>
                <a:gridCol w="493457">
                  <a:extLst>
                    <a:ext uri="{9D8B030D-6E8A-4147-A177-3AD203B41FA5}">
                      <a16:colId xmlns:a16="http://schemas.microsoft.com/office/drawing/2014/main" val="3858536520"/>
                    </a:ext>
                  </a:extLst>
                </a:gridCol>
                <a:gridCol w="5154105">
                  <a:extLst>
                    <a:ext uri="{9D8B030D-6E8A-4147-A177-3AD203B41FA5}">
                      <a16:colId xmlns:a16="http://schemas.microsoft.com/office/drawing/2014/main" val="1282257971"/>
                    </a:ext>
                  </a:extLst>
                </a:gridCol>
              </a:tblGrid>
              <a:tr h="976299">
                <a:tc>
                  <a:txBody>
                    <a:bodyPr/>
                    <a:lstStyle/>
                    <a:p>
                      <a:pPr marL="0" marR="0" algn="ctr">
                        <a:spcBef>
                          <a:spcPts val="0"/>
                        </a:spcBef>
                        <a:spcAft>
                          <a:spcPts val="0"/>
                        </a:spcAft>
                      </a:pPr>
                      <a:endParaRPr lang="en-US" sz="2000" b="1" dirty="0">
                        <a:solidFill>
                          <a:srgbClr val="F2F2F2"/>
                        </a:solidFill>
                        <a:effectLst/>
                        <a:latin typeface="Calibri" panose="020F0502020204030204" pitchFamily="34" charset="0"/>
                        <a:ea typeface="Times New Roman" panose="02020603050405020304" pitchFamily="18" charset="0"/>
                      </a:endParaRPr>
                    </a:p>
                    <a:p>
                      <a:pPr marL="0" marR="0" algn="ctr">
                        <a:spcBef>
                          <a:spcPts val="0"/>
                        </a:spcBef>
                        <a:spcAft>
                          <a:spcPts val="0"/>
                        </a:spcAft>
                      </a:pPr>
                      <a:r>
                        <a:rPr lang="en-US" sz="2000" b="1" dirty="0">
                          <a:solidFill>
                            <a:srgbClr val="F2F2F2"/>
                          </a:solidFill>
                          <a:effectLst/>
                          <a:latin typeface="Calibri" panose="020F0502020204030204" pitchFamily="34" charset="0"/>
                          <a:ea typeface="Times New Roman" panose="02020603050405020304" pitchFamily="18" charset="0"/>
                        </a:rPr>
                        <a:t>Step</a:t>
                      </a:r>
                      <a:endParaRPr lang="en-US" sz="1200" dirty="0">
                        <a:effectLst/>
                        <a:latin typeface="Corbel" panose="020B0503020204020204" pitchFamily="34" charset="0"/>
                      </a:endParaRPr>
                    </a:p>
                    <a:p>
                      <a:pPr marL="0" marR="0" algn="ctr">
                        <a:spcBef>
                          <a:spcPts val="0"/>
                        </a:spcBef>
                        <a:spcAft>
                          <a:spcPts val="0"/>
                        </a:spcAft>
                      </a:pPr>
                      <a:r>
                        <a:rPr lang="en-US" sz="2000" b="1" dirty="0">
                          <a:solidFill>
                            <a:srgbClr val="F2F2F2"/>
                          </a:solidFill>
                          <a:effectLst/>
                          <a:latin typeface="Calibri" panose="020F0502020204030204" pitchFamily="34" charset="0"/>
                          <a:ea typeface="Times New Roman" panose="02020603050405020304" pitchFamily="18" charset="0"/>
                        </a:rPr>
                        <a:t> </a:t>
                      </a:r>
                      <a:endParaRPr lang="en-US" sz="1200" dirty="0">
                        <a:effectLst/>
                        <a:latin typeface="Corbel" panose="020B0503020204020204" pitchFamily="34" charset="0"/>
                      </a:endParaRPr>
                    </a:p>
                  </a:txBody>
                  <a:tcPr marL="68580" marR="68580" marT="0" marB="0" anchor="ctr">
                    <a:solidFill>
                      <a:schemeClr val="accent3">
                        <a:lumMod val="50000"/>
                      </a:schemeClr>
                    </a:solidFill>
                  </a:tcPr>
                </a:tc>
                <a:tc>
                  <a:txBody>
                    <a:bodyPr/>
                    <a:lstStyle/>
                    <a:p>
                      <a:pPr marL="0" marR="0" algn="ctr">
                        <a:spcBef>
                          <a:spcPts val="0"/>
                        </a:spcBef>
                        <a:spcAft>
                          <a:spcPts val="0"/>
                        </a:spcAft>
                      </a:pPr>
                      <a:endParaRPr lang="en-US" sz="1200" dirty="0">
                        <a:effectLst/>
                        <a:latin typeface="Corbel" panose="020B0503020204020204" pitchFamily="34" charset="0"/>
                      </a:endParaRPr>
                    </a:p>
                  </a:txBody>
                  <a:tcPr marL="68580" marR="68580" marT="0" marB="0" anchor="ctr">
                    <a:solidFill>
                      <a:schemeClr val="accent3">
                        <a:lumMod val="5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b="1" dirty="0">
                        <a:solidFill>
                          <a:srgbClr val="F2F2F2"/>
                        </a:solidFill>
                        <a:effectLst/>
                        <a:latin typeface="Calibri" panose="020F0502020204030204" pitchFamily="34" charset="0"/>
                        <a:ea typeface="Times New Roman" panose="02020603050405020304"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b="1" dirty="0">
                          <a:solidFill>
                            <a:srgbClr val="F2F2F2"/>
                          </a:solidFill>
                          <a:effectLst/>
                          <a:latin typeface="Calibri" panose="020F0502020204030204" pitchFamily="34" charset="0"/>
                          <a:ea typeface="Times New Roman" panose="02020603050405020304" pitchFamily="18" charset="0"/>
                        </a:rPr>
                        <a:t>Facilitator Activity</a:t>
                      </a:r>
                      <a:endParaRPr lang="en-US" sz="1200" dirty="0">
                        <a:effectLst/>
                        <a:latin typeface="Corbel" panose="020B0503020204020204" pitchFamily="34" charset="0"/>
                      </a:endParaRPr>
                    </a:p>
                    <a:p>
                      <a:pPr marL="0" marR="0" algn="ctr">
                        <a:spcBef>
                          <a:spcPts val="0"/>
                        </a:spcBef>
                        <a:spcAft>
                          <a:spcPts val="0"/>
                        </a:spcAft>
                      </a:pPr>
                      <a:endParaRPr lang="en-US" sz="1200" dirty="0">
                        <a:effectLst/>
                        <a:latin typeface="Corbel" panose="020B0503020204020204" pitchFamily="34" charset="0"/>
                      </a:endParaRPr>
                    </a:p>
                  </a:txBody>
                  <a:tcPr marL="68580" marR="68580" marT="0" marB="0" anchor="ctr">
                    <a:solidFill>
                      <a:schemeClr val="accent3">
                        <a:lumMod val="50000"/>
                      </a:schemeClr>
                    </a:solidFill>
                  </a:tcPr>
                </a:tc>
                <a:extLst>
                  <a:ext uri="{0D108BD9-81ED-4DB2-BD59-A6C34878D82A}">
                    <a16:rowId xmlns:a16="http://schemas.microsoft.com/office/drawing/2014/main" val="2641501532"/>
                  </a:ext>
                </a:extLst>
              </a:tr>
              <a:tr h="5241621">
                <a:tc>
                  <a:txBody>
                    <a:bodyPr/>
                    <a:lstStyle/>
                    <a:p>
                      <a:pPr algn="l"/>
                      <a:r>
                        <a:rPr lang="en-US" sz="4800" b="1" kern="1200" dirty="0">
                          <a:solidFill>
                            <a:schemeClr val="tx1"/>
                          </a:solidFill>
                          <a:effectLst/>
                          <a:latin typeface="+mn-lt"/>
                          <a:ea typeface="+mn-ea"/>
                          <a:cs typeface="+mn-cs"/>
                        </a:rPr>
                        <a:t> 6</a:t>
                      </a:r>
                      <a:endParaRPr lang="en-US" sz="1600" dirty="0">
                        <a:solidFill>
                          <a:schemeClr val="tx1"/>
                        </a:solidFill>
                        <a:effectLst/>
                      </a:endParaRPr>
                    </a:p>
                    <a:p>
                      <a:pPr algn="ctr"/>
                      <a:r>
                        <a:rPr lang="en-US" sz="1400" b="1" kern="1200" dirty="0">
                          <a:solidFill>
                            <a:schemeClr val="tx1"/>
                          </a:solidFill>
                          <a:effectLst/>
                          <a:latin typeface="+mn-lt"/>
                          <a:ea typeface="+mn-ea"/>
                          <a:cs typeface="+mn-cs"/>
                        </a:rPr>
                        <a:t> </a:t>
                      </a:r>
                      <a:endParaRPr lang="en-US" sz="1400" dirty="0">
                        <a:solidFill>
                          <a:schemeClr val="tx1"/>
                        </a:solidFill>
                        <a:effectLst/>
                      </a:endParaRPr>
                    </a:p>
                    <a:p>
                      <a:pPr algn="ctr"/>
                      <a:endParaRPr lang="en-US" sz="1200" b="1" kern="1200" dirty="0">
                        <a:solidFill>
                          <a:schemeClr val="tx1"/>
                        </a:solidFill>
                        <a:effectLst/>
                        <a:latin typeface="+mn-lt"/>
                        <a:ea typeface="+mn-ea"/>
                        <a:cs typeface="+mn-cs"/>
                      </a:endParaRPr>
                    </a:p>
                  </a:txBody>
                  <a:tcPr>
                    <a:solidFill>
                      <a:srgbClr val="CC9900"/>
                    </a:solidFill>
                  </a:tcPr>
                </a:tc>
                <a:tc>
                  <a:txBody>
                    <a:bodyPr/>
                    <a:lstStyle/>
                    <a:p>
                      <a:pPr marL="0" indent="0">
                        <a:buNone/>
                      </a:pPr>
                      <a:endParaRPr lang="en-US" sz="1100" dirty="0"/>
                    </a:p>
                  </a:txBody>
                  <a:tcPr>
                    <a:solidFill>
                      <a:srgbClr val="D3B431">
                        <a:alpha val="62000"/>
                      </a:srgbClr>
                    </a:solidFill>
                  </a:tcPr>
                </a:tc>
                <a:tc>
                  <a:txBody>
                    <a:bodyPr/>
                    <a:lstStyle/>
                    <a:p>
                      <a:pPr marL="0" marR="0">
                        <a:lnSpc>
                          <a:spcPct val="110000"/>
                        </a:lnSpc>
                        <a:spcBef>
                          <a:spcPts val="0"/>
                        </a:spcBef>
                        <a:spcAft>
                          <a:spcPts val="0"/>
                        </a:spcAft>
                      </a:pPr>
                      <a:endParaRPr lang="en-US" sz="1400" b="1"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10000"/>
                        </a:lnSpc>
                        <a:spcBef>
                          <a:spcPts val="0"/>
                        </a:spcBef>
                        <a:spcAft>
                          <a:spcPts val="0"/>
                        </a:spcAft>
                      </a:pPr>
                      <a:r>
                        <a:rPr lang="en-US" sz="1400" b="1" i="0" dirty="0">
                          <a:effectLst/>
                          <a:latin typeface="Calibri" panose="020F0502020204030204" pitchFamily="34" charset="0"/>
                          <a:ea typeface="Times New Roman" panose="02020603050405020304" pitchFamily="18" charset="0"/>
                          <a:cs typeface="Times New Roman" panose="02020603050405020304" pitchFamily="18" charset="0"/>
                        </a:rPr>
                        <a:t>SAY</a:t>
                      </a:r>
                      <a:endParaRPr lang="en-US" sz="1400" i="1" dirty="0">
                        <a:effectLst/>
                        <a:latin typeface="Calibri" panose="020F0502020204030204" pitchFamily="34" charset="0"/>
                        <a:ea typeface="Times New Roman" panose="02020603050405020304" pitchFamily="18" charset="0"/>
                      </a:endParaRPr>
                    </a:p>
                    <a:p>
                      <a:pPr marL="285750" marR="0" lvl="0" indent="-285750" algn="l" defTabSz="914400" rtl="0" eaLnBrk="1" fontAlgn="auto" latinLnBrk="0" hangingPunct="1">
                        <a:lnSpc>
                          <a:spcPct val="100000"/>
                        </a:lnSpc>
                        <a:spcBef>
                          <a:spcPts val="0"/>
                        </a:spcBef>
                        <a:spcAft>
                          <a:spcPts val="0"/>
                        </a:spcAft>
                        <a:buClrTx/>
                        <a:buSzTx/>
                        <a:buFontTx/>
                        <a:buChar char="-"/>
                        <a:tabLst/>
                        <a:defRPr/>
                      </a:pPr>
                      <a:r>
                        <a:rPr lang="en-US" sz="1400" b="0" i="1" u="none" kern="1200" baseline="0" dirty="0">
                          <a:solidFill>
                            <a:schemeClr val="dk1"/>
                          </a:solidFill>
                          <a:effectLst/>
                          <a:latin typeface="+mn-lt"/>
                          <a:ea typeface="+mn-ea"/>
                          <a:cs typeface="+mn-cs"/>
                        </a:rPr>
                        <a:t>Consider that you all started in the same place, with the same scenario. How similar are the potential futures you came up with?</a:t>
                      </a:r>
                    </a:p>
                    <a:p>
                      <a:pPr marL="285750" marR="0" lvl="0" indent="-285750" algn="l" defTabSz="914400" rtl="0" eaLnBrk="1" fontAlgn="auto" latinLnBrk="0" hangingPunct="1">
                        <a:lnSpc>
                          <a:spcPct val="100000"/>
                        </a:lnSpc>
                        <a:spcBef>
                          <a:spcPts val="0"/>
                        </a:spcBef>
                        <a:spcAft>
                          <a:spcPts val="0"/>
                        </a:spcAft>
                        <a:buClrTx/>
                        <a:buSzTx/>
                        <a:buFontTx/>
                        <a:buChar char="-"/>
                        <a:tabLst/>
                        <a:defRPr/>
                      </a:pPr>
                      <a:r>
                        <a:rPr lang="en-US" sz="1400" b="0" i="1" u="none" kern="1200" baseline="0" dirty="0">
                          <a:solidFill>
                            <a:schemeClr val="dk1"/>
                          </a:solidFill>
                          <a:effectLst/>
                          <a:latin typeface="+mn-lt"/>
                          <a:ea typeface="+mn-ea"/>
                          <a:cs typeface="+mn-cs"/>
                        </a:rPr>
                        <a:t>Within your group, explore and discuss why/how you came to different places with your envisioned future scenarios.</a:t>
                      </a:r>
                    </a:p>
                    <a:p>
                      <a:pPr marL="285750" marR="0" lvl="0" indent="-285750" algn="l" defTabSz="914400" rtl="0" eaLnBrk="1" fontAlgn="auto" latinLnBrk="0" hangingPunct="1">
                        <a:lnSpc>
                          <a:spcPct val="100000"/>
                        </a:lnSpc>
                        <a:spcBef>
                          <a:spcPts val="0"/>
                        </a:spcBef>
                        <a:spcAft>
                          <a:spcPts val="0"/>
                        </a:spcAft>
                        <a:buClrTx/>
                        <a:buSzTx/>
                        <a:buFontTx/>
                        <a:buChar char="-"/>
                        <a:tabLst/>
                        <a:defRPr/>
                      </a:pPr>
                      <a:endParaRPr lang="en-US" sz="1400" b="0" i="1" u="none" kern="1200" baseline="0" dirty="0">
                        <a:solidFill>
                          <a:schemeClr val="dk1"/>
                        </a:solidFill>
                        <a:effectLst/>
                        <a:latin typeface="+mn-lt"/>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Tx/>
                        <a:buNone/>
                        <a:tabLst/>
                        <a:defRPr/>
                      </a:pPr>
                      <a:r>
                        <a:rPr lang="en-US" sz="1400" b="1" i="0" u="none" kern="1200" baseline="0" dirty="0">
                          <a:solidFill>
                            <a:schemeClr val="dk1"/>
                          </a:solidFill>
                          <a:effectLst/>
                          <a:latin typeface="+mn-lt"/>
                          <a:ea typeface="+mn-ea"/>
                          <a:cs typeface="+mn-cs"/>
                        </a:rPr>
                        <a:t>[End of Step 6]</a:t>
                      </a:r>
                    </a:p>
                    <a:p>
                      <a:pPr marL="285750" marR="0" lvl="0" indent="-285750" algn="l" defTabSz="914400" rtl="0" eaLnBrk="1" fontAlgn="auto" latinLnBrk="0" hangingPunct="1">
                        <a:lnSpc>
                          <a:spcPct val="100000"/>
                        </a:lnSpc>
                        <a:spcBef>
                          <a:spcPts val="0"/>
                        </a:spcBef>
                        <a:spcAft>
                          <a:spcPts val="0"/>
                        </a:spcAft>
                        <a:buClrTx/>
                        <a:buSzTx/>
                        <a:buFontTx/>
                        <a:buChar char="-"/>
                        <a:tabLst/>
                        <a:defRPr/>
                      </a:pPr>
                      <a:endParaRPr lang="en-US" sz="1400" b="0" i="1" u="none" kern="1200" baseline="0" dirty="0">
                        <a:solidFill>
                          <a:schemeClr val="dk1"/>
                        </a:solidFill>
                        <a:effectLst/>
                        <a:latin typeface="+mn-lt"/>
                        <a:ea typeface="+mn-ea"/>
                        <a:cs typeface="+mn-cs"/>
                      </a:endParaRPr>
                    </a:p>
                    <a:p>
                      <a:pPr marL="0" marR="0">
                        <a:lnSpc>
                          <a:spcPct val="110000"/>
                        </a:lnSpc>
                        <a:spcBef>
                          <a:spcPts val="0"/>
                        </a:spcBef>
                        <a:spcAft>
                          <a:spcPts val="0"/>
                        </a:spcAft>
                      </a:pPr>
                      <a:endParaRPr lang="en-US" sz="1400" b="1" i="0" u="none" kern="1200" baseline="0" dirty="0">
                        <a:solidFill>
                          <a:schemeClr val="dk1"/>
                        </a:solidFill>
                        <a:effectLst/>
                        <a:latin typeface="+mn-lt"/>
                        <a:ea typeface="+mn-ea"/>
                        <a:cs typeface="+mn-cs"/>
                      </a:endParaRPr>
                    </a:p>
                  </a:txBody>
                  <a:tcPr marL="68580" marR="68580" marT="0" marB="0">
                    <a:solidFill>
                      <a:srgbClr val="D3B431">
                        <a:alpha val="62000"/>
                      </a:srgbClr>
                    </a:solidFill>
                  </a:tcPr>
                </a:tc>
                <a:extLst>
                  <a:ext uri="{0D108BD9-81ED-4DB2-BD59-A6C34878D82A}">
                    <a16:rowId xmlns:a16="http://schemas.microsoft.com/office/drawing/2014/main" val="3992430320"/>
                  </a:ext>
                </a:extLst>
              </a:tr>
            </a:tbl>
          </a:graphicData>
        </a:graphic>
      </p:graphicFrame>
      <p:pic>
        <p:nvPicPr>
          <p:cNvPr id="5" name="Picture 2" descr="C:\Users\361\AppData\Local\Microsoft\Windows\Temporary Internet Files\Content.IE5\34TGYFAZ\uhr[1].png"/>
          <p:cNvPicPr>
            <a:picLocks noChangeAspect="1" noChangeArrowheads="1"/>
          </p:cNvPicPr>
          <p:nvPr/>
        </p:nvPicPr>
        <p:blipFill>
          <a:blip r:embed="rId3" cstate="print"/>
          <a:srcRect/>
          <a:stretch>
            <a:fillRect/>
          </a:stretch>
        </p:blipFill>
        <p:spPr bwMode="auto">
          <a:xfrm>
            <a:off x="1159879" y="2362200"/>
            <a:ext cx="317258" cy="317258"/>
          </a:xfrm>
          <a:prstGeom prst="rect">
            <a:avLst/>
          </a:prstGeom>
          <a:noFill/>
        </p:spPr>
      </p:pic>
      <p:cxnSp>
        <p:nvCxnSpPr>
          <p:cNvPr id="11" name="Straight Connector 10"/>
          <p:cNvCxnSpPr/>
          <p:nvPr/>
        </p:nvCxnSpPr>
        <p:spPr>
          <a:xfrm>
            <a:off x="2819400" y="1295400"/>
            <a:ext cx="0" cy="5212080"/>
          </a:xfrm>
          <a:prstGeom prst="line">
            <a:avLst/>
          </a:prstGeom>
          <a:ln w="571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1371601" y="1447800"/>
            <a:ext cx="1143000" cy="1046440"/>
          </a:xfrm>
          <a:prstGeom prst="rect">
            <a:avLst/>
          </a:prstGeom>
          <a:noFill/>
        </p:spPr>
        <p:txBody>
          <a:bodyPr wrap="square" rtlCol="0">
            <a:spAutoFit/>
          </a:bodyPr>
          <a:lstStyle/>
          <a:p>
            <a:r>
              <a:rPr lang="en-US" sz="1600" b="1" dirty="0"/>
              <a:t>Present Scenarios</a:t>
            </a:r>
          </a:p>
          <a:p>
            <a:r>
              <a:rPr lang="en-US" sz="1400" b="1" dirty="0"/>
              <a:t>(contd.)</a:t>
            </a:r>
          </a:p>
          <a:p>
            <a:endParaRPr lang="en-US" sz="1400" b="1" dirty="0"/>
          </a:p>
        </p:txBody>
      </p:sp>
      <p:sp>
        <p:nvSpPr>
          <p:cNvPr id="13" name="TextBox 12"/>
          <p:cNvSpPr txBox="1"/>
          <p:nvPr/>
        </p:nvSpPr>
        <p:spPr>
          <a:xfrm>
            <a:off x="1443243" y="2362200"/>
            <a:ext cx="766557" cy="338554"/>
          </a:xfrm>
          <a:prstGeom prst="rect">
            <a:avLst/>
          </a:prstGeom>
          <a:noFill/>
        </p:spPr>
        <p:txBody>
          <a:bodyPr wrap="none" rtlCol="0">
            <a:spAutoFit/>
          </a:bodyPr>
          <a:lstStyle/>
          <a:p>
            <a:r>
              <a:rPr lang="en-US" sz="1600" b="1" dirty="0"/>
              <a:t>30 min</a:t>
            </a:r>
          </a:p>
        </p:txBody>
      </p:sp>
      <p:pic>
        <p:nvPicPr>
          <p:cNvPr id="14" name="Picture 13" descr="C:\Users\361\AppData\Local\Microsoft\Windows\Temporary Internet Files\Content.IE5\IGMPWQCZ\ibdjl95-Speech-Bubbles-1[1].png"/>
          <p:cNvPicPr>
            <a:picLocks noChangeAspect="1" noChangeArrowheads="1"/>
          </p:cNvPicPr>
          <p:nvPr/>
        </p:nvPicPr>
        <p:blipFill>
          <a:blip r:embed="rId4" cstate="print"/>
          <a:srcRect/>
          <a:stretch>
            <a:fillRect/>
          </a:stretch>
        </p:blipFill>
        <p:spPr bwMode="auto">
          <a:xfrm>
            <a:off x="2667000" y="1524000"/>
            <a:ext cx="304800" cy="317210"/>
          </a:xfrm>
          <a:prstGeom prst="rect">
            <a:avLst/>
          </a:prstGeom>
          <a:noFill/>
        </p:spPr>
      </p:pic>
      <p:sp>
        <p:nvSpPr>
          <p:cNvPr id="8" name="Slide Number Placeholder 7"/>
          <p:cNvSpPr>
            <a:spLocks noGrp="1"/>
          </p:cNvSpPr>
          <p:nvPr>
            <p:ph type="sldNum" sz="quarter" idx="12"/>
          </p:nvPr>
        </p:nvSpPr>
        <p:spPr/>
        <p:txBody>
          <a:bodyPr/>
          <a:lstStyle/>
          <a:p>
            <a:fld id="{98044682-6219-4089-8719-C9589F48517E}" type="slidenum">
              <a:rPr lang="en-US" smtClean="0"/>
              <a:pPr/>
              <a:t>22</a:t>
            </a:fld>
            <a:endParaRPr lang="en-US"/>
          </a:p>
        </p:txBody>
      </p:sp>
    </p:spTree>
    <p:extLst>
      <p:ext uri="{BB962C8B-B14F-4D97-AF65-F5344CB8AC3E}">
        <p14:creationId xmlns:p14="http://schemas.microsoft.com/office/powerpoint/2010/main" val="1344177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1404973728"/>
              </p:ext>
            </p:extLst>
          </p:nvPr>
        </p:nvGraphicFramePr>
        <p:xfrm>
          <a:off x="876300" y="304800"/>
          <a:ext cx="7406639" cy="6217920"/>
        </p:xfrm>
        <a:graphic>
          <a:graphicData uri="http://schemas.openxmlformats.org/drawingml/2006/table">
            <a:tbl>
              <a:tblPr firstRow="1" bandRow="1">
                <a:tableStyleId>{46F890A9-2807-4EBB-B81D-B2AA78EC7F39}</a:tableStyleId>
              </a:tblPr>
              <a:tblGrid>
                <a:gridCol w="1759077">
                  <a:extLst>
                    <a:ext uri="{9D8B030D-6E8A-4147-A177-3AD203B41FA5}">
                      <a16:colId xmlns:a16="http://schemas.microsoft.com/office/drawing/2014/main" val="1764587541"/>
                    </a:ext>
                  </a:extLst>
                </a:gridCol>
                <a:gridCol w="493457">
                  <a:extLst>
                    <a:ext uri="{9D8B030D-6E8A-4147-A177-3AD203B41FA5}">
                      <a16:colId xmlns:a16="http://schemas.microsoft.com/office/drawing/2014/main" val="3858536520"/>
                    </a:ext>
                  </a:extLst>
                </a:gridCol>
                <a:gridCol w="5154105">
                  <a:extLst>
                    <a:ext uri="{9D8B030D-6E8A-4147-A177-3AD203B41FA5}">
                      <a16:colId xmlns:a16="http://schemas.microsoft.com/office/drawing/2014/main" val="1282257971"/>
                    </a:ext>
                  </a:extLst>
                </a:gridCol>
              </a:tblGrid>
              <a:tr h="976299">
                <a:tc>
                  <a:txBody>
                    <a:bodyPr/>
                    <a:lstStyle/>
                    <a:p>
                      <a:pPr marL="0" marR="0" algn="ctr">
                        <a:spcBef>
                          <a:spcPts val="0"/>
                        </a:spcBef>
                        <a:spcAft>
                          <a:spcPts val="0"/>
                        </a:spcAft>
                      </a:pPr>
                      <a:endParaRPr lang="en-US" sz="2000" b="1" dirty="0">
                        <a:solidFill>
                          <a:srgbClr val="F2F2F2"/>
                        </a:solidFill>
                        <a:effectLst/>
                        <a:latin typeface="Calibri" panose="020F0502020204030204" pitchFamily="34" charset="0"/>
                        <a:ea typeface="Times New Roman" panose="02020603050405020304" pitchFamily="18" charset="0"/>
                      </a:endParaRPr>
                    </a:p>
                    <a:p>
                      <a:pPr marL="0" marR="0" algn="ctr">
                        <a:spcBef>
                          <a:spcPts val="0"/>
                        </a:spcBef>
                        <a:spcAft>
                          <a:spcPts val="0"/>
                        </a:spcAft>
                      </a:pPr>
                      <a:r>
                        <a:rPr lang="en-US" sz="2000" b="1" dirty="0">
                          <a:solidFill>
                            <a:srgbClr val="F2F2F2"/>
                          </a:solidFill>
                          <a:effectLst/>
                          <a:latin typeface="Calibri" panose="020F0502020204030204" pitchFamily="34" charset="0"/>
                          <a:ea typeface="Times New Roman" panose="02020603050405020304" pitchFamily="18" charset="0"/>
                        </a:rPr>
                        <a:t>Step</a:t>
                      </a:r>
                      <a:endParaRPr lang="en-US" sz="1200" dirty="0">
                        <a:effectLst/>
                        <a:latin typeface="Corbel" panose="020B0503020204020204" pitchFamily="34" charset="0"/>
                      </a:endParaRPr>
                    </a:p>
                    <a:p>
                      <a:pPr marL="0" marR="0" algn="ctr">
                        <a:spcBef>
                          <a:spcPts val="0"/>
                        </a:spcBef>
                        <a:spcAft>
                          <a:spcPts val="0"/>
                        </a:spcAft>
                      </a:pPr>
                      <a:r>
                        <a:rPr lang="en-US" sz="2000" b="1" dirty="0">
                          <a:solidFill>
                            <a:srgbClr val="F2F2F2"/>
                          </a:solidFill>
                          <a:effectLst/>
                          <a:latin typeface="Calibri" panose="020F0502020204030204" pitchFamily="34" charset="0"/>
                          <a:ea typeface="Times New Roman" panose="02020603050405020304" pitchFamily="18" charset="0"/>
                        </a:rPr>
                        <a:t> </a:t>
                      </a:r>
                      <a:endParaRPr lang="en-US" sz="1200" dirty="0">
                        <a:effectLst/>
                        <a:latin typeface="Corbel" panose="020B0503020204020204" pitchFamily="34" charset="0"/>
                      </a:endParaRPr>
                    </a:p>
                  </a:txBody>
                  <a:tcPr marL="68580" marR="68580" marT="0" marB="0" anchor="ctr">
                    <a:solidFill>
                      <a:schemeClr val="accent3">
                        <a:lumMod val="50000"/>
                      </a:schemeClr>
                    </a:solidFill>
                  </a:tcPr>
                </a:tc>
                <a:tc>
                  <a:txBody>
                    <a:bodyPr/>
                    <a:lstStyle/>
                    <a:p>
                      <a:pPr marL="0" marR="0" algn="ctr">
                        <a:spcBef>
                          <a:spcPts val="0"/>
                        </a:spcBef>
                        <a:spcAft>
                          <a:spcPts val="0"/>
                        </a:spcAft>
                      </a:pPr>
                      <a:endParaRPr lang="en-US" sz="1200" dirty="0">
                        <a:effectLst/>
                        <a:latin typeface="Corbel" panose="020B0503020204020204" pitchFamily="34" charset="0"/>
                      </a:endParaRPr>
                    </a:p>
                  </a:txBody>
                  <a:tcPr marL="68580" marR="68580" marT="0" marB="0" anchor="ctr">
                    <a:solidFill>
                      <a:schemeClr val="accent3">
                        <a:lumMod val="5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b="1" dirty="0">
                        <a:solidFill>
                          <a:srgbClr val="F2F2F2"/>
                        </a:solidFill>
                        <a:effectLst/>
                        <a:latin typeface="Calibri" panose="020F0502020204030204" pitchFamily="34" charset="0"/>
                        <a:ea typeface="Times New Roman" panose="02020603050405020304"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b="1" dirty="0">
                          <a:solidFill>
                            <a:srgbClr val="F2F2F2"/>
                          </a:solidFill>
                          <a:effectLst/>
                          <a:latin typeface="Calibri" panose="020F0502020204030204" pitchFamily="34" charset="0"/>
                          <a:ea typeface="Times New Roman" panose="02020603050405020304" pitchFamily="18" charset="0"/>
                        </a:rPr>
                        <a:t>Facilitator Activity</a:t>
                      </a:r>
                      <a:endParaRPr lang="en-US" sz="1200" dirty="0">
                        <a:effectLst/>
                        <a:latin typeface="Corbel" panose="020B0503020204020204" pitchFamily="34" charset="0"/>
                      </a:endParaRPr>
                    </a:p>
                    <a:p>
                      <a:pPr marL="0" marR="0" algn="ctr">
                        <a:spcBef>
                          <a:spcPts val="0"/>
                        </a:spcBef>
                        <a:spcAft>
                          <a:spcPts val="0"/>
                        </a:spcAft>
                      </a:pPr>
                      <a:endParaRPr lang="en-US" sz="1200" dirty="0">
                        <a:effectLst/>
                        <a:latin typeface="Corbel" panose="020B0503020204020204" pitchFamily="34" charset="0"/>
                      </a:endParaRPr>
                    </a:p>
                  </a:txBody>
                  <a:tcPr marL="68580" marR="68580" marT="0" marB="0" anchor="ctr">
                    <a:solidFill>
                      <a:schemeClr val="accent3">
                        <a:lumMod val="50000"/>
                      </a:schemeClr>
                    </a:solidFill>
                  </a:tcPr>
                </a:tc>
                <a:extLst>
                  <a:ext uri="{0D108BD9-81ED-4DB2-BD59-A6C34878D82A}">
                    <a16:rowId xmlns:a16="http://schemas.microsoft.com/office/drawing/2014/main" val="2641501532"/>
                  </a:ext>
                </a:extLst>
              </a:tr>
              <a:tr h="5241621">
                <a:tc>
                  <a:txBody>
                    <a:bodyPr/>
                    <a:lstStyle/>
                    <a:p>
                      <a:pPr algn="l"/>
                      <a:r>
                        <a:rPr lang="en-US" sz="4800" b="1" kern="1200" dirty="0">
                          <a:solidFill>
                            <a:schemeClr val="tx1"/>
                          </a:solidFill>
                          <a:effectLst/>
                          <a:latin typeface="+mn-lt"/>
                          <a:ea typeface="+mn-ea"/>
                          <a:cs typeface="+mn-cs"/>
                        </a:rPr>
                        <a:t> 7</a:t>
                      </a:r>
                      <a:endParaRPr lang="en-US" sz="1600" dirty="0">
                        <a:solidFill>
                          <a:schemeClr val="tx1"/>
                        </a:solidFill>
                        <a:effectLst/>
                      </a:endParaRPr>
                    </a:p>
                    <a:p>
                      <a:pPr algn="ctr"/>
                      <a:r>
                        <a:rPr lang="en-US" sz="1400" b="1" kern="1200" dirty="0">
                          <a:solidFill>
                            <a:schemeClr val="tx1"/>
                          </a:solidFill>
                          <a:effectLst/>
                          <a:latin typeface="+mn-lt"/>
                          <a:ea typeface="+mn-ea"/>
                          <a:cs typeface="+mn-cs"/>
                        </a:rPr>
                        <a:t> </a:t>
                      </a:r>
                      <a:endParaRPr lang="en-US" sz="1400" dirty="0">
                        <a:solidFill>
                          <a:schemeClr val="tx1"/>
                        </a:solidFill>
                        <a:effectLst/>
                      </a:endParaRPr>
                    </a:p>
                    <a:p>
                      <a:pPr algn="ctr"/>
                      <a:endParaRPr lang="en-US" sz="1200" b="1" kern="1200" dirty="0">
                        <a:solidFill>
                          <a:schemeClr val="tx1"/>
                        </a:solidFill>
                        <a:effectLst/>
                        <a:latin typeface="+mn-lt"/>
                        <a:ea typeface="+mn-ea"/>
                        <a:cs typeface="+mn-cs"/>
                      </a:endParaRPr>
                    </a:p>
                  </a:txBody>
                  <a:tcPr>
                    <a:solidFill>
                      <a:srgbClr val="CC9900"/>
                    </a:solidFill>
                  </a:tcPr>
                </a:tc>
                <a:tc>
                  <a:txBody>
                    <a:bodyPr/>
                    <a:lstStyle/>
                    <a:p>
                      <a:pPr marL="0" indent="0">
                        <a:buNone/>
                      </a:pPr>
                      <a:endParaRPr lang="en-US" sz="1100" dirty="0"/>
                    </a:p>
                  </a:txBody>
                  <a:tcPr>
                    <a:solidFill>
                      <a:srgbClr val="D3B431">
                        <a:alpha val="62000"/>
                      </a:srgbClr>
                    </a:solidFill>
                  </a:tcPr>
                </a:tc>
                <a:tc>
                  <a:txBody>
                    <a:bodyPr/>
                    <a:lstStyle/>
                    <a:p>
                      <a:pPr marL="0" marR="0">
                        <a:lnSpc>
                          <a:spcPct val="110000"/>
                        </a:lnSpc>
                        <a:spcBef>
                          <a:spcPts val="0"/>
                        </a:spcBef>
                        <a:spcAft>
                          <a:spcPts val="0"/>
                        </a:spcAft>
                      </a:pPr>
                      <a:endParaRPr lang="en-US" sz="1400" b="1"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10000"/>
                        </a:lnSpc>
                        <a:spcBef>
                          <a:spcPts val="0"/>
                        </a:spcBef>
                        <a:spcAft>
                          <a:spcPts val="0"/>
                        </a:spcAft>
                      </a:pPr>
                      <a:r>
                        <a:rPr lang="en-US" sz="1400" b="1" i="0" dirty="0">
                          <a:effectLst/>
                          <a:latin typeface="Calibri" panose="020F0502020204030204" pitchFamily="34" charset="0"/>
                          <a:ea typeface="Times New Roman" panose="02020603050405020304" pitchFamily="18" charset="0"/>
                          <a:cs typeface="Times New Roman" panose="02020603050405020304" pitchFamily="18" charset="0"/>
                        </a:rPr>
                        <a:t>DO</a:t>
                      </a:r>
                      <a:endParaRPr lang="en-US" sz="1400" i="1" dirty="0">
                        <a:effectLst/>
                        <a:latin typeface="Calibri" panose="020F0502020204030204" pitchFamily="34" charset="0"/>
                        <a:ea typeface="Times New Roman" panose="02020603050405020304" pitchFamily="18" charset="0"/>
                      </a:endParaRPr>
                    </a:p>
                    <a:p>
                      <a:pPr marL="285750" marR="0" lvl="0" indent="-285750" algn="l" defTabSz="914400" rtl="0" eaLnBrk="1" fontAlgn="auto" latinLnBrk="0" hangingPunct="1">
                        <a:lnSpc>
                          <a:spcPct val="100000"/>
                        </a:lnSpc>
                        <a:spcBef>
                          <a:spcPts val="0"/>
                        </a:spcBef>
                        <a:spcAft>
                          <a:spcPts val="0"/>
                        </a:spcAft>
                        <a:buClrTx/>
                        <a:buSzTx/>
                        <a:buFontTx/>
                        <a:buChar char="-"/>
                        <a:tabLst/>
                        <a:defRPr/>
                      </a:pPr>
                      <a:r>
                        <a:rPr lang="en-US" sz="1400" b="0" i="0" u="none" kern="1200" baseline="0" dirty="0">
                          <a:solidFill>
                            <a:schemeClr val="dk1"/>
                          </a:solidFill>
                          <a:effectLst/>
                          <a:latin typeface="+mn-lt"/>
                          <a:ea typeface="+mn-ea"/>
                          <a:cs typeface="+mn-cs"/>
                        </a:rPr>
                        <a:t>Reconvene into one large group.</a:t>
                      </a:r>
                    </a:p>
                    <a:p>
                      <a:pPr marL="285750" marR="0" lvl="0" indent="-285750" algn="l" defTabSz="914400" rtl="0" eaLnBrk="1" fontAlgn="auto" latinLnBrk="0" hangingPunct="1">
                        <a:lnSpc>
                          <a:spcPct val="100000"/>
                        </a:lnSpc>
                        <a:spcBef>
                          <a:spcPts val="0"/>
                        </a:spcBef>
                        <a:spcAft>
                          <a:spcPts val="0"/>
                        </a:spcAft>
                        <a:buClrTx/>
                        <a:buSzTx/>
                        <a:buFontTx/>
                        <a:buChar char="-"/>
                        <a:tabLst/>
                        <a:defRPr/>
                      </a:pPr>
                      <a:endParaRPr lang="en-US" sz="1100" b="0" i="0" u="none" kern="1200" baseline="0" dirty="0">
                        <a:solidFill>
                          <a:schemeClr val="dk1"/>
                        </a:solidFill>
                        <a:effectLst/>
                        <a:latin typeface="+mn-lt"/>
                        <a:ea typeface="+mn-ea"/>
                        <a:cs typeface="+mn-cs"/>
                      </a:endParaRPr>
                    </a:p>
                    <a:p>
                      <a:pPr marL="0" marR="0">
                        <a:lnSpc>
                          <a:spcPct val="110000"/>
                        </a:lnSpc>
                        <a:spcBef>
                          <a:spcPts val="0"/>
                        </a:spcBef>
                        <a:spcAft>
                          <a:spcPts val="0"/>
                        </a:spcAft>
                      </a:pPr>
                      <a:r>
                        <a:rPr lang="en-US" sz="1400" b="1" i="0" dirty="0">
                          <a:effectLst/>
                          <a:latin typeface="Calibri" panose="020F0502020204030204" pitchFamily="34" charset="0"/>
                          <a:ea typeface="Times New Roman" panose="02020603050405020304" pitchFamily="18" charset="0"/>
                          <a:cs typeface="Times New Roman" panose="02020603050405020304" pitchFamily="18" charset="0"/>
                        </a:rPr>
                        <a:t>DO</a:t>
                      </a:r>
                      <a:endParaRPr lang="en-US" sz="1400" i="1" dirty="0">
                        <a:effectLst/>
                        <a:latin typeface="Calibri" panose="020F0502020204030204" pitchFamily="34" charset="0"/>
                        <a:ea typeface="Times New Roman" panose="02020603050405020304" pitchFamily="18" charset="0"/>
                      </a:endParaRPr>
                    </a:p>
                    <a:p>
                      <a:pPr marL="285750" marR="0" lvl="0" indent="-285750" algn="l" defTabSz="914400" rtl="0" eaLnBrk="1" fontAlgn="auto" latinLnBrk="0" hangingPunct="1">
                        <a:lnSpc>
                          <a:spcPct val="100000"/>
                        </a:lnSpc>
                        <a:spcBef>
                          <a:spcPts val="0"/>
                        </a:spcBef>
                        <a:spcAft>
                          <a:spcPts val="0"/>
                        </a:spcAft>
                        <a:buClrTx/>
                        <a:buSzTx/>
                        <a:buFontTx/>
                        <a:buChar char="-"/>
                        <a:tabLst/>
                        <a:defRPr/>
                      </a:pPr>
                      <a:r>
                        <a:rPr lang="en-US" sz="1400" b="0" i="0" u="none" kern="1200" baseline="0" dirty="0">
                          <a:solidFill>
                            <a:schemeClr val="dk1"/>
                          </a:solidFill>
                          <a:effectLst/>
                          <a:latin typeface="+mn-lt"/>
                          <a:ea typeface="+mn-ea"/>
                          <a:cs typeface="+mn-cs"/>
                        </a:rPr>
                        <a:t>Refer participants to “Group Debrief” in their Participant Guide; ask them to consider the questions individually. </a:t>
                      </a:r>
                    </a:p>
                    <a:p>
                      <a:pPr marL="285750" marR="0" lvl="0" indent="-285750" algn="l" defTabSz="914400" rtl="0" eaLnBrk="1" fontAlgn="auto" latinLnBrk="0" hangingPunct="1">
                        <a:lnSpc>
                          <a:spcPct val="100000"/>
                        </a:lnSpc>
                        <a:spcBef>
                          <a:spcPts val="0"/>
                        </a:spcBef>
                        <a:spcAft>
                          <a:spcPts val="0"/>
                        </a:spcAft>
                        <a:buClrTx/>
                        <a:buSzTx/>
                        <a:buFontTx/>
                        <a:buChar char="-"/>
                        <a:tabLst/>
                        <a:defRPr/>
                      </a:pPr>
                      <a:endParaRPr lang="en-US" sz="1100" b="0" i="0" u="none" kern="1200" baseline="0" dirty="0">
                        <a:solidFill>
                          <a:schemeClr val="dk1"/>
                        </a:solidFill>
                        <a:effectLst/>
                        <a:latin typeface="+mn-lt"/>
                        <a:ea typeface="+mn-ea"/>
                        <a:cs typeface="+mn-cs"/>
                      </a:endParaRPr>
                    </a:p>
                    <a:p>
                      <a:pPr marL="0" marR="0">
                        <a:lnSpc>
                          <a:spcPct val="110000"/>
                        </a:lnSpc>
                        <a:spcBef>
                          <a:spcPts val="0"/>
                        </a:spcBef>
                        <a:spcAft>
                          <a:spcPts val="0"/>
                        </a:spcAft>
                      </a:pPr>
                      <a:r>
                        <a:rPr lang="en-US" sz="1400" b="1" i="0" dirty="0">
                          <a:effectLst/>
                          <a:latin typeface="Calibri" panose="020F0502020204030204" pitchFamily="34" charset="0"/>
                          <a:ea typeface="Times New Roman" panose="02020603050405020304" pitchFamily="18" charset="0"/>
                          <a:cs typeface="Times New Roman" panose="02020603050405020304" pitchFamily="18" charset="0"/>
                        </a:rPr>
                        <a:t>DISCUSS</a:t>
                      </a:r>
                      <a:endParaRPr lang="en-US" sz="1400" i="1" dirty="0">
                        <a:effectLst/>
                        <a:latin typeface="Calibri" panose="020F0502020204030204" pitchFamily="34" charset="0"/>
                        <a:ea typeface="Times New Roman" panose="02020603050405020304" pitchFamily="18" charset="0"/>
                      </a:endParaRPr>
                    </a:p>
                    <a:p>
                      <a:pPr marL="285750" marR="0" lvl="0" indent="-285750" algn="l" defTabSz="914400" rtl="0" eaLnBrk="1" fontAlgn="auto" latinLnBrk="0" hangingPunct="1">
                        <a:lnSpc>
                          <a:spcPct val="100000"/>
                        </a:lnSpc>
                        <a:spcBef>
                          <a:spcPts val="0"/>
                        </a:spcBef>
                        <a:spcAft>
                          <a:spcPts val="0"/>
                        </a:spcAft>
                        <a:buClrTx/>
                        <a:buSzTx/>
                        <a:buFontTx/>
                        <a:buChar char="-"/>
                        <a:tabLst/>
                        <a:defRPr/>
                      </a:pPr>
                      <a:r>
                        <a:rPr lang="en-US" sz="1400" b="0" i="1" u="none" kern="1200" baseline="0" dirty="0">
                          <a:solidFill>
                            <a:schemeClr val="dk1"/>
                          </a:solidFill>
                          <a:effectLst/>
                          <a:latin typeface="+mn-lt"/>
                          <a:ea typeface="+mn-ea"/>
                          <a:cs typeface="+mn-cs"/>
                        </a:rPr>
                        <a:t>Guide the group through a discussion using the following questions:</a:t>
                      </a:r>
                      <a:endParaRPr lang="en-US" sz="1400" b="1" i="1" u="none" kern="1200" baseline="0" dirty="0">
                        <a:solidFill>
                          <a:schemeClr val="dk1"/>
                        </a:solidFill>
                        <a:effectLst/>
                        <a:latin typeface="+mn-lt"/>
                        <a:ea typeface="+mn-ea"/>
                        <a:cs typeface="+mn-cs"/>
                      </a:endParaRPr>
                    </a:p>
                    <a:p>
                      <a:pPr marL="628650" marR="0" lvl="0" indent="-628650" algn="l" defTabSz="914400" rtl="0" eaLnBrk="1" fontAlgn="auto" latinLnBrk="0" hangingPunct="1">
                        <a:lnSpc>
                          <a:spcPct val="100000"/>
                        </a:lnSpc>
                        <a:spcBef>
                          <a:spcPts val="0"/>
                        </a:spcBef>
                        <a:spcAft>
                          <a:spcPts val="0"/>
                        </a:spcAft>
                        <a:buClrTx/>
                        <a:buSzTx/>
                        <a:buFontTx/>
                        <a:buNone/>
                        <a:tabLst/>
                        <a:defRPr/>
                      </a:pPr>
                      <a:r>
                        <a:rPr lang="en-US" sz="1400" b="1" i="1" u="none" kern="1200" baseline="0" dirty="0">
                          <a:solidFill>
                            <a:schemeClr val="dk1"/>
                          </a:solidFill>
                          <a:effectLst/>
                          <a:latin typeface="+mn-lt"/>
                          <a:ea typeface="+mn-ea"/>
                          <a:cs typeface="+mn-cs"/>
                        </a:rPr>
                        <a:t>        -      </a:t>
                      </a:r>
                      <a:r>
                        <a:rPr lang="en-US" sz="1400" b="0" i="1" u="none" kern="1200" baseline="0" dirty="0">
                          <a:solidFill>
                            <a:schemeClr val="dk1"/>
                          </a:solidFill>
                          <a:effectLst/>
                          <a:latin typeface="+mn-lt"/>
                          <a:ea typeface="+mn-ea"/>
                          <a:cs typeface="+mn-cs"/>
                        </a:rPr>
                        <a:t>In what ways are the possible futures envisioned by your group similar? In what ways are they different?</a:t>
                      </a:r>
                    </a:p>
                    <a:p>
                      <a:pPr marL="628650" marR="0" lvl="0" indent="-628650" algn="l" defTabSz="914400" rtl="0" eaLnBrk="1" fontAlgn="auto" latinLnBrk="0" hangingPunct="1">
                        <a:lnSpc>
                          <a:spcPct val="100000"/>
                        </a:lnSpc>
                        <a:spcBef>
                          <a:spcPts val="0"/>
                        </a:spcBef>
                        <a:spcAft>
                          <a:spcPts val="0"/>
                        </a:spcAft>
                        <a:buClrTx/>
                        <a:buSzTx/>
                        <a:buFontTx/>
                        <a:buNone/>
                        <a:tabLst/>
                        <a:defRPr/>
                      </a:pPr>
                      <a:r>
                        <a:rPr lang="en-US" sz="1400" b="0" i="1" u="none" kern="1200" baseline="0" dirty="0">
                          <a:solidFill>
                            <a:schemeClr val="dk1"/>
                          </a:solidFill>
                          <a:effectLst/>
                          <a:latin typeface="+mn-lt"/>
                          <a:ea typeface="+mn-ea"/>
                          <a:cs typeface="+mn-cs"/>
                        </a:rPr>
                        <a:t>        -      Consider and discuss how or why you came to different places with your scenarios. For example: </a:t>
                      </a:r>
                    </a:p>
                    <a:p>
                      <a:pPr marL="914400" marR="0" lvl="0" indent="-914400" algn="l" defTabSz="914400" rtl="0" eaLnBrk="1" fontAlgn="auto" latinLnBrk="0" hangingPunct="1">
                        <a:lnSpc>
                          <a:spcPct val="100000"/>
                        </a:lnSpc>
                        <a:spcBef>
                          <a:spcPts val="0"/>
                        </a:spcBef>
                        <a:spcAft>
                          <a:spcPts val="0"/>
                        </a:spcAft>
                        <a:buClrTx/>
                        <a:buSzTx/>
                        <a:buFontTx/>
                        <a:buNone/>
                        <a:tabLst/>
                        <a:defRPr/>
                      </a:pPr>
                      <a:r>
                        <a:rPr lang="en-US" sz="1400" b="0" i="1" u="none" kern="1200" baseline="0" dirty="0">
                          <a:solidFill>
                            <a:schemeClr val="dk1"/>
                          </a:solidFill>
                          <a:effectLst/>
                          <a:latin typeface="+mn-lt"/>
                          <a:ea typeface="+mn-ea"/>
                          <a:cs typeface="+mn-cs"/>
                        </a:rPr>
                        <a:t>                -     What do you see as the most significant factors that   might influence the future scenarios? And why?</a:t>
                      </a:r>
                    </a:p>
                    <a:p>
                      <a:pPr marL="914400" marR="0" lvl="0" indent="-914400" algn="l" defTabSz="914400" rtl="0" eaLnBrk="1" fontAlgn="auto" latinLnBrk="0" hangingPunct="1">
                        <a:lnSpc>
                          <a:spcPct val="100000"/>
                        </a:lnSpc>
                        <a:spcBef>
                          <a:spcPts val="0"/>
                        </a:spcBef>
                        <a:spcAft>
                          <a:spcPts val="0"/>
                        </a:spcAft>
                        <a:buClrTx/>
                        <a:buSzTx/>
                        <a:buFontTx/>
                        <a:buNone/>
                        <a:tabLst/>
                        <a:defRPr/>
                      </a:pPr>
                      <a:r>
                        <a:rPr lang="en-US" sz="1400" b="0" i="1" u="none" kern="1200" baseline="0" dirty="0">
                          <a:solidFill>
                            <a:schemeClr val="dk1"/>
                          </a:solidFill>
                          <a:effectLst/>
                          <a:latin typeface="+mn-lt"/>
                          <a:ea typeface="+mn-ea"/>
                          <a:cs typeface="+mn-cs"/>
                        </a:rPr>
                        <a:t>                -     Were the factors you considered different from those considered by others in this group? How so?</a:t>
                      </a:r>
                    </a:p>
                    <a:p>
                      <a:pPr marL="914400" marR="0" lvl="0" indent="-914400" algn="l" defTabSz="914400" rtl="0" eaLnBrk="1" fontAlgn="auto" latinLnBrk="0" hangingPunct="1">
                        <a:lnSpc>
                          <a:spcPct val="100000"/>
                        </a:lnSpc>
                        <a:spcBef>
                          <a:spcPts val="0"/>
                        </a:spcBef>
                        <a:spcAft>
                          <a:spcPts val="0"/>
                        </a:spcAft>
                        <a:buClrTx/>
                        <a:buSzTx/>
                        <a:buFontTx/>
                        <a:buNone/>
                        <a:tabLst/>
                        <a:defRPr/>
                      </a:pPr>
                      <a:r>
                        <a:rPr lang="en-US" sz="1400" b="0" i="1" u="none" kern="1200" baseline="0" dirty="0">
                          <a:solidFill>
                            <a:schemeClr val="dk1"/>
                          </a:solidFill>
                          <a:effectLst/>
                          <a:latin typeface="+mn-lt"/>
                          <a:ea typeface="+mn-ea"/>
                          <a:cs typeface="+mn-cs"/>
                        </a:rPr>
                        <a:t>                -     What assumptions did you make in developing the two future scenarios? How were those assumptions different from the assumptions of others in this group?</a:t>
                      </a:r>
                    </a:p>
                    <a:p>
                      <a:pPr marL="914400" marR="0" lvl="0" indent="-914400" algn="l" defTabSz="914400" rtl="0" eaLnBrk="1" fontAlgn="auto" latinLnBrk="0" hangingPunct="1">
                        <a:lnSpc>
                          <a:spcPct val="100000"/>
                        </a:lnSpc>
                        <a:spcBef>
                          <a:spcPts val="0"/>
                        </a:spcBef>
                        <a:spcAft>
                          <a:spcPts val="0"/>
                        </a:spcAft>
                        <a:buClrTx/>
                        <a:buSzTx/>
                        <a:buFontTx/>
                        <a:buNone/>
                        <a:tabLst/>
                        <a:defRPr/>
                      </a:pPr>
                      <a:r>
                        <a:rPr lang="en-US" sz="1400" b="0" i="1" u="none" kern="1200" baseline="0" dirty="0">
                          <a:solidFill>
                            <a:schemeClr val="dk1"/>
                          </a:solidFill>
                          <a:effectLst/>
                          <a:latin typeface="+mn-lt"/>
                          <a:ea typeface="+mn-ea"/>
                          <a:cs typeface="+mn-cs"/>
                        </a:rPr>
                        <a:t>                -     What might account for the different factors you considered? Or for the different assumptions you made?</a:t>
                      </a:r>
                    </a:p>
                  </a:txBody>
                  <a:tcPr marL="68580" marR="68580" marT="0" marB="0">
                    <a:solidFill>
                      <a:srgbClr val="D3B431">
                        <a:alpha val="62000"/>
                      </a:srgbClr>
                    </a:solidFill>
                  </a:tcPr>
                </a:tc>
                <a:extLst>
                  <a:ext uri="{0D108BD9-81ED-4DB2-BD59-A6C34878D82A}">
                    <a16:rowId xmlns:a16="http://schemas.microsoft.com/office/drawing/2014/main" val="3992430320"/>
                  </a:ext>
                </a:extLst>
              </a:tr>
            </a:tbl>
          </a:graphicData>
        </a:graphic>
      </p:graphicFrame>
      <p:pic>
        <p:nvPicPr>
          <p:cNvPr id="5" name="Picture 2" descr="C:\Users\361\AppData\Local\Microsoft\Windows\Temporary Internet Files\Content.IE5\34TGYFAZ\uhr[1].png"/>
          <p:cNvPicPr>
            <a:picLocks noChangeAspect="1" noChangeArrowheads="1"/>
          </p:cNvPicPr>
          <p:nvPr/>
        </p:nvPicPr>
        <p:blipFill>
          <a:blip r:embed="rId3" cstate="print"/>
          <a:srcRect/>
          <a:stretch>
            <a:fillRect/>
          </a:stretch>
        </p:blipFill>
        <p:spPr bwMode="auto">
          <a:xfrm>
            <a:off x="1159879" y="2404646"/>
            <a:ext cx="317258" cy="317258"/>
          </a:xfrm>
          <a:prstGeom prst="rect">
            <a:avLst/>
          </a:prstGeom>
          <a:noFill/>
        </p:spPr>
      </p:pic>
      <p:cxnSp>
        <p:nvCxnSpPr>
          <p:cNvPr id="11" name="Straight Connector 10"/>
          <p:cNvCxnSpPr/>
          <p:nvPr/>
        </p:nvCxnSpPr>
        <p:spPr>
          <a:xfrm>
            <a:off x="2819400" y="1295400"/>
            <a:ext cx="0" cy="5212080"/>
          </a:xfrm>
          <a:prstGeom prst="line">
            <a:avLst/>
          </a:prstGeom>
          <a:ln w="571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1371601" y="1447800"/>
            <a:ext cx="1143000" cy="1046440"/>
          </a:xfrm>
          <a:prstGeom prst="rect">
            <a:avLst/>
          </a:prstGeom>
          <a:noFill/>
        </p:spPr>
        <p:txBody>
          <a:bodyPr wrap="square" rtlCol="0">
            <a:spAutoFit/>
          </a:bodyPr>
          <a:lstStyle/>
          <a:p>
            <a:r>
              <a:rPr lang="en-US" sz="1600" b="1" dirty="0"/>
              <a:t>Reflection and Debrief</a:t>
            </a:r>
          </a:p>
          <a:p>
            <a:endParaRPr lang="en-US" sz="1400" b="1" dirty="0"/>
          </a:p>
        </p:txBody>
      </p:sp>
      <p:sp>
        <p:nvSpPr>
          <p:cNvPr id="13" name="TextBox 12"/>
          <p:cNvSpPr txBox="1"/>
          <p:nvPr/>
        </p:nvSpPr>
        <p:spPr>
          <a:xfrm>
            <a:off x="1443243" y="2404646"/>
            <a:ext cx="766557" cy="338554"/>
          </a:xfrm>
          <a:prstGeom prst="rect">
            <a:avLst/>
          </a:prstGeom>
          <a:noFill/>
        </p:spPr>
        <p:txBody>
          <a:bodyPr wrap="none" rtlCol="0">
            <a:spAutoFit/>
          </a:bodyPr>
          <a:lstStyle/>
          <a:p>
            <a:r>
              <a:rPr lang="en-US" sz="1600" b="1" dirty="0"/>
              <a:t>25 min</a:t>
            </a:r>
          </a:p>
        </p:txBody>
      </p:sp>
      <p:pic>
        <p:nvPicPr>
          <p:cNvPr id="9" name="Picture 6" descr="C:\Users\361\AppData\Local\Microsoft\Windows\Temporary Internet Files\Content.IE5\IGMPWQCZ\Righthand.svg[1].png"/>
          <p:cNvPicPr>
            <a:picLocks noChangeAspect="1" noChangeArrowheads="1"/>
          </p:cNvPicPr>
          <p:nvPr/>
        </p:nvPicPr>
        <p:blipFill>
          <a:blip r:embed="rId4" cstate="print"/>
          <a:srcRect/>
          <a:stretch>
            <a:fillRect/>
          </a:stretch>
        </p:blipFill>
        <p:spPr bwMode="auto">
          <a:xfrm>
            <a:off x="2667000" y="1447800"/>
            <a:ext cx="381000" cy="381000"/>
          </a:xfrm>
          <a:prstGeom prst="rect">
            <a:avLst/>
          </a:prstGeom>
          <a:noFill/>
        </p:spPr>
      </p:pic>
      <p:pic>
        <p:nvPicPr>
          <p:cNvPr id="10" name="Picture 6" descr="C:\Users\361\AppData\Local\Microsoft\Windows\Temporary Internet Files\Content.IE5\IGMPWQCZ\Righthand.svg[1].png"/>
          <p:cNvPicPr>
            <a:picLocks noChangeAspect="1" noChangeArrowheads="1"/>
          </p:cNvPicPr>
          <p:nvPr/>
        </p:nvPicPr>
        <p:blipFill>
          <a:blip r:embed="rId4" cstate="print"/>
          <a:srcRect/>
          <a:stretch>
            <a:fillRect/>
          </a:stretch>
        </p:blipFill>
        <p:spPr bwMode="auto">
          <a:xfrm>
            <a:off x="2667000" y="2057400"/>
            <a:ext cx="381000" cy="381000"/>
          </a:xfrm>
          <a:prstGeom prst="rect">
            <a:avLst/>
          </a:prstGeom>
          <a:noFill/>
        </p:spPr>
      </p:pic>
      <p:pic>
        <p:nvPicPr>
          <p:cNvPr id="15" name="Picture 11" descr="C:\Users\361\AppData\Local\Microsoft\Windows\Temporary Internet Files\Content.IE5\IGMPWQCZ\ibdjl95-Speech-Bubbles-1[1].png"/>
          <p:cNvPicPr>
            <a:picLocks noChangeAspect="1" noChangeArrowheads="1"/>
          </p:cNvPicPr>
          <p:nvPr/>
        </p:nvPicPr>
        <p:blipFill>
          <a:blip r:embed="rId5" cstate="print"/>
          <a:srcRect/>
          <a:stretch>
            <a:fillRect/>
          </a:stretch>
        </p:blipFill>
        <p:spPr bwMode="auto">
          <a:xfrm>
            <a:off x="2798469" y="2948940"/>
            <a:ext cx="325731" cy="327660"/>
          </a:xfrm>
          <a:prstGeom prst="rect">
            <a:avLst/>
          </a:prstGeom>
          <a:noFill/>
        </p:spPr>
      </p:pic>
      <p:pic>
        <p:nvPicPr>
          <p:cNvPr id="16" name="Picture 11" descr="C:\Users\361\AppData\Local\Microsoft\Windows\Temporary Internet Files\Content.IE5\IGMPWQCZ\ibdjl95-Speech-Bubbles-1[1].png"/>
          <p:cNvPicPr>
            <a:picLocks noChangeAspect="1" noChangeArrowheads="1"/>
          </p:cNvPicPr>
          <p:nvPr/>
        </p:nvPicPr>
        <p:blipFill>
          <a:blip r:embed="rId5" cstate="print"/>
          <a:srcRect/>
          <a:stretch>
            <a:fillRect/>
          </a:stretch>
        </p:blipFill>
        <p:spPr bwMode="auto">
          <a:xfrm>
            <a:off x="2569869" y="2872740"/>
            <a:ext cx="325731" cy="327660"/>
          </a:xfrm>
          <a:prstGeom prst="rect">
            <a:avLst/>
          </a:prstGeom>
          <a:noFill/>
        </p:spPr>
      </p:pic>
      <p:sp>
        <p:nvSpPr>
          <p:cNvPr id="14" name="Slide Number Placeholder 13"/>
          <p:cNvSpPr>
            <a:spLocks noGrp="1"/>
          </p:cNvSpPr>
          <p:nvPr>
            <p:ph type="sldNum" sz="quarter" idx="12"/>
          </p:nvPr>
        </p:nvSpPr>
        <p:spPr/>
        <p:txBody>
          <a:bodyPr/>
          <a:lstStyle/>
          <a:p>
            <a:fld id="{98044682-6219-4089-8719-C9589F48517E}" type="slidenum">
              <a:rPr lang="en-US" smtClean="0"/>
              <a:pPr/>
              <a:t>23</a:t>
            </a:fld>
            <a:endParaRPr lang="en-US"/>
          </a:p>
        </p:txBody>
      </p:sp>
    </p:spTree>
    <p:extLst>
      <p:ext uri="{BB962C8B-B14F-4D97-AF65-F5344CB8AC3E}">
        <p14:creationId xmlns:p14="http://schemas.microsoft.com/office/powerpoint/2010/main" val="1344177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4100542349"/>
              </p:ext>
            </p:extLst>
          </p:nvPr>
        </p:nvGraphicFramePr>
        <p:xfrm>
          <a:off x="876300" y="304800"/>
          <a:ext cx="7406639" cy="6217920"/>
        </p:xfrm>
        <a:graphic>
          <a:graphicData uri="http://schemas.openxmlformats.org/drawingml/2006/table">
            <a:tbl>
              <a:tblPr firstRow="1" bandRow="1">
                <a:tableStyleId>{46F890A9-2807-4EBB-B81D-B2AA78EC7F39}</a:tableStyleId>
              </a:tblPr>
              <a:tblGrid>
                <a:gridCol w="1759077">
                  <a:extLst>
                    <a:ext uri="{9D8B030D-6E8A-4147-A177-3AD203B41FA5}">
                      <a16:colId xmlns:a16="http://schemas.microsoft.com/office/drawing/2014/main" val="1764587541"/>
                    </a:ext>
                  </a:extLst>
                </a:gridCol>
                <a:gridCol w="493457">
                  <a:extLst>
                    <a:ext uri="{9D8B030D-6E8A-4147-A177-3AD203B41FA5}">
                      <a16:colId xmlns:a16="http://schemas.microsoft.com/office/drawing/2014/main" val="3858536520"/>
                    </a:ext>
                  </a:extLst>
                </a:gridCol>
                <a:gridCol w="5154105">
                  <a:extLst>
                    <a:ext uri="{9D8B030D-6E8A-4147-A177-3AD203B41FA5}">
                      <a16:colId xmlns:a16="http://schemas.microsoft.com/office/drawing/2014/main" val="1282257971"/>
                    </a:ext>
                  </a:extLst>
                </a:gridCol>
              </a:tblGrid>
              <a:tr h="976299">
                <a:tc>
                  <a:txBody>
                    <a:bodyPr/>
                    <a:lstStyle/>
                    <a:p>
                      <a:pPr marL="0" marR="0" algn="ctr">
                        <a:spcBef>
                          <a:spcPts val="0"/>
                        </a:spcBef>
                        <a:spcAft>
                          <a:spcPts val="0"/>
                        </a:spcAft>
                      </a:pPr>
                      <a:endParaRPr lang="en-US" sz="2000" b="1" dirty="0">
                        <a:solidFill>
                          <a:srgbClr val="F2F2F2"/>
                        </a:solidFill>
                        <a:effectLst/>
                        <a:latin typeface="Calibri" panose="020F0502020204030204" pitchFamily="34" charset="0"/>
                        <a:ea typeface="Times New Roman" panose="02020603050405020304" pitchFamily="18" charset="0"/>
                      </a:endParaRPr>
                    </a:p>
                    <a:p>
                      <a:pPr marL="0" marR="0" algn="ctr">
                        <a:spcBef>
                          <a:spcPts val="0"/>
                        </a:spcBef>
                        <a:spcAft>
                          <a:spcPts val="0"/>
                        </a:spcAft>
                      </a:pPr>
                      <a:r>
                        <a:rPr lang="en-US" sz="2000" b="1" dirty="0">
                          <a:solidFill>
                            <a:srgbClr val="F2F2F2"/>
                          </a:solidFill>
                          <a:effectLst/>
                          <a:latin typeface="Calibri" panose="020F0502020204030204" pitchFamily="34" charset="0"/>
                          <a:ea typeface="Times New Roman" panose="02020603050405020304" pitchFamily="18" charset="0"/>
                        </a:rPr>
                        <a:t>Step</a:t>
                      </a:r>
                      <a:endParaRPr lang="en-US" sz="1200" dirty="0">
                        <a:effectLst/>
                        <a:latin typeface="Corbel" panose="020B0503020204020204" pitchFamily="34" charset="0"/>
                      </a:endParaRPr>
                    </a:p>
                    <a:p>
                      <a:pPr marL="0" marR="0" algn="ctr">
                        <a:spcBef>
                          <a:spcPts val="0"/>
                        </a:spcBef>
                        <a:spcAft>
                          <a:spcPts val="0"/>
                        </a:spcAft>
                      </a:pPr>
                      <a:r>
                        <a:rPr lang="en-US" sz="2000" b="1" dirty="0">
                          <a:solidFill>
                            <a:srgbClr val="F2F2F2"/>
                          </a:solidFill>
                          <a:effectLst/>
                          <a:latin typeface="Calibri" panose="020F0502020204030204" pitchFamily="34" charset="0"/>
                          <a:ea typeface="Times New Roman" panose="02020603050405020304" pitchFamily="18" charset="0"/>
                        </a:rPr>
                        <a:t> </a:t>
                      </a:r>
                      <a:endParaRPr lang="en-US" sz="1200" dirty="0">
                        <a:effectLst/>
                        <a:latin typeface="Corbel" panose="020B0503020204020204" pitchFamily="34" charset="0"/>
                      </a:endParaRPr>
                    </a:p>
                  </a:txBody>
                  <a:tcPr marL="68580" marR="68580" marT="0" marB="0" anchor="ctr">
                    <a:solidFill>
                      <a:schemeClr val="accent3">
                        <a:lumMod val="50000"/>
                      </a:schemeClr>
                    </a:solidFill>
                  </a:tcPr>
                </a:tc>
                <a:tc>
                  <a:txBody>
                    <a:bodyPr/>
                    <a:lstStyle/>
                    <a:p>
                      <a:pPr marL="0" marR="0" algn="ctr">
                        <a:spcBef>
                          <a:spcPts val="0"/>
                        </a:spcBef>
                        <a:spcAft>
                          <a:spcPts val="0"/>
                        </a:spcAft>
                      </a:pPr>
                      <a:endParaRPr lang="en-US" sz="1200" dirty="0">
                        <a:effectLst/>
                        <a:latin typeface="Corbel" panose="020B0503020204020204" pitchFamily="34" charset="0"/>
                      </a:endParaRPr>
                    </a:p>
                  </a:txBody>
                  <a:tcPr marL="68580" marR="68580" marT="0" marB="0" anchor="ctr">
                    <a:solidFill>
                      <a:schemeClr val="accent3">
                        <a:lumMod val="5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b="1" dirty="0">
                        <a:solidFill>
                          <a:srgbClr val="F2F2F2"/>
                        </a:solidFill>
                        <a:effectLst/>
                        <a:latin typeface="Calibri" panose="020F0502020204030204" pitchFamily="34" charset="0"/>
                        <a:ea typeface="Times New Roman" panose="02020603050405020304"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b="1" dirty="0">
                          <a:solidFill>
                            <a:srgbClr val="F2F2F2"/>
                          </a:solidFill>
                          <a:effectLst/>
                          <a:latin typeface="Calibri" panose="020F0502020204030204" pitchFamily="34" charset="0"/>
                          <a:ea typeface="Times New Roman" panose="02020603050405020304" pitchFamily="18" charset="0"/>
                        </a:rPr>
                        <a:t>Facilitator Activity</a:t>
                      </a:r>
                      <a:endParaRPr lang="en-US" sz="1200" dirty="0">
                        <a:effectLst/>
                        <a:latin typeface="Corbel" panose="020B0503020204020204" pitchFamily="34" charset="0"/>
                      </a:endParaRPr>
                    </a:p>
                    <a:p>
                      <a:pPr marL="0" marR="0" algn="ctr">
                        <a:spcBef>
                          <a:spcPts val="0"/>
                        </a:spcBef>
                        <a:spcAft>
                          <a:spcPts val="0"/>
                        </a:spcAft>
                      </a:pPr>
                      <a:endParaRPr lang="en-US" sz="1200" dirty="0">
                        <a:effectLst/>
                        <a:latin typeface="Corbel" panose="020B0503020204020204" pitchFamily="34" charset="0"/>
                      </a:endParaRPr>
                    </a:p>
                  </a:txBody>
                  <a:tcPr marL="68580" marR="68580" marT="0" marB="0" anchor="ctr">
                    <a:solidFill>
                      <a:schemeClr val="accent3">
                        <a:lumMod val="50000"/>
                      </a:schemeClr>
                    </a:solidFill>
                  </a:tcPr>
                </a:tc>
                <a:extLst>
                  <a:ext uri="{0D108BD9-81ED-4DB2-BD59-A6C34878D82A}">
                    <a16:rowId xmlns:a16="http://schemas.microsoft.com/office/drawing/2014/main" val="2641501532"/>
                  </a:ext>
                </a:extLst>
              </a:tr>
              <a:tr h="5241621">
                <a:tc>
                  <a:txBody>
                    <a:bodyPr/>
                    <a:lstStyle/>
                    <a:p>
                      <a:pPr algn="l"/>
                      <a:r>
                        <a:rPr lang="en-US" sz="4800" b="1" kern="1200" dirty="0">
                          <a:solidFill>
                            <a:schemeClr val="tx1"/>
                          </a:solidFill>
                          <a:effectLst/>
                          <a:latin typeface="+mn-lt"/>
                          <a:ea typeface="+mn-ea"/>
                          <a:cs typeface="+mn-cs"/>
                        </a:rPr>
                        <a:t> 7</a:t>
                      </a:r>
                      <a:endParaRPr lang="en-US" sz="1600" dirty="0">
                        <a:solidFill>
                          <a:schemeClr val="tx1"/>
                        </a:solidFill>
                        <a:effectLst/>
                      </a:endParaRPr>
                    </a:p>
                    <a:p>
                      <a:pPr algn="ctr"/>
                      <a:r>
                        <a:rPr lang="en-US" sz="1400" b="1" kern="1200" dirty="0">
                          <a:solidFill>
                            <a:schemeClr val="tx1"/>
                          </a:solidFill>
                          <a:effectLst/>
                          <a:latin typeface="+mn-lt"/>
                          <a:ea typeface="+mn-ea"/>
                          <a:cs typeface="+mn-cs"/>
                        </a:rPr>
                        <a:t> </a:t>
                      </a:r>
                      <a:endParaRPr lang="en-US" sz="1400" dirty="0">
                        <a:solidFill>
                          <a:schemeClr val="tx1"/>
                        </a:solidFill>
                        <a:effectLst/>
                      </a:endParaRPr>
                    </a:p>
                    <a:p>
                      <a:pPr algn="ctr"/>
                      <a:endParaRPr lang="en-US" sz="1200" b="1" kern="1200" dirty="0">
                        <a:solidFill>
                          <a:schemeClr val="tx1"/>
                        </a:solidFill>
                        <a:effectLst/>
                        <a:latin typeface="+mn-lt"/>
                        <a:ea typeface="+mn-ea"/>
                        <a:cs typeface="+mn-cs"/>
                      </a:endParaRPr>
                    </a:p>
                  </a:txBody>
                  <a:tcPr>
                    <a:solidFill>
                      <a:srgbClr val="CC9900"/>
                    </a:solidFill>
                  </a:tcPr>
                </a:tc>
                <a:tc>
                  <a:txBody>
                    <a:bodyPr/>
                    <a:lstStyle/>
                    <a:p>
                      <a:pPr marL="0" indent="0">
                        <a:buNone/>
                      </a:pPr>
                      <a:endParaRPr lang="en-US" sz="1100" dirty="0"/>
                    </a:p>
                  </a:txBody>
                  <a:tcPr>
                    <a:solidFill>
                      <a:srgbClr val="D3B431">
                        <a:alpha val="62000"/>
                      </a:srgbClr>
                    </a:solidFill>
                  </a:tcPr>
                </a:tc>
                <a:tc>
                  <a:txBody>
                    <a:bodyPr/>
                    <a:lstStyle/>
                    <a:p>
                      <a:pPr marL="0" marR="0">
                        <a:lnSpc>
                          <a:spcPct val="110000"/>
                        </a:lnSpc>
                        <a:spcBef>
                          <a:spcPts val="0"/>
                        </a:spcBef>
                        <a:spcAft>
                          <a:spcPts val="0"/>
                        </a:spcAft>
                      </a:pPr>
                      <a:endParaRPr lang="en-US" sz="1400" b="1"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10000"/>
                        </a:lnSpc>
                        <a:spcBef>
                          <a:spcPts val="0"/>
                        </a:spcBef>
                        <a:spcAft>
                          <a:spcPts val="0"/>
                        </a:spcAft>
                      </a:pPr>
                      <a:r>
                        <a:rPr lang="en-US" sz="1400" b="1" i="0" dirty="0">
                          <a:effectLst/>
                          <a:latin typeface="Calibri" panose="020F0502020204030204" pitchFamily="34" charset="0"/>
                          <a:ea typeface="Times New Roman" panose="02020603050405020304" pitchFamily="18" charset="0"/>
                          <a:cs typeface="Times New Roman" panose="02020603050405020304" pitchFamily="18" charset="0"/>
                        </a:rPr>
                        <a:t>DISCUSS</a:t>
                      </a:r>
                    </a:p>
                    <a:p>
                      <a:pPr marL="0" marR="0">
                        <a:lnSpc>
                          <a:spcPct val="110000"/>
                        </a:lnSpc>
                        <a:spcBef>
                          <a:spcPts val="0"/>
                        </a:spcBef>
                        <a:spcAft>
                          <a:spcPts val="0"/>
                        </a:spcAft>
                      </a:pPr>
                      <a:r>
                        <a:rPr lang="en-US" sz="1400" b="0" i="1" u="none" kern="1200" baseline="0" dirty="0">
                          <a:solidFill>
                            <a:schemeClr val="dk1"/>
                          </a:solidFill>
                          <a:effectLst/>
                          <a:latin typeface="+mn-lt"/>
                          <a:ea typeface="+mn-ea"/>
                          <a:cs typeface="+mn-cs"/>
                        </a:rPr>
                        <a:t>[Questions contd.]</a:t>
                      </a:r>
                    </a:p>
                    <a:p>
                      <a:pPr marL="285750" marR="0" lvl="0" indent="-285750" algn="l" defTabSz="914400" rtl="0" eaLnBrk="1" fontAlgn="auto" latinLnBrk="0" hangingPunct="1">
                        <a:lnSpc>
                          <a:spcPct val="100000"/>
                        </a:lnSpc>
                        <a:spcBef>
                          <a:spcPts val="0"/>
                        </a:spcBef>
                        <a:spcAft>
                          <a:spcPts val="0"/>
                        </a:spcAft>
                        <a:buClrTx/>
                        <a:buSzTx/>
                        <a:buFontTx/>
                        <a:buChar char="-"/>
                        <a:tabLst/>
                        <a:defRPr/>
                      </a:pPr>
                      <a:r>
                        <a:rPr lang="en-US" sz="1400" b="0" i="1" u="none" kern="1200" baseline="0" dirty="0">
                          <a:solidFill>
                            <a:schemeClr val="dk1"/>
                          </a:solidFill>
                          <a:effectLst/>
                          <a:latin typeface="+mn-lt"/>
                          <a:ea typeface="+mn-ea"/>
                          <a:cs typeface="+mn-cs"/>
                        </a:rPr>
                        <a:t>Now that you have discussed your considerations with others in your group, have you detected any blind spots you might have had when envisioning your possible future scenario(s)? What are they? How might you avoid those blind spots in the future?</a:t>
                      </a:r>
                    </a:p>
                    <a:p>
                      <a:pPr marL="285750" marR="0" lvl="0" indent="-285750" algn="l" defTabSz="914400" rtl="0" eaLnBrk="1" fontAlgn="auto" latinLnBrk="0" hangingPunct="1">
                        <a:lnSpc>
                          <a:spcPct val="100000"/>
                        </a:lnSpc>
                        <a:spcBef>
                          <a:spcPts val="0"/>
                        </a:spcBef>
                        <a:spcAft>
                          <a:spcPts val="0"/>
                        </a:spcAft>
                        <a:buClrTx/>
                        <a:buSzTx/>
                        <a:buFontTx/>
                        <a:buChar char="-"/>
                        <a:tabLst/>
                        <a:defRPr/>
                      </a:pPr>
                      <a:endParaRPr lang="en-US" sz="1400" b="0" i="1" u="none" kern="1200" baseline="0" dirty="0">
                        <a:solidFill>
                          <a:schemeClr val="dk1"/>
                        </a:solidFill>
                        <a:effectLst/>
                        <a:latin typeface="+mn-lt"/>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Tx/>
                        <a:buNone/>
                        <a:tabLst/>
                        <a:defRPr/>
                      </a:pPr>
                      <a:r>
                        <a:rPr lang="en-US" sz="1400" b="1" i="0" u="none" kern="1200" baseline="0" dirty="0">
                          <a:solidFill>
                            <a:schemeClr val="dk1"/>
                          </a:solidFill>
                          <a:effectLst/>
                          <a:latin typeface="+mn-lt"/>
                          <a:ea typeface="+mn-ea"/>
                          <a:cs typeface="+mn-cs"/>
                        </a:rPr>
                        <a:t>[End of Phase 1]</a:t>
                      </a:r>
                    </a:p>
                    <a:p>
                      <a:pPr marL="285750" marR="0" lvl="0" indent="-285750" algn="l" defTabSz="914400" rtl="0" eaLnBrk="1" fontAlgn="auto" latinLnBrk="0" hangingPunct="1">
                        <a:lnSpc>
                          <a:spcPct val="100000"/>
                        </a:lnSpc>
                        <a:spcBef>
                          <a:spcPts val="0"/>
                        </a:spcBef>
                        <a:spcAft>
                          <a:spcPts val="0"/>
                        </a:spcAft>
                        <a:buClrTx/>
                        <a:buSzTx/>
                        <a:buFontTx/>
                        <a:buNone/>
                        <a:tabLst/>
                        <a:defRPr/>
                      </a:pPr>
                      <a:endParaRPr lang="en-US" sz="1400" b="1" i="0" u="none" kern="1200" baseline="0" dirty="0">
                        <a:solidFill>
                          <a:schemeClr val="dk1"/>
                        </a:solidFill>
                        <a:effectLst/>
                        <a:latin typeface="+mn-lt"/>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Tx/>
                        <a:buNone/>
                        <a:tabLst/>
                        <a:defRPr/>
                      </a:pPr>
                      <a:r>
                        <a:rPr lang="en-US" sz="1400" b="1" i="0" u="none" kern="1200" baseline="0" dirty="0">
                          <a:solidFill>
                            <a:schemeClr val="dk1"/>
                          </a:solidFill>
                          <a:effectLst/>
                          <a:latin typeface="+mn-lt"/>
                          <a:ea typeface="+mn-ea"/>
                          <a:cs typeface="+mn-cs"/>
                        </a:rPr>
                        <a:t>- BREAK -</a:t>
                      </a:r>
                    </a:p>
                    <a:p>
                      <a:pPr marL="285750" marR="0" lvl="0" indent="-285750" algn="l" defTabSz="914400" rtl="0" eaLnBrk="1" fontAlgn="auto" latinLnBrk="0" hangingPunct="1">
                        <a:lnSpc>
                          <a:spcPct val="100000"/>
                        </a:lnSpc>
                        <a:spcBef>
                          <a:spcPts val="0"/>
                        </a:spcBef>
                        <a:spcAft>
                          <a:spcPts val="0"/>
                        </a:spcAft>
                        <a:buClrTx/>
                        <a:buSzTx/>
                        <a:buFontTx/>
                        <a:buNone/>
                        <a:tabLst/>
                        <a:defRPr/>
                      </a:pPr>
                      <a:endParaRPr lang="en-US" sz="1400" b="1" i="0" u="none" kern="1200" baseline="0" dirty="0">
                        <a:solidFill>
                          <a:schemeClr val="dk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i="0" u="none" kern="1200" baseline="0" dirty="0">
                          <a:solidFill>
                            <a:schemeClr val="dk1"/>
                          </a:solidFill>
                          <a:effectLst/>
                          <a:latin typeface="+mn-lt"/>
                          <a:ea typeface="+mn-ea"/>
                          <a:cs typeface="+mn-cs"/>
                        </a:rPr>
                        <a:t>[Note: We recommend practicing Phase 1 multiple times on different occasions, before proceeding with Phase 2. Facilitators should give participants a different scenario each time.]</a:t>
                      </a:r>
                    </a:p>
                  </a:txBody>
                  <a:tcPr marL="68580" marR="68580" marT="0" marB="0">
                    <a:solidFill>
                      <a:srgbClr val="D3B431">
                        <a:alpha val="62000"/>
                      </a:srgbClr>
                    </a:solidFill>
                  </a:tcPr>
                </a:tc>
                <a:extLst>
                  <a:ext uri="{0D108BD9-81ED-4DB2-BD59-A6C34878D82A}">
                    <a16:rowId xmlns:a16="http://schemas.microsoft.com/office/drawing/2014/main" val="3992430320"/>
                  </a:ext>
                </a:extLst>
              </a:tr>
            </a:tbl>
          </a:graphicData>
        </a:graphic>
      </p:graphicFrame>
      <p:pic>
        <p:nvPicPr>
          <p:cNvPr id="5" name="Picture 2" descr="C:\Users\361\AppData\Local\Microsoft\Windows\Temporary Internet Files\Content.IE5\34TGYFAZ\uhr[1].png"/>
          <p:cNvPicPr>
            <a:picLocks noChangeAspect="1" noChangeArrowheads="1"/>
          </p:cNvPicPr>
          <p:nvPr/>
        </p:nvPicPr>
        <p:blipFill>
          <a:blip r:embed="rId3" cstate="print"/>
          <a:srcRect/>
          <a:stretch>
            <a:fillRect/>
          </a:stretch>
        </p:blipFill>
        <p:spPr bwMode="auto">
          <a:xfrm>
            <a:off x="1159879" y="2590800"/>
            <a:ext cx="317258" cy="317258"/>
          </a:xfrm>
          <a:prstGeom prst="rect">
            <a:avLst/>
          </a:prstGeom>
          <a:noFill/>
        </p:spPr>
      </p:pic>
      <p:cxnSp>
        <p:nvCxnSpPr>
          <p:cNvPr id="11" name="Straight Connector 10"/>
          <p:cNvCxnSpPr/>
          <p:nvPr/>
        </p:nvCxnSpPr>
        <p:spPr>
          <a:xfrm>
            <a:off x="2819400" y="1295400"/>
            <a:ext cx="0" cy="5212080"/>
          </a:xfrm>
          <a:prstGeom prst="line">
            <a:avLst/>
          </a:prstGeom>
          <a:ln w="571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1371601" y="1447800"/>
            <a:ext cx="1143000" cy="1292662"/>
          </a:xfrm>
          <a:prstGeom prst="rect">
            <a:avLst/>
          </a:prstGeom>
          <a:noFill/>
        </p:spPr>
        <p:txBody>
          <a:bodyPr wrap="square" rtlCol="0">
            <a:spAutoFit/>
          </a:bodyPr>
          <a:lstStyle/>
          <a:p>
            <a:r>
              <a:rPr lang="en-US" sz="1600" b="1" dirty="0"/>
              <a:t>Reflection and Debrief</a:t>
            </a:r>
          </a:p>
          <a:p>
            <a:r>
              <a:rPr lang="en-US" sz="1400" b="1" dirty="0"/>
              <a:t>(contd.)</a:t>
            </a:r>
          </a:p>
          <a:p>
            <a:endParaRPr lang="en-US" sz="1400" b="1" dirty="0"/>
          </a:p>
        </p:txBody>
      </p:sp>
      <p:sp>
        <p:nvSpPr>
          <p:cNvPr id="13" name="TextBox 12"/>
          <p:cNvSpPr txBox="1"/>
          <p:nvPr/>
        </p:nvSpPr>
        <p:spPr>
          <a:xfrm>
            <a:off x="1443243" y="2590800"/>
            <a:ext cx="766557" cy="338554"/>
          </a:xfrm>
          <a:prstGeom prst="rect">
            <a:avLst/>
          </a:prstGeom>
          <a:noFill/>
        </p:spPr>
        <p:txBody>
          <a:bodyPr wrap="none" rtlCol="0">
            <a:spAutoFit/>
          </a:bodyPr>
          <a:lstStyle/>
          <a:p>
            <a:r>
              <a:rPr lang="en-US" sz="1600" b="1" dirty="0"/>
              <a:t>25 min</a:t>
            </a:r>
          </a:p>
        </p:txBody>
      </p:sp>
      <p:pic>
        <p:nvPicPr>
          <p:cNvPr id="15" name="Picture 11" descr="C:\Users\361\AppData\Local\Microsoft\Windows\Temporary Internet Files\Content.IE5\IGMPWQCZ\ibdjl95-Speech-Bubbles-1[1].png"/>
          <p:cNvPicPr>
            <a:picLocks noChangeAspect="1" noChangeArrowheads="1"/>
          </p:cNvPicPr>
          <p:nvPr/>
        </p:nvPicPr>
        <p:blipFill>
          <a:blip r:embed="rId4" cstate="print"/>
          <a:srcRect/>
          <a:stretch>
            <a:fillRect/>
          </a:stretch>
        </p:blipFill>
        <p:spPr bwMode="auto">
          <a:xfrm>
            <a:off x="2798469" y="1524000"/>
            <a:ext cx="325731" cy="327660"/>
          </a:xfrm>
          <a:prstGeom prst="rect">
            <a:avLst/>
          </a:prstGeom>
          <a:noFill/>
        </p:spPr>
      </p:pic>
      <p:pic>
        <p:nvPicPr>
          <p:cNvPr id="16" name="Picture 11" descr="C:\Users\361\AppData\Local\Microsoft\Windows\Temporary Internet Files\Content.IE5\IGMPWQCZ\ibdjl95-Speech-Bubbles-1[1].png"/>
          <p:cNvPicPr>
            <a:picLocks noChangeAspect="1" noChangeArrowheads="1"/>
          </p:cNvPicPr>
          <p:nvPr/>
        </p:nvPicPr>
        <p:blipFill>
          <a:blip r:embed="rId4" cstate="print"/>
          <a:srcRect/>
          <a:stretch>
            <a:fillRect/>
          </a:stretch>
        </p:blipFill>
        <p:spPr bwMode="auto">
          <a:xfrm>
            <a:off x="2569869" y="1447800"/>
            <a:ext cx="325731" cy="327660"/>
          </a:xfrm>
          <a:prstGeom prst="rect">
            <a:avLst/>
          </a:prstGeom>
          <a:noFill/>
        </p:spPr>
      </p:pic>
      <p:sp>
        <p:nvSpPr>
          <p:cNvPr id="9" name="Slide Number Placeholder 8"/>
          <p:cNvSpPr>
            <a:spLocks noGrp="1"/>
          </p:cNvSpPr>
          <p:nvPr>
            <p:ph type="sldNum" sz="quarter" idx="12"/>
          </p:nvPr>
        </p:nvSpPr>
        <p:spPr/>
        <p:txBody>
          <a:bodyPr/>
          <a:lstStyle/>
          <a:p>
            <a:fld id="{98044682-6219-4089-8719-C9589F48517E}" type="slidenum">
              <a:rPr lang="en-US" smtClean="0"/>
              <a:pPr/>
              <a:t>24</a:t>
            </a:fld>
            <a:endParaRPr lang="en-US"/>
          </a:p>
        </p:txBody>
      </p:sp>
    </p:spTree>
    <p:extLst>
      <p:ext uri="{BB962C8B-B14F-4D97-AF65-F5344CB8AC3E}">
        <p14:creationId xmlns:p14="http://schemas.microsoft.com/office/powerpoint/2010/main" val="1344177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4038600"/>
            <a:ext cx="8658666" cy="1219200"/>
          </a:xfrm>
          <a:prstGeom prst="rect">
            <a:avLst/>
          </a:prstGeom>
          <a:solidFill>
            <a:srgbClr val="D3B431">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dirty="0"/>
          </a:p>
        </p:txBody>
      </p:sp>
      <p:sp>
        <p:nvSpPr>
          <p:cNvPr id="2" name="Title 1"/>
          <p:cNvSpPr>
            <a:spLocks noGrp="1"/>
          </p:cNvSpPr>
          <p:nvPr>
            <p:ph type="title"/>
          </p:nvPr>
        </p:nvSpPr>
        <p:spPr>
          <a:xfrm>
            <a:off x="685800" y="4505325"/>
            <a:ext cx="7772400" cy="1362075"/>
          </a:xfrm>
        </p:spPr>
        <p:txBody>
          <a:bodyPr/>
          <a:lstStyle/>
          <a:p>
            <a:pPr algn="r"/>
            <a:r>
              <a:rPr lang="en-US" dirty="0"/>
              <a:t>Phase 2: SHAPING THE FUTURE</a:t>
            </a:r>
          </a:p>
        </p:txBody>
      </p:sp>
      <p:sp>
        <p:nvSpPr>
          <p:cNvPr id="5" name="Slide Number Placeholder 4"/>
          <p:cNvSpPr>
            <a:spLocks noGrp="1"/>
          </p:cNvSpPr>
          <p:nvPr>
            <p:ph type="sldNum" sz="quarter" idx="12"/>
          </p:nvPr>
        </p:nvSpPr>
        <p:spPr/>
        <p:txBody>
          <a:bodyPr/>
          <a:lstStyle/>
          <a:p>
            <a:fld id="{98044682-6219-4089-8719-C9589F48517E}" type="slidenum">
              <a:rPr lang="en-US" smtClean="0"/>
              <a:pPr/>
              <a:t>25</a:t>
            </a:fld>
            <a:endParaRPr lang="en-US"/>
          </a:p>
        </p:txBody>
      </p:sp>
      <p:sp>
        <p:nvSpPr>
          <p:cNvPr id="7" name="Rectangle 7"/>
          <p:cNvSpPr>
            <a:spLocks noChangeArrowheads="1"/>
          </p:cNvSpPr>
          <p:nvPr/>
        </p:nvSpPr>
        <p:spPr bwMode="auto">
          <a:xfrm>
            <a:off x="248382" y="5552500"/>
            <a:ext cx="8647235"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dirty="0">
                <a:ln>
                  <a:noFill/>
                </a:ln>
                <a:effectLst/>
                <a:latin typeface="Calibri" panose="020F0502020204030204" pitchFamily="34" charset="0"/>
                <a:ea typeface="Calibri" panose="020F0502020204030204" pitchFamily="34" charset="0"/>
                <a:cs typeface="Calibri" panose="020F0502020204030204" pitchFamily="34" charset="0"/>
              </a:rPr>
              <a:t>Note</a:t>
            </a:r>
            <a:r>
              <a:rPr kumimoji="0" lang="en-US" altLang="en-US" sz="1600" b="0" i="0" u="none" strike="noStrike" cap="none" normalizeH="0" baseline="0" dirty="0">
                <a:ln>
                  <a:noFill/>
                </a:ln>
                <a:effectLst/>
                <a:latin typeface="Calibri" panose="020F0502020204030204" pitchFamily="34" charset="0"/>
                <a:ea typeface="Calibri" panose="020F0502020204030204" pitchFamily="34" charset="0"/>
                <a:cs typeface="Calibri" panose="020F0502020204030204" pitchFamily="34" charset="0"/>
              </a:rPr>
              <a:t>:  Phases 1 and 2 can be conducted</a:t>
            </a:r>
            <a:r>
              <a:rPr kumimoji="0" lang="en-US" altLang="en-US" sz="1600" b="0" i="0" u="none" strike="noStrike" cap="none" normalizeH="0" dirty="0">
                <a:ln>
                  <a:noFill/>
                </a:ln>
                <a:effectLst/>
                <a:latin typeface="Calibri" panose="020F0502020204030204" pitchFamily="34" charset="0"/>
                <a:ea typeface="Calibri" panose="020F0502020204030204" pitchFamily="34" charset="0"/>
                <a:cs typeface="Calibri" panose="020F0502020204030204" pitchFamily="34" charset="0"/>
              </a:rPr>
              <a:t> on different days or in different sessions. This will give the facilitator time to choose (or create) a scenario to use.</a:t>
            </a:r>
            <a:endParaRPr kumimoji="0" lang="en-US" altLang="en-US" sz="2800" b="0" i="0" u="none" strike="noStrike" cap="none" normalizeH="0" baseline="0" dirty="0">
              <a:ln>
                <a:noFill/>
              </a:ln>
              <a:effectLst/>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26766524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161420263"/>
              </p:ext>
            </p:extLst>
          </p:nvPr>
        </p:nvGraphicFramePr>
        <p:xfrm>
          <a:off x="876300" y="304800"/>
          <a:ext cx="7406639" cy="6217920"/>
        </p:xfrm>
        <a:graphic>
          <a:graphicData uri="http://schemas.openxmlformats.org/drawingml/2006/table">
            <a:tbl>
              <a:tblPr firstRow="1" bandRow="1">
                <a:tableStyleId>{46F890A9-2807-4EBB-B81D-B2AA78EC7F39}</a:tableStyleId>
              </a:tblPr>
              <a:tblGrid>
                <a:gridCol w="1759077">
                  <a:extLst>
                    <a:ext uri="{9D8B030D-6E8A-4147-A177-3AD203B41FA5}">
                      <a16:colId xmlns:a16="http://schemas.microsoft.com/office/drawing/2014/main" val="1764587541"/>
                    </a:ext>
                  </a:extLst>
                </a:gridCol>
                <a:gridCol w="493457">
                  <a:extLst>
                    <a:ext uri="{9D8B030D-6E8A-4147-A177-3AD203B41FA5}">
                      <a16:colId xmlns:a16="http://schemas.microsoft.com/office/drawing/2014/main" val="3858536520"/>
                    </a:ext>
                  </a:extLst>
                </a:gridCol>
                <a:gridCol w="5154105">
                  <a:extLst>
                    <a:ext uri="{9D8B030D-6E8A-4147-A177-3AD203B41FA5}">
                      <a16:colId xmlns:a16="http://schemas.microsoft.com/office/drawing/2014/main" val="1282257971"/>
                    </a:ext>
                  </a:extLst>
                </a:gridCol>
              </a:tblGrid>
              <a:tr h="976299">
                <a:tc>
                  <a:txBody>
                    <a:bodyPr/>
                    <a:lstStyle/>
                    <a:p>
                      <a:pPr marL="0" marR="0" algn="ctr">
                        <a:spcBef>
                          <a:spcPts val="0"/>
                        </a:spcBef>
                        <a:spcAft>
                          <a:spcPts val="0"/>
                        </a:spcAft>
                      </a:pPr>
                      <a:endParaRPr lang="en-US" sz="2000" b="1" dirty="0">
                        <a:solidFill>
                          <a:srgbClr val="F2F2F2"/>
                        </a:solidFill>
                        <a:effectLst/>
                        <a:latin typeface="Calibri" panose="020F0502020204030204" pitchFamily="34" charset="0"/>
                        <a:ea typeface="Times New Roman" panose="02020603050405020304" pitchFamily="18" charset="0"/>
                      </a:endParaRPr>
                    </a:p>
                    <a:p>
                      <a:pPr marL="0" marR="0" algn="ctr">
                        <a:spcBef>
                          <a:spcPts val="0"/>
                        </a:spcBef>
                        <a:spcAft>
                          <a:spcPts val="0"/>
                        </a:spcAft>
                      </a:pPr>
                      <a:r>
                        <a:rPr lang="en-US" sz="2000" b="1" dirty="0">
                          <a:solidFill>
                            <a:srgbClr val="F2F2F2"/>
                          </a:solidFill>
                          <a:effectLst/>
                          <a:latin typeface="Calibri" panose="020F0502020204030204" pitchFamily="34" charset="0"/>
                          <a:ea typeface="Times New Roman" panose="02020603050405020304" pitchFamily="18" charset="0"/>
                        </a:rPr>
                        <a:t>Step</a:t>
                      </a:r>
                      <a:endParaRPr lang="en-US" sz="1200" dirty="0">
                        <a:effectLst/>
                        <a:latin typeface="Corbel" panose="020B0503020204020204" pitchFamily="34" charset="0"/>
                      </a:endParaRPr>
                    </a:p>
                    <a:p>
                      <a:pPr marL="0" marR="0" algn="ctr">
                        <a:spcBef>
                          <a:spcPts val="0"/>
                        </a:spcBef>
                        <a:spcAft>
                          <a:spcPts val="0"/>
                        </a:spcAft>
                      </a:pPr>
                      <a:r>
                        <a:rPr lang="en-US" sz="2000" b="1" dirty="0">
                          <a:solidFill>
                            <a:srgbClr val="F2F2F2"/>
                          </a:solidFill>
                          <a:effectLst/>
                          <a:latin typeface="Calibri" panose="020F0502020204030204" pitchFamily="34" charset="0"/>
                          <a:ea typeface="Times New Roman" panose="02020603050405020304" pitchFamily="18" charset="0"/>
                        </a:rPr>
                        <a:t> </a:t>
                      </a:r>
                      <a:endParaRPr lang="en-US" sz="1200" dirty="0">
                        <a:effectLst/>
                        <a:latin typeface="Corbel" panose="020B0503020204020204" pitchFamily="34" charset="0"/>
                      </a:endParaRPr>
                    </a:p>
                  </a:txBody>
                  <a:tcPr marL="68580" marR="68580" marT="0" marB="0" anchor="ctr">
                    <a:solidFill>
                      <a:schemeClr val="accent3">
                        <a:lumMod val="50000"/>
                      </a:schemeClr>
                    </a:solidFill>
                  </a:tcPr>
                </a:tc>
                <a:tc>
                  <a:txBody>
                    <a:bodyPr/>
                    <a:lstStyle/>
                    <a:p>
                      <a:pPr marL="0" marR="0" algn="ctr">
                        <a:spcBef>
                          <a:spcPts val="0"/>
                        </a:spcBef>
                        <a:spcAft>
                          <a:spcPts val="0"/>
                        </a:spcAft>
                      </a:pPr>
                      <a:endParaRPr lang="en-US" sz="1200" dirty="0">
                        <a:effectLst/>
                        <a:latin typeface="Corbel" panose="020B0503020204020204" pitchFamily="34" charset="0"/>
                      </a:endParaRPr>
                    </a:p>
                  </a:txBody>
                  <a:tcPr marL="68580" marR="68580" marT="0" marB="0" anchor="ctr">
                    <a:solidFill>
                      <a:schemeClr val="accent3">
                        <a:lumMod val="5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b="1" dirty="0">
                        <a:solidFill>
                          <a:srgbClr val="F2F2F2"/>
                        </a:solidFill>
                        <a:effectLst/>
                        <a:latin typeface="Calibri" panose="020F0502020204030204" pitchFamily="34" charset="0"/>
                        <a:ea typeface="Times New Roman" panose="02020603050405020304"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b="1" dirty="0">
                          <a:solidFill>
                            <a:srgbClr val="F2F2F2"/>
                          </a:solidFill>
                          <a:effectLst/>
                          <a:latin typeface="Calibri" panose="020F0502020204030204" pitchFamily="34" charset="0"/>
                          <a:ea typeface="Times New Roman" panose="02020603050405020304" pitchFamily="18" charset="0"/>
                        </a:rPr>
                        <a:t>Facilitator Activity</a:t>
                      </a:r>
                      <a:endParaRPr lang="en-US" sz="1200" dirty="0">
                        <a:effectLst/>
                        <a:latin typeface="Corbel" panose="020B0503020204020204" pitchFamily="34" charset="0"/>
                      </a:endParaRPr>
                    </a:p>
                    <a:p>
                      <a:pPr marL="0" marR="0" algn="ctr">
                        <a:spcBef>
                          <a:spcPts val="0"/>
                        </a:spcBef>
                        <a:spcAft>
                          <a:spcPts val="0"/>
                        </a:spcAft>
                      </a:pPr>
                      <a:endParaRPr lang="en-US" sz="1200" dirty="0">
                        <a:effectLst/>
                        <a:latin typeface="Corbel" panose="020B0503020204020204" pitchFamily="34" charset="0"/>
                      </a:endParaRPr>
                    </a:p>
                  </a:txBody>
                  <a:tcPr marL="68580" marR="68580" marT="0" marB="0" anchor="ctr">
                    <a:solidFill>
                      <a:schemeClr val="accent3">
                        <a:lumMod val="50000"/>
                      </a:schemeClr>
                    </a:solidFill>
                  </a:tcPr>
                </a:tc>
                <a:extLst>
                  <a:ext uri="{0D108BD9-81ED-4DB2-BD59-A6C34878D82A}">
                    <a16:rowId xmlns:a16="http://schemas.microsoft.com/office/drawing/2014/main" val="2641501532"/>
                  </a:ext>
                </a:extLst>
              </a:tr>
              <a:tr h="5241621">
                <a:tc>
                  <a:txBody>
                    <a:bodyPr/>
                    <a:lstStyle/>
                    <a:p>
                      <a:pPr algn="l"/>
                      <a:r>
                        <a:rPr lang="en-US" sz="4800" b="1" kern="1200" dirty="0">
                          <a:solidFill>
                            <a:schemeClr val="tx1"/>
                          </a:solidFill>
                          <a:effectLst/>
                          <a:latin typeface="+mn-lt"/>
                          <a:ea typeface="+mn-ea"/>
                          <a:cs typeface="+mn-cs"/>
                        </a:rPr>
                        <a:t> 1</a:t>
                      </a:r>
                      <a:endParaRPr lang="en-US" sz="1600" dirty="0">
                        <a:solidFill>
                          <a:schemeClr val="tx1"/>
                        </a:solidFill>
                        <a:effectLst/>
                      </a:endParaRPr>
                    </a:p>
                    <a:p>
                      <a:pPr algn="ctr"/>
                      <a:r>
                        <a:rPr lang="en-US" sz="1400" b="1" kern="1200" dirty="0">
                          <a:solidFill>
                            <a:schemeClr val="tx1"/>
                          </a:solidFill>
                          <a:effectLst/>
                          <a:latin typeface="+mn-lt"/>
                          <a:ea typeface="+mn-ea"/>
                          <a:cs typeface="+mn-cs"/>
                        </a:rPr>
                        <a:t> </a:t>
                      </a:r>
                      <a:endParaRPr lang="en-US" sz="1400" dirty="0">
                        <a:solidFill>
                          <a:schemeClr val="tx1"/>
                        </a:solidFill>
                        <a:effectLst/>
                      </a:endParaRPr>
                    </a:p>
                    <a:p>
                      <a:pPr algn="ctr"/>
                      <a:endParaRPr lang="en-US" sz="1200" b="1" kern="1200" dirty="0">
                        <a:solidFill>
                          <a:schemeClr val="tx1"/>
                        </a:solidFill>
                        <a:effectLst/>
                        <a:latin typeface="+mn-lt"/>
                        <a:ea typeface="+mn-ea"/>
                        <a:cs typeface="+mn-cs"/>
                      </a:endParaRPr>
                    </a:p>
                  </a:txBody>
                  <a:tcPr>
                    <a:solidFill>
                      <a:srgbClr val="CC9900"/>
                    </a:solidFill>
                  </a:tcPr>
                </a:tc>
                <a:tc>
                  <a:txBody>
                    <a:bodyPr/>
                    <a:lstStyle/>
                    <a:p>
                      <a:pPr marL="0" indent="0">
                        <a:buNone/>
                      </a:pPr>
                      <a:endParaRPr lang="en-US" sz="1100" dirty="0"/>
                    </a:p>
                  </a:txBody>
                  <a:tcPr>
                    <a:solidFill>
                      <a:srgbClr val="D3B431">
                        <a:alpha val="62000"/>
                      </a:srgbClr>
                    </a:solidFill>
                  </a:tcPr>
                </a:tc>
                <a:tc>
                  <a:txBody>
                    <a:bodyPr/>
                    <a:lstStyle/>
                    <a:p>
                      <a:pPr marL="0" marR="0">
                        <a:lnSpc>
                          <a:spcPct val="110000"/>
                        </a:lnSpc>
                        <a:spcBef>
                          <a:spcPts val="0"/>
                        </a:spcBef>
                        <a:spcAft>
                          <a:spcPts val="0"/>
                        </a:spcAft>
                      </a:pPr>
                      <a:endParaRPr lang="en-US" sz="1400" b="1"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10000"/>
                        </a:lnSpc>
                        <a:spcBef>
                          <a:spcPts val="0"/>
                        </a:spcBef>
                        <a:spcAft>
                          <a:spcPts val="0"/>
                        </a:spcAft>
                      </a:pPr>
                      <a:r>
                        <a:rPr lang="en-US" sz="1400" b="1" dirty="0">
                          <a:effectLst/>
                          <a:latin typeface="Calibri" panose="020F0502020204030204" pitchFamily="34" charset="0"/>
                          <a:ea typeface="Times New Roman" panose="02020603050405020304" pitchFamily="18" charset="0"/>
                          <a:cs typeface="Times New Roman" panose="02020603050405020304" pitchFamily="18" charset="0"/>
                        </a:rPr>
                        <a:t>SAY</a:t>
                      </a:r>
                      <a:endParaRPr lang="en-US" sz="1400" dirty="0">
                        <a:effectLst/>
                        <a:latin typeface="Corbel" panose="020B0503020204020204" pitchFamily="34" charset="0"/>
                        <a:ea typeface="Times New Roman" panose="02020603050405020304" pitchFamily="18" charset="0"/>
                        <a:cs typeface="Times New Roman" panose="02020603050405020304" pitchFamily="18" charset="0"/>
                      </a:endParaRPr>
                    </a:p>
                    <a:p>
                      <a:pPr marL="285750" marR="0" lvl="0" indent="-285750" algn="l" defTabSz="914400" rtl="0" eaLnBrk="1" fontAlgn="auto" latinLnBrk="0" hangingPunct="1">
                        <a:lnSpc>
                          <a:spcPct val="100000"/>
                        </a:lnSpc>
                        <a:spcBef>
                          <a:spcPts val="0"/>
                        </a:spcBef>
                        <a:spcAft>
                          <a:spcPts val="0"/>
                        </a:spcAft>
                        <a:buClrTx/>
                        <a:buSzTx/>
                        <a:buFontTx/>
                        <a:buChar char="-"/>
                        <a:tabLst/>
                        <a:defRPr/>
                      </a:pPr>
                      <a:r>
                        <a:rPr lang="en-US" sz="1400" i="1" kern="1200" dirty="0">
                          <a:solidFill>
                            <a:schemeClr val="dk1"/>
                          </a:solidFill>
                          <a:effectLst/>
                          <a:latin typeface="+mn-lt"/>
                          <a:ea typeface="+mn-ea"/>
                          <a:cs typeface="+mn-cs"/>
                        </a:rPr>
                        <a:t>In</a:t>
                      </a:r>
                      <a:r>
                        <a:rPr lang="en-US" sz="1400" i="1" kern="1200" baseline="0" dirty="0">
                          <a:solidFill>
                            <a:schemeClr val="dk1"/>
                          </a:solidFill>
                          <a:effectLst/>
                          <a:latin typeface="+mn-lt"/>
                          <a:ea typeface="+mn-ea"/>
                          <a:cs typeface="+mn-cs"/>
                        </a:rPr>
                        <a:t> this next phase, we are going to work with one of the future scenarios developed in the previous phase. We are going to consider initiatives, courses of action (COA), and strategies to pursue in order to shape the future in a way that aligns with a desired future scenario. </a:t>
                      </a:r>
                      <a:r>
                        <a:rPr lang="en-US" sz="1400" i="1" dirty="0">
                          <a:effectLst/>
                          <a:latin typeface="Calibri" panose="020F0502020204030204" pitchFamily="34" charset="0"/>
                          <a:ea typeface="Times New Roman" panose="02020603050405020304" pitchFamily="18" charset="0"/>
                        </a:rPr>
                        <a:t> </a:t>
                      </a:r>
                    </a:p>
                    <a:p>
                      <a:pPr marL="285750" marR="0" lvl="0" indent="-285750" algn="l" defTabSz="914400" rtl="0" eaLnBrk="1" fontAlgn="auto" latinLnBrk="0" hangingPunct="1">
                        <a:lnSpc>
                          <a:spcPct val="100000"/>
                        </a:lnSpc>
                        <a:spcBef>
                          <a:spcPts val="0"/>
                        </a:spcBef>
                        <a:spcAft>
                          <a:spcPts val="0"/>
                        </a:spcAft>
                        <a:buClrTx/>
                        <a:buSzTx/>
                        <a:buFontTx/>
                        <a:buChar char="-"/>
                        <a:tabLst/>
                        <a:defRPr/>
                      </a:pPr>
                      <a:endParaRPr lang="en-US" sz="1400" i="1" dirty="0">
                        <a:effectLst/>
                        <a:latin typeface="Calibri" panose="020F0502020204030204" pitchFamily="34" charset="0"/>
                        <a:ea typeface="Times New Roman" panose="02020603050405020304" pitchFamily="18" charset="0"/>
                      </a:endParaRPr>
                    </a:p>
                    <a:p>
                      <a:pPr marL="0" marR="0">
                        <a:lnSpc>
                          <a:spcPct val="110000"/>
                        </a:lnSpc>
                        <a:spcBef>
                          <a:spcPts val="0"/>
                        </a:spcBef>
                        <a:spcAft>
                          <a:spcPts val="0"/>
                        </a:spcAft>
                      </a:pPr>
                      <a:r>
                        <a:rPr lang="en-US" sz="1400" b="1" i="0" dirty="0">
                          <a:effectLst/>
                          <a:latin typeface="Calibri" panose="020F0502020204030204" pitchFamily="34" charset="0"/>
                          <a:ea typeface="Times New Roman" panose="02020603050405020304" pitchFamily="18" charset="0"/>
                          <a:cs typeface="Times New Roman" panose="02020603050405020304" pitchFamily="18" charset="0"/>
                        </a:rPr>
                        <a:t>DO</a:t>
                      </a:r>
                      <a:endParaRPr lang="en-US" sz="1400" i="1" dirty="0">
                        <a:effectLst/>
                        <a:latin typeface="Calibri" panose="020F0502020204030204" pitchFamily="34" charset="0"/>
                        <a:ea typeface="Times New Roman" panose="02020603050405020304" pitchFamily="18" charset="0"/>
                      </a:endParaRPr>
                    </a:p>
                    <a:p>
                      <a:pPr marL="285750" marR="0" lvl="0" indent="-285750" algn="l" defTabSz="914400" rtl="0" eaLnBrk="1" fontAlgn="auto" latinLnBrk="0" hangingPunct="1">
                        <a:lnSpc>
                          <a:spcPct val="100000"/>
                        </a:lnSpc>
                        <a:spcBef>
                          <a:spcPts val="0"/>
                        </a:spcBef>
                        <a:spcAft>
                          <a:spcPts val="0"/>
                        </a:spcAft>
                        <a:buClrTx/>
                        <a:buSzTx/>
                        <a:buFontTx/>
                        <a:buChar char="-"/>
                        <a:tabLst/>
                        <a:defRPr/>
                      </a:pPr>
                      <a:r>
                        <a:rPr lang="en-US" sz="1400" b="0" i="0" u="none" kern="1200" baseline="0" dirty="0">
                          <a:solidFill>
                            <a:schemeClr val="dk1"/>
                          </a:solidFill>
                          <a:effectLst/>
                          <a:latin typeface="+mn-lt"/>
                          <a:ea typeface="+mn-ea"/>
                          <a:cs typeface="+mn-cs"/>
                        </a:rPr>
                        <a:t>Select one possible future scenario developed by a participant in Phase 1. </a:t>
                      </a:r>
                    </a:p>
                    <a:p>
                      <a:pPr marL="285750" marR="0" lvl="0" indent="-285750" algn="l" defTabSz="914400" rtl="0" eaLnBrk="1" fontAlgn="auto" latinLnBrk="0" hangingPunct="1">
                        <a:lnSpc>
                          <a:spcPct val="100000"/>
                        </a:lnSpc>
                        <a:spcBef>
                          <a:spcPts val="0"/>
                        </a:spcBef>
                        <a:spcAft>
                          <a:spcPts val="0"/>
                        </a:spcAft>
                        <a:buClrTx/>
                        <a:buSzTx/>
                        <a:buFontTx/>
                        <a:buChar char="-"/>
                        <a:tabLst/>
                        <a:defRPr/>
                      </a:pPr>
                      <a:r>
                        <a:rPr lang="en-US" sz="1400" b="0" i="0" u="none" kern="1200" baseline="0" dirty="0">
                          <a:solidFill>
                            <a:schemeClr val="dk1"/>
                          </a:solidFill>
                          <a:effectLst/>
                          <a:latin typeface="+mn-lt"/>
                          <a:ea typeface="+mn-ea"/>
                          <a:cs typeface="+mn-cs"/>
                        </a:rPr>
                        <a:t>[Notes: Post the description with main points and sketch on a projector, whiteboard, or other common point of reference. Then describe scenario to participants. The scenario selected should be one that appears favorable to U.S. interests, based on the facilitator’s judgment. The scenario chosen should be sufficiently rich and complex to spur thinking, diverse idea generation, and discussion. Potential variation: Facilitator develops his/her own possible future scenario and sketch for this part of the exercise.]</a:t>
                      </a:r>
                      <a:endParaRPr lang="en-US" sz="1400" b="1" i="0" u="none" dirty="0">
                        <a:effectLst/>
                        <a:latin typeface="Calibri" panose="020F0502020204030204" pitchFamily="34" charset="0"/>
                        <a:ea typeface="Times New Roman" panose="02020603050405020304" pitchFamily="18" charset="0"/>
                      </a:endParaRPr>
                    </a:p>
                  </a:txBody>
                  <a:tcPr marL="68580" marR="68580" marT="0" marB="0">
                    <a:solidFill>
                      <a:srgbClr val="D3B431">
                        <a:alpha val="62000"/>
                      </a:srgbClr>
                    </a:solidFill>
                  </a:tcPr>
                </a:tc>
                <a:extLst>
                  <a:ext uri="{0D108BD9-81ED-4DB2-BD59-A6C34878D82A}">
                    <a16:rowId xmlns:a16="http://schemas.microsoft.com/office/drawing/2014/main" val="3992430320"/>
                  </a:ext>
                </a:extLst>
              </a:tr>
            </a:tbl>
          </a:graphicData>
        </a:graphic>
      </p:graphicFrame>
      <p:pic>
        <p:nvPicPr>
          <p:cNvPr id="5" name="Picture 2" descr="C:\Users\361\AppData\Local\Microsoft\Windows\Temporary Internet Files\Content.IE5\34TGYFAZ\uhr[1].png"/>
          <p:cNvPicPr>
            <a:picLocks noChangeAspect="1" noChangeArrowheads="1"/>
          </p:cNvPicPr>
          <p:nvPr/>
        </p:nvPicPr>
        <p:blipFill>
          <a:blip r:embed="rId3" cstate="print"/>
          <a:srcRect/>
          <a:stretch>
            <a:fillRect/>
          </a:stretch>
        </p:blipFill>
        <p:spPr bwMode="auto">
          <a:xfrm>
            <a:off x="1202185" y="2404646"/>
            <a:ext cx="317258" cy="317258"/>
          </a:xfrm>
          <a:prstGeom prst="rect">
            <a:avLst/>
          </a:prstGeom>
          <a:noFill/>
        </p:spPr>
      </p:pic>
      <p:cxnSp>
        <p:nvCxnSpPr>
          <p:cNvPr id="11" name="Straight Connector 10"/>
          <p:cNvCxnSpPr/>
          <p:nvPr/>
        </p:nvCxnSpPr>
        <p:spPr>
          <a:xfrm>
            <a:off x="2819400" y="1295400"/>
            <a:ext cx="0" cy="5212080"/>
          </a:xfrm>
          <a:prstGeom prst="line">
            <a:avLst/>
          </a:prstGeom>
          <a:ln w="571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pic>
        <p:nvPicPr>
          <p:cNvPr id="3" name="Picture 6" descr="C:\Users\361\AppData\Local\Microsoft\Windows\Temporary Internet Files\Content.IE5\IGMPWQCZ\Righthand.svg[1].png"/>
          <p:cNvPicPr>
            <a:picLocks noChangeAspect="1" noChangeArrowheads="1"/>
          </p:cNvPicPr>
          <p:nvPr/>
        </p:nvPicPr>
        <p:blipFill>
          <a:blip r:embed="rId4" cstate="print"/>
          <a:srcRect/>
          <a:stretch>
            <a:fillRect/>
          </a:stretch>
        </p:blipFill>
        <p:spPr bwMode="auto">
          <a:xfrm>
            <a:off x="2667000" y="2971800"/>
            <a:ext cx="381000" cy="381000"/>
          </a:xfrm>
          <a:prstGeom prst="rect">
            <a:avLst/>
          </a:prstGeom>
          <a:noFill/>
        </p:spPr>
      </p:pic>
      <p:pic>
        <p:nvPicPr>
          <p:cNvPr id="8" name="Picture 7" descr="C:\Users\361\AppData\Local\Microsoft\Windows\Temporary Internet Files\Content.IE5\IGMPWQCZ\ibdjl95-Speech-Bubbles-1[1].png"/>
          <p:cNvPicPr>
            <a:picLocks noChangeAspect="1" noChangeArrowheads="1"/>
          </p:cNvPicPr>
          <p:nvPr/>
        </p:nvPicPr>
        <p:blipFill>
          <a:blip r:embed="rId5" cstate="print"/>
          <a:srcRect/>
          <a:stretch>
            <a:fillRect/>
          </a:stretch>
        </p:blipFill>
        <p:spPr bwMode="auto">
          <a:xfrm>
            <a:off x="2667000" y="1524000"/>
            <a:ext cx="304800" cy="317210"/>
          </a:xfrm>
          <a:prstGeom prst="rect">
            <a:avLst/>
          </a:prstGeom>
          <a:noFill/>
        </p:spPr>
      </p:pic>
      <p:sp>
        <p:nvSpPr>
          <p:cNvPr id="12" name="TextBox 11"/>
          <p:cNvSpPr txBox="1"/>
          <p:nvPr/>
        </p:nvSpPr>
        <p:spPr>
          <a:xfrm>
            <a:off x="1371600" y="1447800"/>
            <a:ext cx="1066800" cy="830997"/>
          </a:xfrm>
          <a:prstGeom prst="rect">
            <a:avLst/>
          </a:prstGeom>
          <a:noFill/>
        </p:spPr>
        <p:txBody>
          <a:bodyPr wrap="square" rtlCol="0">
            <a:spAutoFit/>
          </a:bodyPr>
          <a:lstStyle/>
          <a:p>
            <a:r>
              <a:rPr lang="en-US" sz="1600" b="1" dirty="0"/>
              <a:t>Consider Potential Actions</a:t>
            </a:r>
          </a:p>
        </p:txBody>
      </p:sp>
      <p:sp>
        <p:nvSpPr>
          <p:cNvPr id="13" name="TextBox 12"/>
          <p:cNvSpPr txBox="1"/>
          <p:nvPr/>
        </p:nvSpPr>
        <p:spPr>
          <a:xfrm>
            <a:off x="1443243" y="2404646"/>
            <a:ext cx="766557" cy="338554"/>
          </a:xfrm>
          <a:prstGeom prst="rect">
            <a:avLst/>
          </a:prstGeom>
          <a:noFill/>
        </p:spPr>
        <p:txBody>
          <a:bodyPr wrap="none" rtlCol="0">
            <a:spAutoFit/>
          </a:bodyPr>
          <a:lstStyle/>
          <a:p>
            <a:r>
              <a:rPr lang="en-US" sz="1600" b="1" dirty="0"/>
              <a:t>30 min</a:t>
            </a:r>
          </a:p>
        </p:txBody>
      </p:sp>
      <p:sp>
        <p:nvSpPr>
          <p:cNvPr id="9" name="Slide Number Placeholder 8"/>
          <p:cNvSpPr>
            <a:spLocks noGrp="1"/>
          </p:cNvSpPr>
          <p:nvPr>
            <p:ph type="sldNum" sz="quarter" idx="12"/>
          </p:nvPr>
        </p:nvSpPr>
        <p:spPr/>
        <p:txBody>
          <a:bodyPr/>
          <a:lstStyle/>
          <a:p>
            <a:fld id="{98044682-6219-4089-8719-C9589F48517E}" type="slidenum">
              <a:rPr lang="en-US" smtClean="0"/>
              <a:pPr/>
              <a:t>26</a:t>
            </a:fld>
            <a:endParaRPr lang="en-US"/>
          </a:p>
        </p:txBody>
      </p:sp>
    </p:spTree>
    <p:extLst>
      <p:ext uri="{BB962C8B-B14F-4D97-AF65-F5344CB8AC3E}">
        <p14:creationId xmlns:p14="http://schemas.microsoft.com/office/powerpoint/2010/main" val="1344177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3240151504"/>
              </p:ext>
            </p:extLst>
          </p:nvPr>
        </p:nvGraphicFramePr>
        <p:xfrm>
          <a:off x="876300" y="304800"/>
          <a:ext cx="7406639" cy="6217920"/>
        </p:xfrm>
        <a:graphic>
          <a:graphicData uri="http://schemas.openxmlformats.org/drawingml/2006/table">
            <a:tbl>
              <a:tblPr firstRow="1" bandRow="1">
                <a:tableStyleId>{46F890A9-2807-4EBB-B81D-B2AA78EC7F39}</a:tableStyleId>
              </a:tblPr>
              <a:tblGrid>
                <a:gridCol w="1759077">
                  <a:extLst>
                    <a:ext uri="{9D8B030D-6E8A-4147-A177-3AD203B41FA5}">
                      <a16:colId xmlns:a16="http://schemas.microsoft.com/office/drawing/2014/main" val="1764587541"/>
                    </a:ext>
                  </a:extLst>
                </a:gridCol>
                <a:gridCol w="493457">
                  <a:extLst>
                    <a:ext uri="{9D8B030D-6E8A-4147-A177-3AD203B41FA5}">
                      <a16:colId xmlns:a16="http://schemas.microsoft.com/office/drawing/2014/main" val="3858536520"/>
                    </a:ext>
                  </a:extLst>
                </a:gridCol>
                <a:gridCol w="5154105">
                  <a:extLst>
                    <a:ext uri="{9D8B030D-6E8A-4147-A177-3AD203B41FA5}">
                      <a16:colId xmlns:a16="http://schemas.microsoft.com/office/drawing/2014/main" val="1282257971"/>
                    </a:ext>
                  </a:extLst>
                </a:gridCol>
              </a:tblGrid>
              <a:tr h="976299">
                <a:tc>
                  <a:txBody>
                    <a:bodyPr/>
                    <a:lstStyle/>
                    <a:p>
                      <a:pPr marL="0" marR="0" algn="ctr">
                        <a:spcBef>
                          <a:spcPts val="0"/>
                        </a:spcBef>
                        <a:spcAft>
                          <a:spcPts val="0"/>
                        </a:spcAft>
                      </a:pPr>
                      <a:endParaRPr lang="en-US" sz="2000" b="1" dirty="0">
                        <a:solidFill>
                          <a:srgbClr val="F2F2F2"/>
                        </a:solidFill>
                        <a:effectLst/>
                        <a:latin typeface="Calibri" panose="020F0502020204030204" pitchFamily="34" charset="0"/>
                        <a:ea typeface="Times New Roman" panose="02020603050405020304" pitchFamily="18" charset="0"/>
                      </a:endParaRPr>
                    </a:p>
                    <a:p>
                      <a:pPr marL="0" marR="0" algn="ctr">
                        <a:spcBef>
                          <a:spcPts val="0"/>
                        </a:spcBef>
                        <a:spcAft>
                          <a:spcPts val="0"/>
                        </a:spcAft>
                      </a:pPr>
                      <a:r>
                        <a:rPr lang="en-US" sz="2000" b="1" dirty="0">
                          <a:solidFill>
                            <a:srgbClr val="F2F2F2"/>
                          </a:solidFill>
                          <a:effectLst/>
                          <a:latin typeface="Calibri" panose="020F0502020204030204" pitchFamily="34" charset="0"/>
                          <a:ea typeface="Times New Roman" panose="02020603050405020304" pitchFamily="18" charset="0"/>
                        </a:rPr>
                        <a:t>Step</a:t>
                      </a:r>
                      <a:endParaRPr lang="en-US" sz="1200" dirty="0">
                        <a:effectLst/>
                        <a:latin typeface="Corbel" panose="020B0503020204020204" pitchFamily="34" charset="0"/>
                      </a:endParaRPr>
                    </a:p>
                    <a:p>
                      <a:pPr marL="0" marR="0" algn="ctr">
                        <a:spcBef>
                          <a:spcPts val="0"/>
                        </a:spcBef>
                        <a:spcAft>
                          <a:spcPts val="0"/>
                        </a:spcAft>
                      </a:pPr>
                      <a:r>
                        <a:rPr lang="en-US" sz="2000" b="1" dirty="0">
                          <a:solidFill>
                            <a:srgbClr val="F2F2F2"/>
                          </a:solidFill>
                          <a:effectLst/>
                          <a:latin typeface="Calibri" panose="020F0502020204030204" pitchFamily="34" charset="0"/>
                          <a:ea typeface="Times New Roman" panose="02020603050405020304" pitchFamily="18" charset="0"/>
                        </a:rPr>
                        <a:t> </a:t>
                      </a:r>
                      <a:endParaRPr lang="en-US" sz="1200" dirty="0">
                        <a:effectLst/>
                        <a:latin typeface="Corbel" panose="020B0503020204020204" pitchFamily="34" charset="0"/>
                      </a:endParaRPr>
                    </a:p>
                  </a:txBody>
                  <a:tcPr marL="68580" marR="68580" marT="0" marB="0" anchor="ctr">
                    <a:solidFill>
                      <a:schemeClr val="accent3">
                        <a:lumMod val="50000"/>
                      </a:schemeClr>
                    </a:solidFill>
                  </a:tcPr>
                </a:tc>
                <a:tc>
                  <a:txBody>
                    <a:bodyPr/>
                    <a:lstStyle/>
                    <a:p>
                      <a:pPr marL="0" marR="0" algn="ctr">
                        <a:spcBef>
                          <a:spcPts val="0"/>
                        </a:spcBef>
                        <a:spcAft>
                          <a:spcPts val="0"/>
                        </a:spcAft>
                      </a:pPr>
                      <a:endParaRPr lang="en-US" sz="1200" dirty="0">
                        <a:effectLst/>
                        <a:latin typeface="Corbel" panose="020B0503020204020204" pitchFamily="34" charset="0"/>
                      </a:endParaRPr>
                    </a:p>
                  </a:txBody>
                  <a:tcPr marL="68580" marR="68580" marT="0" marB="0" anchor="ctr">
                    <a:solidFill>
                      <a:schemeClr val="accent3">
                        <a:lumMod val="5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b="1" dirty="0">
                        <a:solidFill>
                          <a:srgbClr val="F2F2F2"/>
                        </a:solidFill>
                        <a:effectLst/>
                        <a:latin typeface="Calibri" panose="020F0502020204030204" pitchFamily="34" charset="0"/>
                        <a:ea typeface="Times New Roman" panose="02020603050405020304"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b="1" dirty="0">
                          <a:solidFill>
                            <a:srgbClr val="F2F2F2"/>
                          </a:solidFill>
                          <a:effectLst/>
                          <a:latin typeface="Calibri" panose="020F0502020204030204" pitchFamily="34" charset="0"/>
                          <a:ea typeface="Times New Roman" panose="02020603050405020304" pitchFamily="18" charset="0"/>
                        </a:rPr>
                        <a:t>Facilitator Activity</a:t>
                      </a:r>
                      <a:endParaRPr lang="en-US" sz="1200" dirty="0">
                        <a:effectLst/>
                        <a:latin typeface="Corbel" panose="020B0503020204020204" pitchFamily="34" charset="0"/>
                      </a:endParaRPr>
                    </a:p>
                    <a:p>
                      <a:pPr marL="0" marR="0" algn="ctr">
                        <a:spcBef>
                          <a:spcPts val="0"/>
                        </a:spcBef>
                        <a:spcAft>
                          <a:spcPts val="0"/>
                        </a:spcAft>
                      </a:pPr>
                      <a:endParaRPr lang="en-US" sz="1200" dirty="0">
                        <a:effectLst/>
                        <a:latin typeface="Corbel" panose="020B0503020204020204" pitchFamily="34" charset="0"/>
                      </a:endParaRPr>
                    </a:p>
                  </a:txBody>
                  <a:tcPr marL="68580" marR="68580" marT="0" marB="0" anchor="ctr">
                    <a:solidFill>
                      <a:schemeClr val="accent3">
                        <a:lumMod val="50000"/>
                      </a:schemeClr>
                    </a:solidFill>
                  </a:tcPr>
                </a:tc>
                <a:extLst>
                  <a:ext uri="{0D108BD9-81ED-4DB2-BD59-A6C34878D82A}">
                    <a16:rowId xmlns:a16="http://schemas.microsoft.com/office/drawing/2014/main" val="2641501532"/>
                  </a:ext>
                </a:extLst>
              </a:tr>
              <a:tr h="5241621">
                <a:tc>
                  <a:txBody>
                    <a:bodyPr/>
                    <a:lstStyle/>
                    <a:p>
                      <a:pPr algn="l"/>
                      <a:r>
                        <a:rPr lang="en-US" sz="4800" b="1" kern="1200" dirty="0">
                          <a:solidFill>
                            <a:schemeClr val="tx1"/>
                          </a:solidFill>
                          <a:effectLst/>
                          <a:latin typeface="+mn-lt"/>
                          <a:ea typeface="+mn-ea"/>
                          <a:cs typeface="+mn-cs"/>
                        </a:rPr>
                        <a:t> 1</a:t>
                      </a:r>
                      <a:endParaRPr lang="en-US" sz="1600" dirty="0">
                        <a:solidFill>
                          <a:schemeClr val="tx1"/>
                        </a:solidFill>
                        <a:effectLst/>
                      </a:endParaRPr>
                    </a:p>
                    <a:p>
                      <a:pPr algn="ctr"/>
                      <a:r>
                        <a:rPr lang="en-US" sz="1400" b="1" kern="1200" dirty="0">
                          <a:solidFill>
                            <a:schemeClr val="tx1"/>
                          </a:solidFill>
                          <a:effectLst/>
                          <a:latin typeface="+mn-lt"/>
                          <a:ea typeface="+mn-ea"/>
                          <a:cs typeface="+mn-cs"/>
                        </a:rPr>
                        <a:t> </a:t>
                      </a:r>
                      <a:endParaRPr lang="en-US" sz="1400" dirty="0">
                        <a:solidFill>
                          <a:schemeClr val="tx1"/>
                        </a:solidFill>
                        <a:effectLst/>
                      </a:endParaRPr>
                    </a:p>
                    <a:p>
                      <a:pPr algn="ctr"/>
                      <a:endParaRPr lang="en-US" sz="1200" b="1" kern="1200" dirty="0">
                        <a:solidFill>
                          <a:schemeClr val="tx1"/>
                        </a:solidFill>
                        <a:effectLst/>
                        <a:latin typeface="+mn-lt"/>
                        <a:ea typeface="+mn-ea"/>
                        <a:cs typeface="+mn-cs"/>
                      </a:endParaRPr>
                    </a:p>
                  </a:txBody>
                  <a:tcPr>
                    <a:solidFill>
                      <a:srgbClr val="CC9900"/>
                    </a:solidFill>
                  </a:tcPr>
                </a:tc>
                <a:tc>
                  <a:txBody>
                    <a:bodyPr/>
                    <a:lstStyle/>
                    <a:p>
                      <a:pPr marL="0" indent="0">
                        <a:buNone/>
                      </a:pPr>
                      <a:endParaRPr lang="en-US" sz="1100" dirty="0"/>
                    </a:p>
                  </a:txBody>
                  <a:tcPr>
                    <a:solidFill>
                      <a:srgbClr val="D3B431">
                        <a:alpha val="62000"/>
                      </a:srgbClr>
                    </a:solidFill>
                  </a:tcPr>
                </a:tc>
                <a:tc>
                  <a:txBody>
                    <a:bodyPr/>
                    <a:lstStyle/>
                    <a:p>
                      <a:pPr marL="0" marR="0">
                        <a:lnSpc>
                          <a:spcPct val="110000"/>
                        </a:lnSpc>
                        <a:spcBef>
                          <a:spcPts val="0"/>
                        </a:spcBef>
                        <a:spcAft>
                          <a:spcPts val="0"/>
                        </a:spcAft>
                      </a:pPr>
                      <a:endParaRPr lang="en-US" sz="1400" b="1"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10000"/>
                        </a:lnSpc>
                        <a:spcBef>
                          <a:spcPts val="0"/>
                        </a:spcBef>
                        <a:spcAft>
                          <a:spcPts val="0"/>
                        </a:spcAft>
                      </a:pPr>
                      <a:r>
                        <a:rPr lang="en-US" sz="1400" b="1" dirty="0">
                          <a:effectLst/>
                          <a:latin typeface="Calibri" panose="020F0502020204030204" pitchFamily="34" charset="0"/>
                          <a:ea typeface="Times New Roman" panose="02020603050405020304" pitchFamily="18" charset="0"/>
                          <a:cs typeface="Times New Roman" panose="02020603050405020304" pitchFamily="18" charset="0"/>
                        </a:rPr>
                        <a:t>SAY</a:t>
                      </a:r>
                      <a:endParaRPr lang="en-US" sz="1400" dirty="0">
                        <a:effectLst/>
                        <a:latin typeface="Corbel" panose="020B0503020204020204" pitchFamily="34" charset="0"/>
                        <a:ea typeface="Times New Roman" panose="02020603050405020304" pitchFamily="18" charset="0"/>
                        <a:cs typeface="Times New Roman" panose="02020603050405020304" pitchFamily="18" charset="0"/>
                      </a:endParaRPr>
                    </a:p>
                    <a:p>
                      <a:pPr marL="285750" marR="0" lvl="0" indent="-285750" algn="l" defTabSz="914400" rtl="0" eaLnBrk="1" fontAlgn="auto" latinLnBrk="0" hangingPunct="1">
                        <a:lnSpc>
                          <a:spcPct val="100000"/>
                        </a:lnSpc>
                        <a:spcBef>
                          <a:spcPts val="0"/>
                        </a:spcBef>
                        <a:spcAft>
                          <a:spcPts val="0"/>
                        </a:spcAft>
                        <a:buClrTx/>
                        <a:buSzTx/>
                        <a:buFontTx/>
                        <a:buChar char="-"/>
                        <a:tabLst/>
                        <a:defRPr/>
                      </a:pPr>
                      <a:r>
                        <a:rPr lang="en-US" sz="1400" i="1" kern="1200" dirty="0">
                          <a:solidFill>
                            <a:schemeClr val="dk1"/>
                          </a:solidFill>
                          <a:effectLst/>
                          <a:latin typeface="+mn-lt"/>
                          <a:ea typeface="+mn-ea"/>
                          <a:cs typeface="+mn-cs"/>
                        </a:rPr>
                        <a:t>Here</a:t>
                      </a:r>
                      <a:r>
                        <a:rPr lang="en-US" sz="1400" i="1" kern="1200" baseline="0" dirty="0">
                          <a:solidFill>
                            <a:schemeClr val="dk1"/>
                          </a:solidFill>
                          <a:effectLst/>
                          <a:latin typeface="+mn-lt"/>
                          <a:ea typeface="+mn-ea"/>
                          <a:cs typeface="+mn-cs"/>
                        </a:rPr>
                        <a:t> is the premise: The Army has received direction from higher command that this [posted] future scenario is in the U.S.’s best interest. You are responsible for shaping the future in a way that enables the U.S. to realize the envisioned future situation.</a:t>
                      </a:r>
                    </a:p>
                    <a:p>
                      <a:pPr marL="285750" marR="0" lvl="0" indent="-285750" algn="l" defTabSz="914400" rtl="0" eaLnBrk="1" fontAlgn="auto" latinLnBrk="0" hangingPunct="1">
                        <a:lnSpc>
                          <a:spcPct val="100000"/>
                        </a:lnSpc>
                        <a:spcBef>
                          <a:spcPts val="0"/>
                        </a:spcBef>
                        <a:spcAft>
                          <a:spcPts val="0"/>
                        </a:spcAft>
                        <a:buClrTx/>
                        <a:buSzTx/>
                        <a:buFontTx/>
                        <a:buChar char="-"/>
                        <a:tabLst/>
                        <a:defRPr/>
                      </a:pPr>
                      <a:r>
                        <a:rPr lang="en-US" sz="1400" i="1" kern="1200" baseline="0" dirty="0">
                          <a:solidFill>
                            <a:schemeClr val="dk1"/>
                          </a:solidFill>
                          <a:effectLst/>
                          <a:latin typeface="+mn-lt"/>
                          <a:ea typeface="+mn-ea"/>
                          <a:cs typeface="+mn-cs"/>
                        </a:rPr>
                        <a:t>Your task is to develop ideas for how to maximize the likelihood of realizing this future situation. </a:t>
                      </a:r>
                      <a:endParaRPr lang="en-US" sz="1400" i="1" dirty="0">
                        <a:effectLst/>
                        <a:latin typeface="Calibri" panose="020F0502020204030204" pitchFamily="34" charset="0"/>
                        <a:ea typeface="Times New Roman" panose="02020603050405020304" pitchFamily="18" charset="0"/>
                      </a:endParaRPr>
                    </a:p>
                    <a:p>
                      <a:pPr marL="285750" marR="0" lvl="0" indent="-285750" algn="l" defTabSz="914400" rtl="0" eaLnBrk="1" fontAlgn="auto" latinLnBrk="0" hangingPunct="1">
                        <a:lnSpc>
                          <a:spcPct val="100000"/>
                        </a:lnSpc>
                        <a:spcBef>
                          <a:spcPts val="0"/>
                        </a:spcBef>
                        <a:spcAft>
                          <a:spcPts val="0"/>
                        </a:spcAft>
                        <a:buClrTx/>
                        <a:buSzTx/>
                        <a:buFontTx/>
                        <a:buChar char="-"/>
                        <a:tabLst/>
                        <a:defRPr/>
                      </a:pPr>
                      <a:endParaRPr lang="en-US" sz="1400" i="1" dirty="0">
                        <a:effectLst/>
                        <a:latin typeface="Calibri" panose="020F0502020204030204" pitchFamily="34" charset="0"/>
                        <a:ea typeface="Times New Roman" panose="02020603050405020304" pitchFamily="18" charset="0"/>
                      </a:endParaRPr>
                    </a:p>
                    <a:p>
                      <a:pPr marL="0" marR="0">
                        <a:lnSpc>
                          <a:spcPct val="110000"/>
                        </a:lnSpc>
                        <a:spcBef>
                          <a:spcPts val="0"/>
                        </a:spcBef>
                        <a:spcAft>
                          <a:spcPts val="0"/>
                        </a:spcAft>
                      </a:pPr>
                      <a:r>
                        <a:rPr lang="en-US" sz="1400" b="1" i="0" dirty="0">
                          <a:effectLst/>
                          <a:latin typeface="Calibri" panose="020F0502020204030204" pitchFamily="34" charset="0"/>
                          <a:ea typeface="Times New Roman" panose="02020603050405020304" pitchFamily="18" charset="0"/>
                          <a:cs typeface="Times New Roman" panose="02020603050405020304" pitchFamily="18" charset="0"/>
                        </a:rPr>
                        <a:t>DO</a:t>
                      </a:r>
                      <a:endParaRPr lang="en-US" sz="1400" i="1" dirty="0">
                        <a:effectLst/>
                        <a:latin typeface="Calibri" panose="020F0502020204030204" pitchFamily="34" charset="0"/>
                        <a:ea typeface="Times New Roman" panose="02020603050405020304" pitchFamily="18" charset="0"/>
                      </a:endParaRPr>
                    </a:p>
                    <a:p>
                      <a:pPr marL="285750" marR="0" lvl="0" indent="-285750" algn="l" defTabSz="914400" rtl="0" eaLnBrk="1" fontAlgn="auto" latinLnBrk="0" hangingPunct="1">
                        <a:lnSpc>
                          <a:spcPct val="100000"/>
                        </a:lnSpc>
                        <a:spcBef>
                          <a:spcPts val="0"/>
                        </a:spcBef>
                        <a:spcAft>
                          <a:spcPts val="0"/>
                        </a:spcAft>
                        <a:buClrTx/>
                        <a:buSzTx/>
                        <a:buFontTx/>
                        <a:buChar char="-"/>
                        <a:tabLst/>
                        <a:defRPr/>
                      </a:pPr>
                      <a:r>
                        <a:rPr lang="en-US" sz="1400" b="0" i="0" u="none" kern="1200" baseline="0" dirty="0">
                          <a:solidFill>
                            <a:schemeClr val="dk1"/>
                          </a:solidFill>
                          <a:effectLst/>
                          <a:latin typeface="+mn-lt"/>
                          <a:ea typeface="+mn-ea"/>
                          <a:cs typeface="+mn-cs"/>
                        </a:rPr>
                        <a:t>Refer participants to “Shaping the Future” in the Participant Guide.</a:t>
                      </a:r>
                    </a:p>
                    <a:p>
                      <a:pPr marL="285750" marR="0" lvl="0" indent="-285750" algn="l" defTabSz="914400" rtl="0" eaLnBrk="1" fontAlgn="auto" latinLnBrk="0" hangingPunct="1">
                        <a:lnSpc>
                          <a:spcPct val="100000"/>
                        </a:lnSpc>
                        <a:spcBef>
                          <a:spcPts val="0"/>
                        </a:spcBef>
                        <a:spcAft>
                          <a:spcPts val="0"/>
                        </a:spcAft>
                        <a:buClrTx/>
                        <a:buSzTx/>
                        <a:buFontTx/>
                        <a:buChar char="-"/>
                        <a:tabLst/>
                        <a:defRPr/>
                      </a:pPr>
                      <a:r>
                        <a:rPr lang="en-US" sz="1400" b="0" i="0" u="none" kern="1200" baseline="0" dirty="0">
                          <a:solidFill>
                            <a:schemeClr val="dk1"/>
                          </a:solidFill>
                          <a:effectLst/>
                          <a:latin typeface="+mn-lt"/>
                          <a:ea typeface="+mn-ea"/>
                          <a:cs typeface="+mn-cs"/>
                        </a:rPr>
                        <a:t>Direct participants to work individually and to use the questions listed in this section of the Participant Guide to help them generate ideas.</a:t>
                      </a:r>
                    </a:p>
                    <a:p>
                      <a:pPr marL="285750" marR="0" lvl="0" indent="-285750" algn="l" defTabSz="914400" rtl="0" eaLnBrk="1" fontAlgn="auto" latinLnBrk="0" hangingPunct="1">
                        <a:lnSpc>
                          <a:spcPct val="100000"/>
                        </a:lnSpc>
                        <a:spcBef>
                          <a:spcPts val="0"/>
                        </a:spcBef>
                        <a:spcAft>
                          <a:spcPts val="0"/>
                        </a:spcAft>
                        <a:buClrTx/>
                        <a:buSzTx/>
                        <a:buFontTx/>
                        <a:buChar char="-"/>
                        <a:tabLst/>
                        <a:defRPr/>
                      </a:pPr>
                      <a:endParaRPr lang="en-US" sz="1400" b="0" i="0" u="none" kern="1200" baseline="0" dirty="0">
                        <a:solidFill>
                          <a:schemeClr val="dk1"/>
                        </a:solidFill>
                        <a:effectLst/>
                        <a:latin typeface="+mn-lt"/>
                        <a:ea typeface="+mn-ea"/>
                        <a:cs typeface="+mn-cs"/>
                      </a:endParaRPr>
                    </a:p>
                    <a:p>
                      <a:pPr marL="0" marR="0">
                        <a:lnSpc>
                          <a:spcPct val="110000"/>
                        </a:lnSpc>
                        <a:spcBef>
                          <a:spcPts val="0"/>
                        </a:spcBef>
                        <a:spcAft>
                          <a:spcPts val="0"/>
                        </a:spcAft>
                      </a:pPr>
                      <a:r>
                        <a:rPr lang="en-US" sz="1400" b="1" dirty="0">
                          <a:effectLst/>
                          <a:latin typeface="Calibri" panose="020F0502020204030204" pitchFamily="34" charset="0"/>
                          <a:ea typeface="Times New Roman" panose="02020603050405020304" pitchFamily="18" charset="0"/>
                          <a:cs typeface="Times New Roman" panose="02020603050405020304" pitchFamily="18" charset="0"/>
                        </a:rPr>
                        <a:t>SAY</a:t>
                      </a:r>
                      <a:endParaRPr lang="en-US" sz="1400" dirty="0">
                        <a:effectLst/>
                        <a:latin typeface="Corbel" panose="020B0503020204020204" pitchFamily="34" charset="0"/>
                        <a:ea typeface="Times New Roman" panose="02020603050405020304" pitchFamily="18" charset="0"/>
                        <a:cs typeface="Times New Roman" panose="02020603050405020304" pitchFamily="18" charset="0"/>
                      </a:endParaRPr>
                    </a:p>
                    <a:p>
                      <a:pPr marL="285750" marR="0" lvl="0" indent="-285750" algn="l" defTabSz="914400" rtl="0" eaLnBrk="1" fontAlgn="auto" latinLnBrk="0" hangingPunct="1">
                        <a:lnSpc>
                          <a:spcPct val="100000"/>
                        </a:lnSpc>
                        <a:spcBef>
                          <a:spcPts val="0"/>
                        </a:spcBef>
                        <a:spcAft>
                          <a:spcPts val="0"/>
                        </a:spcAft>
                        <a:buClrTx/>
                        <a:buSzTx/>
                        <a:buFontTx/>
                        <a:buChar char="-"/>
                        <a:tabLst/>
                        <a:defRPr/>
                      </a:pPr>
                      <a:r>
                        <a:rPr lang="en-US" sz="1400" i="1" kern="1200" dirty="0">
                          <a:solidFill>
                            <a:schemeClr val="dk1"/>
                          </a:solidFill>
                          <a:effectLst/>
                          <a:latin typeface="+mn-lt"/>
                          <a:ea typeface="+mn-ea"/>
                          <a:cs typeface="+mn-cs"/>
                        </a:rPr>
                        <a:t>Spend</a:t>
                      </a:r>
                      <a:r>
                        <a:rPr lang="en-US" sz="1400" i="1" kern="1200" baseline="0" dirty="0">
                          <a:solidFill>
                            <a:schemeClr val="dk1"/>
                          </a:solidFill>
                          <a:effectLst/>
                          <a:latin typeface="+mn-lt"/>
                          <a:ea typeface="+mn-ea"/>
                          <a:cs typeface="+mn-cs"/>
                        </a:rPr>
                        <a:t> about 20-25 minutes working individually and generating ideas in response to the “Shaping the Future” questions. The overarching goal is to generate ideas and recommendations for how to shape the future in ways that allow us to achieve the envisioned future described in the scenario.</a:t>
                      </a:r>
                      <a:endParaRPr lang="en-US" sz="1400" b="1" i="0" u="none" dirty="0">
                        <a:effectLst/>
                        <a:latin typeface="Calibri" panose="020F0502020204030204" pitchFamily="34" charset="0"/>
                        <a:ea typeface="Times New Roman" panose="02020603050405020304" pitchFamily="18" charset="0"/>
                      </a:endParaRPr>
                    </a:p>
                  </a:txBody>
                  <a:tcPr marL="68580" marR="68580" marT="0" marB="0">
                    <a:solidFill>
                      <a:srgbClr val="D3B431">
                        <a:alpha val="62000"/>
                      </a:srgbClr>
                    </a:solidFill>
                  </a:tcPr>
                </a:tc>
                <a:extLst>
                  <a:ext uri="{0D108BD9-81ED-4DB2-BD59-A6C34878D82A}">
                    <a16:rowId xmlns:a16="http://schemas.microsoft.com/office/drawing/2014/main" val="3992430320"/>
                  </a:ext>
                </a:extLst>
              </a:tr>
            </a:tbl>
          </a:graphicData>
        </a:graphic>
      </p:graphicFrame>
      <p:pic>
        <p:nvPicPr>
          <p:cNvPr id="5" name="Picture 2" descr="C:\Users\361\AppData\Local\Microsoft\Windows\Temporary Internet Files\Content.IE5\34TGYFAZ\uhr[1].png"/>
          <p:cNvPicPr>
            <a:picLocks noChangeAspect="1" noChangeArrowheads="1"/>
          </p:cNvPicPr>
          <p:nvPr/>
        </p:nvPicPr>
        <p:blipFill>
          <a:blip r:embed="rId3" cstate="print"/>
          <a:srcRect/>
          <a:stretch>
            <a:fillRect/>
          </a:stretch>
        </p:blipFill>
        <p:spPr bwMode="auto">
          <a:xfrm>
            <a:off x="1202185" y="2557046"/>
            <a:ext cx="317258" cy="317258"/>
          </a:xfrm>
          <a:prstGeom prst="rect">
            <a:avLst/>
          </a:prstGeom>
          <a:noFill/>
        </p:spPr>
      </p:pic>
      <p:cxnSp>
        <p:nvCxnSpPr>
          <p:cNvPr id="11" name="Straight Connector 10"/>
          <p:cNvCxnSpPr/>
          <p:nvPr/>
        </p:nvCxnSpPr>
        <p:spPr>
          <a:xfrm>
            <a:off x="2819400" y="1295400"/>
            <a:ext cx="0" cy="5212080"/>
          </a:xfrm>
          <a:prstGeom prst="line">
            <a:avLst/>
          </a:prstGeom>
          <a:ln w="571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pic>
        <p:nvPicPr>
          <p:cNvPr id="3" name="Picture 6" descr="C:\Users\361\AppData\Local\Microsoft\Windows\Temporary Internet Files\Content.IE5\IGMPWQCZ\Righthand.svg[1].png"/>
          <p:cNvPicPr>
            <a:picLocks noChangeAspect="1" noChangeArrowheads="1"/>
          </p:cNvPicPr>
          <p:nvPr/>
        </p:nvPicPr>
        <p:blipFill>
          <a:blip r:embed="rId4" cstate="print"/>
          <a:srcRect/>
          <a:stretch>
            <a:fillRect/>
          </a:stretch>
        </p:blipFill>
        <p:spPr bwMode="auto">
          <a:xfrm>
            <a:off x="2667000" y="3200400"/>
            <a:ext cx="381000" cy="381000"/>
          </a:xfrm>
          <a:prstGeom prst="rect">
            <a:avLst/>
          </a:prstGeom>
          <a:noFill/>
        </p:spPr>
      </p:pic>
      <p:pic>
        <p:nvPicPr>
          <p:cNvPr id="8" name="Picture 7" descr="C:\Users\361\AppData\Local\Microsoft\Windows\Temporary Internet Files\Content.IE5\IGMPWQCZ\ibdjl95-Speech-Bubbles-1[1].png"/>
          <p:cNvPicPr>
            <a:picLocks noChangeAspect="1" noChangeArrowheads="1"/>
          </p:cNvPicPr>
          <p:nvPr/>
        </p:nvPicPr>
        <p:blipFill>
          <a:blip r:embed="rId5" cstate="print"/>
          <a:srcRect/>
          <a:stretch>
            <a:fillRect/>
          </a:stretch>
        </p:blipFill>
        <p:spPr bwMode="auto">
          <a:xfrm>
            <a:off x="2667000" y="1524000"/>
            <a:ext cx="304800" cy="317210"/>
          </a:xfrm>
          <a:prstGeom prst="rect">
            <a:avLst/>
          </a:prstGeom>
          <a:noFill/>
        </p:spPr>
      </p:pic>
      <p:sp>
        <p:nvSpPr>
          <p:cNvPr id="12" name="TextBox 11"/>
          <p:cNvSpPr txBox="1"/>
          <p:nvPr/>
        </p:nvSpPr>
        <p:spPr>
          <a:xfrm>
            <a:off x="1371600" y="1447800"/>
            <a:ext cx="1066800" cy="1077218"/>
          </a:xfrm>
          <a:prstGeom prst="rect">
            <a:avLst/>
          </a:prstGeom>
          <a:noFill/>
        </p:spPr>
        <p:txBody>
          <a:bodyPr wrap="square" rtlCol="0">
            <a:spAutoFit/>
          </a:bodyPr>
          <a:lstStyle/>
          <a:p>
            <a:r>
              <a:rPr lang="en-US" sz="1600" b="1" dirty="0"/>
              <a:t>Consider Potential Actions</a:t>
            </a:r>
          </a:p>
          <a:p>
            <a:r>
              <a:rPr lang="en-US" sz="1400" b="1" dirty="0"/>
              <a:t>(contd.)</a:t>
            </a:r>
            <a:endParaRPr lang="en-US" sz="1600" b="1" dirty="0"/>
          </a:p>
        </p:txBody>
      </p:sp>
      <p:sp>
        <p:nvSpPr>
          <p:cNvPr id="13" name="TextBox 12"/>
          <p:cNvSpPr txBox="1"/>
          <p:nvPr/>
        </p:nvSpPr>
        <p:spPr>
          <a:xfrm>
            <a:off x="1443243" y="2557046"/>
            <a:ext cx="766557" cy="338554"/>
          </a:xfrm>
          <a:prstGeom prst="rect">
            <a:avLst/>
          </a:prstGeom>
          <a:noFill/>
        </p:spPr>
        <p:txBody>
          <a:bodyPr wrap="none" rtlCol="0">
            <a:spAutoFit/>
          </a:bodyPr>
          <a:lstStyle/>
          <a:p>
            <a:r>
              <a:rPr lang="en-US" sz="1600" b="1" dirty="0"/>
              <a:t>30 min</a:t>
            </a:r>
          </a:p>
        </p:txBody>
      </p:sp>
      <p:pic>
        <p:nvPicPr>
          <p:cNvPr id="9" name="Picture 8" descr="C:\Users\361\AppData\Local\Microsoft\Windows\Temporary Internet Files\Content.IE5\IGMPWQCZ\ibdjl95-Speech-Bubbles-1[1].png"/>
          <p:cNvPicPr>
            <a:picLocks noChangeAspect="1" noChangeArrowheads="1"/>
          </p:cNvPicPr>
          <p:nvPr/>
        </p:nvPicPr>
        <p:blipFill>
          <a:blip r:embed="rId5" cstate="print"/>
          <a:srcRect/>
          <a:stretch>
            <a:fillRect/>
          </a:stretch>
        </p:blipFill>
        <p:spPr bwMode="auto">
          <a:xfrm>
            <a:off x="2667000" y="4559590"/>
            <a:ext cx="304800" cy="317210"/>
          </a:xfrm>
          <a:prstGeom prst="rect">
            <a:avLst/>
          </a:prstGeom>
          <a:noFill/>
        </p:spPr>
      </p:pic>
      <p:sp>
        <p:nvSpPr>
          <p:cNvPr id="10" name="Slide Number Placeholder 9"/>
          <p:cNvSpPr>
            <a:spLocks noGrp="1"/>
          </p:cNvSpPr>
          <p:nvPr>
            <p:ph type="sldNum" sz="quarter" idx="12"/>
          </p:nvPr>
        </p:nvSpPr>
        <p:spPr/>
        <p:txBody>
          <a:bodyPr/>
          <a:lstStyle/>
          <a:p>
            <a:fld id="{98044682-6219-4089-8719-C9589F48517E}" type="slidenum">
              <a:rPr lang="en-US" smtClean="0"/>
              <a:pPr/>
              <a:t>27</a:t>
            </a:fld>
            <a:endParaRPr lang="en-US"/>
          </a:p>
        </p:txBody>
      </p:sp>
    </p:spTree>
    <p:extLst>
      <p:ext uri="{BB962C8B-B14F-4D97-AF65-F5344CB8AC3E}">
        <p14:creationId xmlns:p14="http://schemas.microsoft.com/office/powerpoint/2010/main" val="1344177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1132198265"/>
              </p:ext>
            </p:extLst>
          </p:nvPr>
        </p:nvGraphicFramePr>
        <p:xfrm>
          <a:off x="876300" y="304800"/>
          <a:ext cx="7406639" cy="6217920"/>
        </p:xfrm>
        <a:graphic>
          <a:graphicData uri="http://schemas.openxmlformats.org/drawingml/2006/table">
            <a:tbl>
              <a:tblPr firstRow="1" bandRow="1">
                <a:tableStyleId>{46F890A9-2807-4EBB-B81D-B2AA78EC7F39}</a:tableStyleId>
              </a:tblPr>
              <a:tblGrid>
                <a:gridCol w="1759077">
                  <a:extLst>
                    <a:ext uri="{9D8B030D-6E8A-4147-A177-3AD203B41FA5}">
                      <a16:colId xmlns:a16="http://schemas.microsoft.com/office/drawing/2014/main" val="1764587541"/>
                    </a:ext>
                  </a:extLst>
                </a:gridCol>
                <a:gridCol w="493457">
                  <a:extLst>
                    <a:ext uri="{9D8B030D-6E8A-4147-A177-3AD203B41FA5}">
                      <a16:colId xmlns:a16="http://schemas.microsoft.com/office/drawing/2014/main" val="3858536520"/>
                    </a:ext>
                  </a:extLst>
                </a:gridCol>
                <a:gridCol w="5154105">
                  <a:extLst>
                    <a:ext uri="{9D8B030D-6E8A-4147-A177-3AD203B41FA5}">
                      <a16:colId xmlns:a16="http://schemas.microsoft.com/office/drawing/2014/main" val="1282257971"/>
                    </a:ext>
                  </a:extLst>
                </a:gridCol>
              </a:tblGrid>
              <a:tr h="976299">
                <a:tc>
                  <a:txBody>
                    <a:bodyPr/>
                    <a:lstStyle/>
                    <a:p>
                      <a:pPr marL="0" marR="0" algn="ctr">
                        <a:spcBef>
                          <a:spcPts val="0"/>
                        </a:spcBef>
                        <a:spcAft>
                          <a:spcPts val="0"/>
                        </a:spcAft>
                      </a:pPr>
                      <a:endParaRPr lang="en-US" sz="2000" b="1" dirty="0">
                        <a:solidFill>
                          <a:srgbClr val="F2F2F2"/>
                        </a:solidFill>
                        <a:effectLst/>
                        <a:latin typeface="Calibri" panose="020F0502020204030204" pitchFamily="34" charset="0"/>
                        <a:ea typeface="Times New Roman" panose="02020603050405020304" pitchFamily="18" charset="0"/>
                      </a:endParaRPr>
                    </a:p>
                    <a:p>
                      <a:pPr marL="0" marR="0" algn="ctr">
                        <a:spcBef>
                          <a:spcPts val="0"/>
                        </a:spcBef>
                        <a:spcAft>
                          <a:spcPts val="0"/>
                        </a:spcAft>
                      </a:pPr>
                      <a:r>
                        <a:rPr lang="en-US" sz="2000" b="1" dirty="0">
                          <a:solidFill>
                            <a:srgbClr val="F2F2F2"/>
                          </a:solidFill>
                          <a:effectLst/>
                          <a:latin typeface="Calibri" panose="020F0502020204030204" pitchFamily="34" charset="0"/>
                          <a:ea typeface="Times New Roman" panose="02020603050405020304" pitchFamily="18" charset="0"/>
                        </a:rPr>
                        <a:t>Step</a:t>
                      </a:r>
                      <a:endParaRPr lang="en-US" sz="1200" dirty="0">
                        <a:effectLst/>
                        <a:latin typeface="Corbel" panose="020B0503020204020204" pitchFamily="34" charset="0"/>
                      </a:endParaRPr>
                    </a:p>
                    <a:p>
                      <a:pPr marL="0" marR="0" algn="ctr">
                        <a:spcBef>
                          <a:spcPts val="0"/>
                        </a:spcBef>
                        <a:spcAft>
                          <a:spcPts val="0"/>
                        </a:spcAft>
                      </a:pPr>
                      <a:r>
                        <a:rPr lang="en-US" sz="2000" b="1" dirty="0">
                          <a:solidFill>
                            <a:srgbClr val="F2F2F2"/>
                          </a:solidFill>
                          <a:effectLst/>
                          <a:latin typeface="Calibri" panose="020F0502020204030204" pitchFamily="34" charset="0"/>
                          <a:ea typeface="Times New Roman" panose="02020603050405020304" pitchFamily="18" charset="0"/>
                        </a:rPr>
                        <a:t> </a:t>
                      </a:r>
                      <a:endParaRPr lang="en-US" sz="1200" dirty="0">
                        <a:effectLst/>
                        <a:latin typeface="Corbel" panose="020B0503020204020204" pitchFamily="34" charset="0"/>
                      </a:endParaRPr>
                    </a:p>
                  </a:txBody>
                  <a:tcPr marL="68580" marR="68580" marT="0" marB="0" anchor="ctr">
                    <a:solidFill>
                      <a:schemeClr val="accent3">
                        <a:lumMod val="50000"/>
                      </a:schemeClr>
                    </a:solidFill>
                  </a:tcPr>
                </a:tc>
                <a:tc>
                  <a:txBody>
                    <a:bodyPr/>
                    <a:lstStyle/>
                    <a:p>
                      <a:pPr marL="0" marR="0" algn="ctr">
                        <a:spcBef>
                          <a:spcPts val="0"/>
                        </a:spcBef>
                        <a:spcAft>
                          <a:spcPts val="0"/>
                        </a:spcAft>
                      </a:pPr>
                      <a:endParaRPr lang="en-US" sz="1200" dirty="0">
                        <a:effectLst/>
                        <a:latin typeface="Corbel" panose="020B0503020204020204" pitchFamily="34" charset="0"/>
                      </a:endParaRPr>
                    </a:p>
                  </a:txBody>
                  <a:tcPr marL="68580" marR="68580" marT="0" marB="0" anchor="ctr">
                    <a:solidFill>
                      <a:schemeClr val="accent3">
                        <a:lumMod val="5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b="1" dirty="0">
                        <a:solidFill>
                          <a:srgbClr val="F2F2F2"/>
                        </a:solidFill>
                        <a:effectLst/>
                        <a:latin typeface="Calibri" panose="020F0502020204030204" pitchFamily="34" charset="0"/>
                        <a:ea typeface="Times New Roman" panose="02020603050405020304"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b="1" dirty="0">
                          <a:solidFill>
                            <a:srgbClr val="F2F2F2"/>
                          </a:solidFill>
                          <a:effectLst/>
                          <a:latin typeface="Calibri" panose="020F0502020204030204" pitchFamily="34" charset="0"/>
                          <a:ea typeface="Times New Roman" panose="02020603050405020304" pitchFamily="18" charset="0"/>
                        </a:rPr>
                        <a:t>Facilitator Activity</a:t>
                      </a:r>
                      <a:endParaRPr lang="en-US" sz="1200" dirty="0">
                        <a:effectLst/>
                        <a:latin typeface="Corbel" panose="020B0503020204020204" pitchFamily="34" charset="0"/>
                      </a:endParaRPr>
                    </a:p>
                    <a:p>
                      <a:pPr marL="0" marR="0" algn="ctr">
                        <a:spcBef>
                          <a:spcPts val="0"/>
                        </a:spcBef>
                        <a:spcAft>
                          <a:spcPts val="0"/>
                        </a:spcAft>
                      </a:pPr>
                      <a:endParaRPr lang="en-US" sz="1200" dirty="0">
                        <a:effectLst/>
                        <a:latin typeface="Corbel" panose="020B0503020204020204" pitchFamily="34" charset="0"/>
                      </a:endParaRPr>
                    </a:p>
                  </a:txBody>
                  <a:tcPr marL="68580" marR="68580" marT="0" marB="0" anchor="ctr">
                    <a:solidFill>
                      <a:schemeClr val="accent3">
                        <a:lumMod val="50000"/>
                      </a:schemeClr>
                    </a:solidFill>
                  </a:tcPr>
                </a:tc>
                <a:extLst>
                  <a:ext uri="{0D108BD9-81ED-4DB2-BD59-A6C34878D82A}">
                    <a16:rowId xmlns:a16="http://schemas.microsoft.com/office/drawing/2014/main" val="2641501532"/>
                  </a:ext>
                </a:extLst>
              </a:tr>
              <a:tr h="5241621">
                <a:tc>
                  <a:txBody>
                    <a:bodyPr/>
                    <a:lstStyle/>
                    <a:p>
                      <a:pPr algn="l"/>
                      <a:r>
                        <a:rPr lang="en-US" sz="4800" b="1" kern="1200" dirty="0">
                          <a:solidFill>
                            <a:schemeClr val="tx1"/>
                          </a:solidFill>
                          <a:effectLst/>
                          <a:latin typeface="+mn-lt"/>
                          <a:ea typeface="+mn-ea"/>
                          <a:cs typeface="+mn-cs"/>
                        </a:rPr>
                        <a:t> 1</a:t>
                      </a:r>
                      <a:endParaRPr lang="en-US" sz="1600" dirty="0">
                        <a:solidFill>
                          <a:schemeClr val="tx1"/>
                        </a:solidFill>
                        <a:effectLst/>
                      </a:endParaRPr>
                    </a:p>
                    <a:p>
                      <a:pPr algn="ctr"/>
                      <a:r>
                        <a:rPr lang="en-US" sz="1400" b="1" kern="1200" dirty="0">
                          <a:solidFill>
                            <a:schemeClr val="tx1"/>
                          </a:solidFill>
                          <a:effectLst/>
                          <a:latin typeface="+mn-lt"/>
                          <a:ea typeface="+mn-ea"/>
                          <a:cs typeface="+mn-cs"/>
                        </a:rPr>
                        <a:t> </a:t>
                      </a:r>
                      <a:endParaRPr lang="en-US" sz="1400" dirty="0">
                        <a:solidFill>
                          <a:schemeClr val="tx1"/>
                        </a:solidFill>
                        <a:effectLst/>
                      </a:endParaRPr>
                    </a:p>
                    <a:p>
                      <a:pPr algn="ctr"/>
                      <a:endParaRPr lang="en-US" sz="1200" b="1" kern="1200" dirty="0">
                        <a:solidFill>
                          <a:schemeClr val="tx1"/>
                        </a:solidFill>
                        <a:effectLst/>
                        <a:latin typeface="+mn-lt"/>
                        <a:ea typeface="+mn-ea"/>
                        <a:cs typeface="+mn-cs"/>
                      </a:endParaRPr>
                    </a:p>
                  </a:txBody>
                  <a:tcPr>
                    <a:solidFill>
                      <a:srgbClr val="CC9900"/>
                    </a:solidFill>
                  </a:tcPr>
                </a:tc>
                <a:tc>
                  <a:txBody>
                    <a:bodyPr/>
                    <a:lstStyle/>
                    <a:p>
                      <a:pPr marL="0" indent="0">
                        <a:buNone/>
                      </a:pPr>
                      <a:endParaRPr lang="en-US" sz="1100" dirty="0"/>
                    </a:p>
                  </a:txBody>
                  <a:tcPr>
                    <a:solidFill>
                      <a:srgbClr val="D3B431">
                        <a:alpha val="62000"/>
                      </a:srgbClr>
                    </a:solidFill>
                  </a:tcPr>
                </a:tc>
                <a:tc>
                  <a:txBody>
                    <a:bodyPr/>
                    <a:lstStyle/>
                    <a:p>
                      <a:pPr marL="0" marR="0">
                        <a:lnSpc>
                          <a:spcPct val="110000"/>
                        </a:lnSpc>
                        <a:spcBef>
                          <a:spcPts val="0"/>
                        </a:spcBef>
                        <a:spcAft>
                          <a:spcPts val="0"/>
                        </a:spcAft>
                      </a:pPr>
                      <a:endParaRPr lang="en-US" sz="1400" b="1"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10000"/>
                        </a:lnSpc>
                        <a:spcBef>
                          <a:spcPts val="0"/>
                        </a:spcBef>
                        <a:spcAft>
                          <a:spcPts val="0"/>
                        </a:spcAft>
                      </a:pPr>
                      <a:r>
                        <a:rPr lang="en-US" sz="1400" b="1" dirty="0">
                          <a:effectLst/>
                          <a:latin typeface="Calibri" panose="020F0502020204030204" pitchFamily="34" charset="0"/>
                          <a:ea typeface="Times New Roman" panose="02020603050405020304" pitchFamily="18" charset="0"/>
                          <a:cs typeface="Times New Roman" panose="02020603050405020304" pitchFamily="18" charset="0"/>
                        </a:rPr>
                        <a:t>SAY</a:t>
                      </a:r>
                      <a:endParaRPr lang="en-US" sz="1400" dirty="0">
                        <a:effectLst/>
                        <a:latin typeface="Corbel" panose="020B0503020204020204" pitchFamily="34" charset="0"/>
                        <a:ea typeface="Times New Roman" panose="02020603050405020304" pitchFamily="18" charset="0"/>
                        <a:cs typeface="Times New Roman" panose="02020603050405020304" pitchFamily="18" charset="0"/>
                      </a:endParaRPr>
                    </a:p>
                    <a:p>
                      <a:pPr marL="285750" marR="0" lvl="0" indent="-285750" algn="l" defTabSz="914400" rtl="0" eaLnBrk="1" fontAlgn="auto" latinLnBrk="0" hangingPunct="1">
                        <a:lnSpc>
                          <a:spcPct val="100000"/>
                        </a:lnSpc>
                        <a:spcBef>
                          <a:spcPts val="0"/>
                        </a:spcBef>
                        <a:spcAft>
                          <a:spcPts val="0"/>
                        </a:spcAft>
                        <a:buClrTx/>
                        <a:buSzTx/>
                        <a:buFontTx/>
                        <a:buChar char="-"/>
                        <a:tabLst/>
                        <a:defRPr/>
                      </a:pPr>
                      <a:r>
                        <a:rPr lang="en-US" sz="1400" i="1" kern="1200" dirty="0">
                          <a:solidFill>
                            <a:schemeClr val="dk1"/>
                          </a:solidFill>
                          <a:effectLst/>
                          <a:latin typeface="+mn-lt"/>
                          <a:ea typeface="+mn-ea"/>
                          <a:cs typeface="+mn-cs"/>
                        </a:rPr>
                        <a:t>This is a brainstorming activity. The goal is to generate all kinds of ideas. Think</a:t>
                      </a:r>
                      <a:r>
                        <a:rPr lang="en-US" sz="1400" i="1" kern="1200" baseline="0" dirty="0">
                          <a:solidFill>
                            <a:schemeClr val="dk1"/>
                          </a:solidFill>
                          <a:effectLst/>
                          <a:latin typeface="+mn-lt"/>
                          <a:ea typeface="+mn-ea"/>
                          <a:cs typeface="+mn-cs"/>
                        </a:rPr>
                        <a:t> broadly about all potential things the U.S. could do to get us to the future scenario. After this activity, you’ll work in small groups and present your ideas.</a:t>
                      </a:r>
                    </a:p>
                    <a:p>
                      <a:pPr marL="285750" marR="0" lvl="0" indent="-285750" algn="l" defTabSz="914400" rtl="0" eaLnBrk="1" fontAlgn="auto" latinLnBrk="0" hangingPunct="1">
                        <a:lnSpc>
                          <a:spcPct val="100000"/>
                        </a:lnSpc>
                        <a:spcBef>
                          <a:spcPts val="0"/>
                        </a:spcBef>
                        <a:spcAft>
                          <a:spcPts val="0"/>
                        </a:spcAft>
                        <a:buClrTx/>
                        <a:buSzTx/>
                        <a:buFontTx/>
                        <a:buChar char="-"/>
                        <a:tabLst/>
                        <a:defRPr/>
                      </a:pPr>
                      <a:endParaRPr lang="en-US" sz="1400" i="1" kern="1200" baseline="0" dirty="0">
                        <a:solidFill>
                          <a:schemeClr val="dk1"/>
                        </a:solidFill>
                        <a:effectLst/>
                        <a:latin typeface="+mn-lt"/>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Tx/>
                        <a:buNone/>
                        <a:tabLst/>
                        <a:defRPr/>
                      </a:pPr>
                      <a:r>
                        <a:rPr lang="en-US" sz="1400" b="1" i="0" kern="1200" baseline="0" dirty="0">
                          <a:solidFill>
                            <a:schemeClr val="dk1"/>
                          </a:solidFill>
                          <a:effectLst/>
                          <a:latin typeface="+mn-lt"/>
                          <a:ea typeface="+mn-ea"/>
                          <a:cs typeface="+mn-cs"/>
                        </a:rPr>
                        <a:t>[End of Step 1]</a:t>
                      </a:r>
                      <a:endParaRPr lang="en-US" sz="1400" b="1" i="0" dirty="0">
                        <a:effectLst/>
                        <a:latin typeface="Calibri" panose="020F0502020204030204" pitchFamily="34" charset="0"/>
                        <a:ea typeface="Times New Roman" panose="02020603050405020304" pitchFamily="18" charset="0"/>
                      </a:endParaRPr>
                    </a:p>
                    <a:p>
                      <a:pPr marL="285750" marR="0" lvl="0" indent="-285750" algn="l" defTabSz="914400" rtl="0" eaLnBrk="1" fontAlgn="auto" latinLnBrk="0" hangingPunct="1">
                        <a:lnSpc>
                          <a:spcPct val="100000"/>
                        </a:lnSpc>
                        <a:spcBef>
                          <a:spcPts val="0"/>
                        </a:spcBef>
                        <a:spcAft>
                          <a:spcPts val="0"/>
                        </a:spcAft>
                        <a:buClrTx/>
                        <a:buSzTx/>
                        <a:buFontTx/>
                        <a:buChar char="-"/>
                        <a:tabLst/>
                        <a:defRPr/>
                      </a:pPr>
                      <a:endParaRPr lang="en-US" sz="1400" i="1" dirty="0">
                        <a:effectLst/>
                        <a:latin typeface="Calibri" panose="020F0502020204030204" pitchFamily="34" charset="0"/>
                        <a:ea typeface="Times New Roman" panose="02020603050405020304" pitchFamily="18" charset="0"/>
                      </a:endParaRPr>
                    </a:p>
                  </a:txBody>
                  <a:tcPr marL="68580" marR="68580" marT="0" marB="0">
                    <a:solidFill>
                      <a:srgbClr val="D3B431">
                        <a:alpha val="62000"/>
                      </a:srgbClr>
                    </a:solidFill>
                  </a:tcPr>
                </a:tc>
                <a:extLst>
                  <a:ext uri="{0D108BD9-81ED-4DB2-BD59-A6C34878D82A}">
                    <a16:rowId xmlns:a16="http://schemas.microsoft.com/office/drawing/2014/main" val="3992430320"/>
                  </a:ext>
                </a:extLst>
              </a:tr>
            </a:tbl>
          </a:graphicData>
        </a:graphic>
      </p:graphicFrame>
      <p:pic>
        <p:nvPicPr>
          <p:cNvPr id="5" name="Picture 2" descr="C:\Users\361\AppData\Local\Microsoft\Windows\Temporary Internet Files\Content.IE5\34TGYFAZ\uhr[1].png"/>
          <p:cNvPicPr>
            <a:picLocks noChangeAspect="1" noChangeArrowheads="1"/>
          </p:cNvPicPr>
          <p:nvPr/>
        </p:nvPicPr>
        <p:blipFill>
          <a:blip r:embed="rId3" cstate="print"/>
          <a:srcRect/>
          <a:stretch>
            <a:fillRect/>
          </a:stretch>
        </p:blipFill>
        <p:spPr bwMode="auto">
          <a:xfrm>
            <a:off x="1202185" y="2557046"/>
            <a:ext cx="317258" cy="317258"/>
          </a:xfrm>
          <a:prstGeom prst="rect">
            <a:avLst/>
          </a:prstGeom>
          <a:noFill/>
        </p:spPr>
      </p:pic>
      <p:cxnSp>
        <p:nvCxnSpPr>
          <p:cNvPr id="11" name="Straight Connector 10"/>
          <p:cNvCxnSpPr/>
          <p:nvPr/>
        </p:nvCxnSpPr>
        <p:spPr>
          <a:xfrm>
            <a:off x="2819400" y="1295400"/>
            <a:ext cx="0" cy="5212080"/>
          </a:xfrm>
          <a:prstGeom prst="line">
            <a:avLst/>
          </a:prstGeom>
          <a:ln w="571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pic>
        <p:nvPicPr>
          <p:cNvPr id="8" name="Picture 7" descr="C:\Users\361\AppData\Local\Microsoft\Windows\Temporary Internet Files\Content.IE5\IGMPWQCZ\ibdjl95-Speech-Bubbles-1[1].png"/>
          <p:cNvPicPr>
            <a:picLocks noChangeAspect="1" noChangeArrowheads="1"/>
          </p:cNvPicPr>
          <p:nvPr/>
        </p:nvPicPr>
        <p:blipFill>
          <a:blip r:embed="rId4" cstate="print"/>
          <a:srcRect/>
          <a:stretch>
            <a:fillRect/>
          </a:stretch>
        </p:blipFill>
        <p:spPr bwMode="auto">
          <a:xfrm>
            <a:off x="2667000" y="1524000"/>
            <a:ext cx="304800" cy="317210"/>
          </a:xfrm>
          <a:prstGeom prst="rect">
            <a:avLst/>
          </a:prstGeom>
          <a:noFill/>
        </p:spPr>
      </p:pic>
      <p:sp>
        <p:nvSpPr>
          <p:cNvPr id="12" name="TextBox 11"/>
          <p:cNvSpPr txBox="1"/>
          <p:nvPr/>
        </p:nvSpPr>
        <p:spPr>
          <a:xfrm>
            <a:off x="1371600" y="1447800"/>
            <a:ext cx="1066800" cy="1077218"/>
          </a:xfrm>
          <a:prstGeom prst="rect">
            <a:avLst/>
          </a:prstGeom>
          <a:noFill/>
        </p:spPr>
        <p:txBody>
          <a:bodyPr wrap="square" rtlCol="0">
            <a:spAutoFit/>
          </a:bodyPr>
          <a:lstStyle/>
          <a:p>
            <a:r>
              <a:rPr lang="en-US" sz="1600" b="1" dirty="0"/>
              <a:t>Consider Potential Actions</a:t>
            </a:r>
          </a:p>
          <a:p>
            <a:r>
              <a:rPr lang="en-US" sz="1400" b="1" dirty="0"/>
              <a:t>(contd.)</a:t>
            </a:r>
            <a:endParaRPr lang="en-US" sz="1600" b="1" dirty="0"/>
          </a:p>
        </p:txBody>
      </p:sp>
      <p:sp>
        <p:nvSpPr>
          <p:cNvPr id="13" name="TextBox 12"/>
          <p:cNvSpPr txBox="1"/>
          <p:nvPr/>
        </p:nvSpPr>
        <p:spPr>
          <a:xfrm>
            <a:off x="1443243" y="2557046"/>
            <a:ext cx="766557" cy="338554"/>
          </a:xfrm>
          <a:prstGeom prst="rect">
            <a:avLst/>
          </a:prstGeom>
          <a:noFill/>
        </p:spPr>
        <p:txBody>
          <a:bodyPr wrap="none" rtlCol="0">
            <a:spAutoFit/>
          </a:bodyPr>
          <a:lstStyle/>
          <a:p>
            <a:r>
              <a:rPr lang="en-US" sz="1600" b="1" dirty="0"/>
              <a:t>30 min</a:t>
            </a:r>
          </a:p>
        </p:txBody>
      </p:sp>
      <p:sp>
        <p:nvSpPr>
          <p:cNvPr id="9" name="Slide Number Placeholder 8"/>
          <p:cNvSpPr>
            <a:spLocks noGrp="1"/>
          </p:cNvSpPr>
          <p:nvPr>
            <p:ph type="sldNum" sz="quarter" idx="12"/>
          </p:nvPr>
        </p:nvSpPr>
        <p:spPr/>
        <p:txBody>
          <a:bodyPr/>
          <a:lstStyle/>
          <a:p>
            <a:fld id="{98044682-6219-4089-8719-C9589F48517E}" type="slidenum">
              <a:rPr lang="en-US" smtClean="0"/>
              <a:pPr/>
              <a:t>28</a:t>
            </a:fld>
            <a:endParaRPr lang="en-US"/>
          </a:p>
        </p:txBody>
      </p:sp>
    </p:spTree>
    <p:extLst>
      <p:ext uri="{BB962C8B-B14F-4D97-AF65-F5344CB8AC3E}">
        <p14:creationId xmlns:p14="http://schemas.microsoft.com/office/powerpoint/2010/main" val="1344177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1054264082"/>
              </p:ext>
            </p:extLst>
          </p:nvPr>
        </p:nvGraphicFramePr>
        <p:xfrm>
          <a:off x="876300" y="304800"/>
          <a:ext cx="7406639" cy="6217920"/>
        </p:xfrm>
        <a:graphic>
          <a:graphicData uri="http://schemas.openxmlformats.org/drawingml/2006/table">
            <a:tbl>
              <a:tblPr firstRow="1" bandRow="1">
                <a:tableStyleId>{46F890A9-2807-4EBB-B81D-B2AA78EC7F39}</a:tableStyleId>
              </a:tblPr>
              <a:tblGrid>
                <a:gridCol w="1759077">
                  <a:extLst>
                    <a:ext uri="{9D8B030D-6E8A-4147-A177-3AD203B41FA5}">
                      <a16:colId xmlns:a16="http://schemas.microsoft.com/office/drawing/2014/main" val="1764587541"/>
                    </a:ext>
                  </a:extLst>
                </a:gridCol>
                <a:gridCol w="493457">
                  <a:extLst>
                    <a:ext uri="{9D8B030D-6E8A-4147-A177-3AD203B41FA5}">
                      <a16:colId xmlns:a16="http://schemas.microsoft.com/office/drawing/2014/main" val="3858536520"/>
                    </a:ext>
                  </a:extLst>
                </a:gridCol>
                <a:gridCol w="5154105">
                  <a:extLst>
                    <a:ext uri="{9D8B030D-6E8A-4147-A177-3AD203B41FA5}">
                      <a16:colId xmlns:a16="http://schemas.microsoft.com/office/drawing/2014/main" val="1282257971"/>
                    </a:ext>
                  </a:extLst>
                </a:gridCol>
              </a:tblGrid>
              <a:tr h="976299">
                <a:tc>
                  <a:txBody>
                    <a:bodyPr/>
                    <a:lstStyle/>
                    <a:p>
                      <a:pPr marL="0" marR="0" algn="ctr">
                        <a:spcBef>
                          <a:spcPts val="0"/>
                        </a:spcBef>
                        <a:spcAft>
                          <a:spcPts val="0"/>
                        </a:spcAft>
                      </a:pPr>
                      <a:endParaRPr lang="en-US" sz="2000" b="1" dirty="0">
                        <a:solidFill>
                          <a:srgbClr val="F2F2F2"/>
                        </a:solidFill>
                        <a:effectLst/>
                        <a:latin typeface="Calibri" panose="020F0502020204030204" pitchFamily="34" charset="0"/>
                        <a:ea typeface="Times New Roman" panose="02020603050405020304" pitchFamily="18" charset="0"/>
                      </a:endParaRPr>
                    </a:p>
                    <a:p>
                      <a:pPr marL="0" marR="0" algn="ctr">
                        <a:spcBef>
                          <a:spcPts val="0"/>
                        </a:spcBef>
                        <a:spcAft>
                          <a:spcPts val="0"/>
                        </a:spcAft>
                      </a:pPr>
                      <a:r>
                        <a:rPr lang="en-US" sz="2000" b="1" dirty="0">
                          <a:solidFill>
                            <a:srgbClr val="F2F2F2"/>
                          </a:solidFill>
                          <a:effectLst/>
                          <a:latin typeface="Calibri" panose="020F0502020204030204" pitchFamily="34" charset="0"/>
                          <a:ea typeface="Times New Roman" panose="02020603050405020304" pitchFamily="18" charset="0"/>
                        </a:rPr>
                        <a:t>Step</a:t>
                      </a:r>
                      <a:endParaRPr lang="en-US" sz="1200" dirty="0">
                        <a:effectLst/>
                        <a:latin typeface="Corbel" panose="020B0503020204020204" pitchFamily="34" charset="0"/>
                      </a:endParaRPr>
                    </a:p>
                    <a:p>
                      <a:pPr marL="0" marR="0" algn="ctr">
                        <a:spcBef>
                          <a:spcPts val="0"/>
                        </a:spcBef>
                        <a:spcAft>
                          <a:spcPts val="0"/>
                        </a:spcAft>
                      </a:pPr>
                      <a:r>
                        <a:rPr lang="en-US" sz="2000" b="1" dirty="0">
                          <a:solidFill>
                            <a:srgbClr val="F2F2F2"/>
                          </a:solidFill>
                          <a:effectLst/>
                          <a:latin typeface="Calibri" panose="020F0502020204030204" pitchFamily="34" charset="0"/>
                          <a:ea typeface="Times New Roman" panose="02020603050405020304" pitchFamily="18" charset="0"/>
                        </a:rPr>
                        <a:t> </a:t>
                      </a:r>
                      <a:endParaRPr lang="en-US" sz="1200" dirty="0">
                        <a:effectLst/>
                        <a:latin typeface="Corbel" panose="020B0503020204020204" pitchFamily="34" charset="0"/>
                      </a:endParaRPr>
                    </a:p>
                  </a:txBody>
                  <a:tcPr marL="68580" marR="68580" marT="0" marB="0" anchor="ctr">
                    <a:solidFill>
                      <a:schemeClr val="accent3">
                        <a:lumMod val="50000"/>
                      </a:schemeClr>
                    </a:solidFill>
                  </a:tcPr>
                </a:tc>
                <a:tc>
                  <a:txBody>
                    <a:bodyPr/>
                    <a:lstStyle/>
                    <a:p>
                      <a:pPr marL="0" marR="0" algn="ctr">
                        <a:spcBef>
                          <a:spcPts val="0"/>
                        </a:spcBef>
                        <a:spcAft>
                          <a:spcPts val="0"/>
                        </a:spcAft>
                      </a:pPr>
                      <a:endParaRPr lang="en-US" sz="1200" dirty="0">
                        <a:effectLst/>
                        <a:latin typeface="Corbel" panose="020B0503020204020204" pitchFamily="34" charset="0"/>
                      </a:endParaRPr>
                    </a:p>
                  </a:txBody>
                  <a:tcPr marL="68580" marR="68580" marT="0" marB="0" anchor="ctr">
                    <a:solidFill>
                      <a:schemeClr val="accent3">
                        <a:lumMod val="5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b="1" dirty="0">
                        <a:solidFill>
                          <a:srgbClr val="F2F2F2"/>
                        </a:solidFill>
                        <a:effectLst/>
                        <a:latin typeface="Calibri" panose="020F0502020204030204" pitchFamily="34" charset="0"/>
                        <a:ea typeface="Times New Roman" panose="02020603050405020304"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b="1" dirty="0">
                          <a:solidFill>
                            <a:srgbClr val="F2F2F2"/>
                          </a:solidFill>
                          <a:effectLst/>
                          <a:latin typeface="Calibri" panose="020F0502020204030204" pitchFamily="34" charset="0"/>
                          <a:ea typeface="Times New Roman" panose="02020603050405020304" pitchFamily="18" charset="0"/>
                        </a:rPr>
                        <a:t>Facilitator Activity</a:t>
                      </a:r>
                      <a:endParaRPr lang="en-US" sz="1200" dirty="0">
                        <a:effectLst/>
                        <a:latin typeface="Corbel" panose="020B0503020204020204" pitchFamily="34" charset="0"/>
                      </a:endParaRPr>
                    </a:p>
                    <a:p>
                      <a:pPr marL="0" marR="0" algn="ctr">
                        <a:spcBef>
                          <a:spcPts val="0"/>
                        </a:spcBef>
                        <a:spcAft>
                          <a:spcPts val="0"/>
                        </a:spcAft>
                      </a:pPr>
                      <a:endParaRPr lang="en-US" sz="1200" dirty="0">
                        <a:effectLst/>
                        <a:latin typeface="Corbel" panose="020B0503020204020204" pitchFamily="34" charset="0"/>
                      </a:endParaRPr>
                    </a:p>
                  </a:txBody>
                  <a:tcPr marL="68580" marR="68580" marT="0" marB="0" anchor="ctr">
                    <a:solidFill>
                      <a:schemeClr val="accent3">
                        <a:lumMod val="50000"/>
                      </a:schemeClr>
                    </a:solidFill>
                  </a:tcPr>
                </a:tc>
                <a:extLst>
                  <a:ext uri="{0D108BD9-81ED-4DB2-BD59-A6C34878D82A}">
                    <a16:rowId xmlns:a16="http://schemas.microsoft.com/office/drawing/2014/main" val="2641501532"/>
                  </a:ext>
                </a:extLst>
              </a:tr>
              <a:tr h="5241621">
                <a:tc>
                  <a:txBody>
                    <a:bodyPr/>
                    <a:lstStyle/>
                    <a:p>
                      <a:pPr algn="l"/>
                      <a:r>
                        <a:rPr lang="en-US" sz="4800" b="1" kern="1200" dirty="0">
                          <a:solidFill>
                            <a:schemeClr val="tx1"/>
                          </a:solidFill>
                          <a:effectLst/>
                          <a:latin typeface="+mn-lt"/>
                          <a:ea typeface="+mn-ea"/>
                          <a:cs typeface="+mn-cs"/>
                        </a:rPr>
                        <a:t> 2</a:t>
                      </a:r>
                      <a:endParaRPr lang="en-US" sz="1600" dirty="0">
                        <a:solidFill>
                          <a:schemeClr val="tx1"/>
                        </a:solidFill>
                        <a:effectLst/>
                      </a:endParaRPr>
                    </a:p>
                    <a:p>
                      <a:pPr algn="ctr"/>
                      <a:r>
                        <a:rPr lang="en-US" sz="1400" b="1" kern="1200" dirty="0">
                          <a:solidFill>
                            <a:schemeClr val="tx1"/>
                          </a:solidFill>
                          <a:effectLst/>
                          <a:latin typeface="+mn-lt"/>
                          <a:ea typeface="+mn-ea"/>
                          <a:cs typeface="+mn-cs"/>
                        </a:rPr>
                        <a:t> </a:t>
                      </a:r>
                      <a:endParaRPr lang="en-US" sz="1400" dirty="0">
                        <a:solidFill>
                          <a:schemeClr val="tx1"/>
                        </a:solidFill>
                        <a:effectLst/>
                      </a:endParaRPr>
                    </a:p>
                    <a:p>
                      <a:pPr algn="ctr"/>
                      <a:endParaRPr lang="en-US" sz="1200" b="1" kern="1200" dirty="0">
                        <a:solidFill>
                          <a:schemeClr val="tx1"/>
                        </a:solidFill>
                        <a:effectLst/>
                        <a:latin typeface="+mn-lt"/>
                        <a:ea typeface="+mn-ea"/>
                        <a:cs typeface="+mn-cs"/>
                      </a:endParaRPr>
                    </a:p>
                  </a:txBody>
                  <a:tcPr>
                    <a:solidFill>
                      <a:srgbClr val="CC9900"/>
                    </a:solidFill>
                  </a:tcPr>
                </a:tc>
                <a:tc>
                  <a:txBody>
                    <a:bodyPr/>
                    <a:lstStyle/>
                    <a:p>
                      <a:pPr marL="0" indent="0">
                        <a:buNone/>
                      </a:pPr>
                      <a:endParaRPr lang="en-US" sz="1100" dirty="0"/>
                    </a:p>
                  </a:txBody>
                  <a:tcPr>
                    <a:solidFill>
                      <a:srgbClr val="D3B431">
                        <a:alpha val="62000"/>
                      </a:srgbClr>
                    </a:solidFill>
                  </a:tcPr>
                </a:tc>
                <a:tc>
                  <a:txBody>
                    <a:bodyPr/>
                    <a:lstStyle/>
                    <a:p>
                      <a:pPr marL="0" marR="0">
                        <a:lnSpc>
                          <a:spcPct val="110000"/>
                        </a:lnSpc>
                        <a:spcBef>
                          <a:spcPts val="0"/>
                        </a:spcBef>
                        <a:spcAft>
                          <a:spcPts val="0"/>
                        </a:spcAft>
                      </a:pPr>
                      <a:endParaRPr lang="en-US" sz="1100" b="1"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10000"/>
                        </a:lnSpc>
                        <a:spcBef>
                          <a:spcPts val="0"/>
                        </a:spcBef>
                        <a:spcAft>
                          <a:spcPts val="0"/>
                        </a:spcAft>
                      </a:pPr>
                      <a:r>
                        <a:rPr lang="en-US" sz="1400" b="1" i="0" dirty="0">
                          <a:effectLst/>
                          <a:latin typeface="Calibri" panose="020F0502020204030204" pitchFamily="34" charset="0"/>
                          <a:ea typeface="Times New Roman" panose="02020603050405020304" pitchFamily="18" charset="0"/>
                          <a:cs typeface="Times New Roman" panose="02020603050405020304" pitchFamily="18" charset="0"/>
                        </a:rPr>
                        <a:t>DO</a:t>
                      </a:r>
                      <a:endParaRPr lang="en-US" sz="1400" i="1" dirty="0">
                        <a:effectLst/>
                        <a:latin typeface="Calibri" panose="020F0502020204030204" pitchFamily="34" charset="0"/>
                        <a:ea typeface="Times New Roman" panose="02020603050405020304" pitchFamily="18" charset="0"/>
                      </a:endParaRPr>
                    </a:p>
                    <a:p>
                      <a:pPr marL="285750" marR="0" lvl="0" indent="-285750" algn="l" defTabSz="914400" rtl="0" eaLnBrk="1" fontAlgn="auto" latinLnBrk="0" hangingPunct="1">
                        <a:lnSpc>
                          <a:spcPct val="100000"/>
                        </a:lnSpc>
                        <a:spcBef>
                          <a:spcPts val="0"/>
                        </a:spcBef>
                        <a:spcAft>
                          <a:spcPts val="0"/>
                        </a:spcAft>
                        <a:buClrTx/>
                        <a:buSzTx/>
                        <a:buFontTx/>
                        <a:buChar char="-"/>
                        <a:tabLst/>
                        <a:defRPr/>
                      </a:pPr>
                      <a:r>
                        <a:rPr lang="en-US" sz="1400" b="0" i="0" u="none" kern="1200" baseline="0" dirty="0">
                          <a:solidFill>
                            <a:schemeClr val="dk1"/>
                          </a:solidFill>
                          <a:effectLst/>
                          <a:latin typeface="+mn-lt"/>
                          <a:ea typeface="+mn-ea"/>
                          <a:cs typeface="+mn-cs"/>
                        </a:rPr>
                        <a:t>Form small groups of three to four people.</a:t>
                      </a:r>
                    </a:p>
                    <a:p>
                      <a:pPr marL="285750" marR="0" lvl="0" indent="-285750" algn="l" defTabSz="914400" rtl="0" eaLnBrk="1" fontAlgn="auto" latinLnBrk="0" hangingPunct="1">
                        <a:lnSpc>
                          <a:spcPct val="100000"/>
                        </a:lnSpc>
                        <a:spcBef>
                          <a:spcPts val="0"/>
                        </a:spcBef>
                        <a:spcAft>
                          <a:spcPts val="0"/>
                        </a:spcAft>
                        <a:buClrTx/>
                        <a:buSzTx/>
                        <a:buFontTx/>
                        <a:buChar char="-"/>
                        <a:tabLst/>
                        <a:defRPr/>
                      </a:pPr>
                      <a:r>
                        <a:rPr lang="en-US" sz="1400" b="0" i="0" u="none" kern="1200" baseline="0" dirty="0">
                          <a:solidFill>
                            <a:schemeClr val="dk1"/>
                          </a:solidFill>
                          <a:effectLst/>
                          <a:latin typeface="+mn-lt"/>
                          <a:ea typeface="+mn-ea"/>
                          <a:cs typeface="+mn-cs"/>
                        </a:rPr>
                        <a:t>Ask participants to brief their ideas and recommendations to their small group.</a:t>
                      </a:r>
                    </a:p>
                    <a:p>
                      <a:pPr marL="285750" marR="0" lvl="0" indent="-285750" algn="l" defTabSz="914400" rtl="0" eaLnBrk="1" fontAlgn="auto" latinLnBrk="0" hangingPunct="1">
                        <a:lnSpc>
                          <a:spcPct val="100000"/>
                        </a:lnSpc>
                        <a:spcBef>
                          <a:spcPts val="0"/>
                        </a:spcBef>
                        <a:spcAft>
                          <a:spcPts val="0"/>
                        </a:spcAft>
                        <a:buClrTx/>
                        <a:buSzTx/>
                        <a:buFontTx/>
                        <a:buChar char="-"/>
                        <a:tabLst/>
                        <a:defRPr/>
                      </a:pPr>
                      <a:endParaRPr lang="en-US" sz="1050" b="0" i="0" u="none" kern="1200" baseline="0" dirty="0">
                        <a:solidFill>
                          <a:schemeClr val="dk1"/>
                        </a:solidFill>
                        <a:effectLst/>
                        <a:latin typeface="+mn-lt"/>
                        <a:ea typeface="+mn-ea"/>
                        <a:cs typeface="+mn-cs"/>
                      </a:endParaRPr>
                    </a:p>
                    <a:p>
                      <a:pPr marL="0" marR="0">
                        <a:lnSpc>
                          <a:spcPct val="110000"/>
                        </a:lnSpc>
                        <a:spcBef>
                          <a:spcPts val="0"/>
                        </a:spcBef>
                        <a:spcAft>
                          <a:spcPts val="0"/>
                        </a:spcAft>
                      </a:pPr>
                      <a:r>
                        <a:rPr lang="en-US" sz="1400" b="1" dirty="0">
                          <a:effectLst/>
                          <a:latin typeface="Calibri" panose="020F0502020204030204" pitchFamily="34" charset="0"/>
                          <a:ea typeface="Times New Roman" panose="02020603050405020304" pitchFamily="18" charset="0"/>
                          <a:cs typeface="Times New Roman" panose="02020603050405020304" pitchFamily="18" charset="0"/>
                        </a:rPr>
                        <a:t>SAY</a:t>
                      </a:r>
                      <a:endParaRPr lang="en-US" sz="1400" dirty="0">
                        <a:effectLst/>
                        <a:latin typeface="Corbel" panose="020B0503020204020204" pitchFamily="34" charset="0"/>
                        <a:ea typeface="Times New Roman" panose="02020603050405020304" pitchFamily="18" charset="0"/>
                        <a:cs typeface="Times New Roman" panose="02020603050405020304" pitchFamily="18" charset="0"/>
                      </a:endParaRPr>
                    </a:p>
                    <a:p>
                      <a:pPr marL="285750" marR="0" lvl="0" indent="-285750" algn="l" defTabSz="914400" rtl="0" eaLnBrk="1" fontAlgn="auto" latinLnBrk="0" hangingPunct="1">
                        <a:lnSpc>
                          <a:spcPct val="100000"/>
                        </a:lnSpc>
                        <a:spcBef>
                          <a:spcPts val="0"/>
                        </a:spcBef>
                        <a:spcAft>
                          <a:spcPts val="0"/>
                        </a:spcAft>
                        <a:buClrTx/>
                        <a:buSzTx/>
                        <a:buFontTx/>
                        <a:buChar char="-"/>
                        <a:tabLst/>
                        <a:defRPr/>
                      </a:pPr>
                      <a:r>
                        <a:rPr lang="en-US" sz="1400" b="0" i="1" u="none" kern="1200" dirty="0">
                          <a:solidFill>
                            <a:schemeClr val="dk1"/>
                          </a:solidFill>
                          <a:effectLst/>
                          <a:latin typeface="+mn-lt"/>
                          <a:ea typeface="+mn-ea"/>
                          <a:cs typeface="+mn-cs"/>
                        </a:rPr>
                        <a:t>Share</a:t>
                      </a:r>
                      <a:r>
                        <a:rPr lang="en-US" sz="1400" b="0" i="1" u="none" kern="1200" baseline="0" dirty="0">
                          <a:solidFill>
                            <a:schemeClr val="dk1"/>
                          </a:solidFill>
                          <a:effectLst/>
                          <a:latin typeface="+mn-lt"/>
                          <a:ea typeface="+mn-ea"/>
                          <a:cs typeface="+mn-cs"/>
                        </a:rPr>
                        <a:t> your responses to the “Shaping the Future” questions and brief your recommendations for how to shape the future in a way that enables the U.S. to bring about this desired future scenario.</a:t>
                      </a:r>
                    </a:p>
                    <a:p>
                      <a:pPr marL="285750" marR="0" lvl="0" indent="-285750" algn="l" defTabSz="914400" rtl="0" eaLnBrk="1" fontAlgn="auto" latinLnBrk="0" hangingPunct="1">
                        <a:lnSpc>
                          <a:spcPct val="100000"/>
                        </a:lnSpc>
                        <a:spcBef>
                          <a:spcPts val="0"/>
                        </a:spcBef>
                        <a:spcAft>
                          <a:spcPts val="0"/>
                        </a:spcAft>
                        <a:buClrTx/>
                        <a:buSzTx/>
                        <a:buFontTx/>
                        <a:buChar char="-"/>
                        <a:tabLst/>
                        <a:defRPr/>
                      </a:pPr>
                      <a:r>
                        <a:rPr lang="en-US" sz="1400" b="0" i="1" u="none" kern="1200" baseline="0" dirty="0">
                          <a:solidFill>
                            <a:schemeClr val="dk1"/>
                          </a:solidFill>
                          <a:effectLst/>
                          <a:latin typeface="+mn-lt"/>
                          <a:ea typeface="+mn-ea"/>
                          <a:cs typeface="+mn-cs"/>
                        </a:rPr>
                        <a:t>This is the time for building on ideas, rather than critiquing. As each person shares their responses, others should ask questions or provide comments that build on the ideas being presented. </a:t>
                      </a:r>
                    </a:p>
                    <a:p>
                      <a:pPr marL="285750" marR="0" lvl="0" indent="-285750" algn="l" defTabSz="914400" rtl="0" eaLnBrk="1" fontAlgn="auto" latinLnBrk="0" hangingPunct="1">
                        <a:lnSpc>
                          <a:spcPct val="100000"/>
                        </a:lnSpc>
                        <a:spcBef>
                          <a:spcPts val="0"/>
                        </a:spcBef>
                        <a:spcAft>
                          <a:spcPts val="0"/>
                        </a:spcAft>
                        <a:buClrTx/>
                        <a:buSzTx/>
                        <a:buFontTx/>
                        <a:buNone/>
                        <a:tabLst/>
                        <a:defRPr/>
                      </a:pPr>
                      <a:endParaRPr lang="en-US" sz="1050" b="0" i="1" u="none" kern="1200" baseline="0" dirty="0">
                        <a:solidFill>
                          <a:schemeClr val="dk1"/>
                        </a:solidFill>
                        <a:effectLst/>
                        <a:latin typeface="+mn-lt"/>
                        <a:ea typeface="+mn-ea"/>
                        <a:cs typeface="+mn-cs"/>
                      </a:endParaRPr>
                    </a:p>
                    <a:p>
                      <a:pPr marL="0" marR="0">
                        <a:lnSpc>
                          <a:spcPct val="110000"/>
                        </a:lnSpc>
                        <a:spcBef>
                          <a:spcPts val="0"/>
                        </a:spcBef>
                        <a:spcAft>
                          <a:spcPts val="0"/>
                        </a:spcAft>
                      </a:pPr>
                      <a:r>
                        <a:rPr lang="en-US" sz="1400" b="1" i="0" dirty="0">
                          <a:effectLst/>
                          <a:latin typeface="Calibri" panose="020F0502020204030204" pitchFamily="34" charset="0"/>
                          <a:ea typeface="Times New Roman" panose="02020603050405020304" pitchFamily="18" charset="0"/>
                          <a:cs typeface="Times New Roman" panose="02020603050405020304" pitchFamily="18" charset="0"/>
                        </a:rPr>
                        <a:t>DO</a:t>
                      </a:r>
                      <a:endParaRPr lang="en-US" sz="1400" i="1" dirty="0">
                        <a:effectLst/>
                        <a:latin typeface="Calibri" panose="020F0502020204030204" pitchFamily="34" charset="0"/>
                        <a:ea typeface="Times New Roman" panose="02020603050405020304" pitchFamily="18" charset="0"/>
                      </a:endParaRPr>
                    </a:p>
                    <a:p>
                      <a:pPr marL="285750" marR="0" lvl="0" indent="-285750" algn="l" defTabSz="914400" rtl="0" eaLnBrk="1" fontAlgn="auto" latinLnBrk="0" hangingPunct="1">
                        <a:lnSpc>
                          <a:spcPct val="100000"/>
                        </a:lnSpc>
                        <a:spcBef>
                          <a:spcPts val="0"/>
                        </a:spcBef>
                        <a:spcAft>
                          <a:spcPts val="0"/>
                        </a:spcAft>
                        <a:buClrTx/>
                        <a:buSzTx/>
                        <a:buFontTx/>
                        <a:buChar char="-"/>
                        <a:tabLst/>
                        <a:defRPr/>
                      </a:pPr>
                      <a:r>
                        <a:rPr lang="en-US" sz="1400" b="0" i="0" u="none" kern="1200" baseline="0" dirty="0">
                          <a:solidFill>
                            <a:schemeClr val="dk1"/>
                          </a:solidFill>
                          <a:effectLst/>
                          <a:latin typeface="+mn-lt"/>
                          <a:ea typeface="+mn-ea"/>
                          <a:cs typeface="+mn-cs"/>
                        </a:rPr>
                        <a:t>Refer participants to “Ripple Effects” in their Participant Guide.</a:t>
                      </a:r>
                    </a:p>
                    <a:p>
                      <a:pPr marL="285750" marR="0" lvl="0" indent="-285750" algn="l" defTabSz="914400" rtl="0" eaLnBrk="1" fontAlgn="auto" latinLnBrk="0" hangingPunct="1">
                        <a:lnSpc>
                          <a:spcPct val="100000"/>
                        </a:lnSpc>
                        <a:spcBef>
                          <a:spcPts val="0"/>
                        </a:spcBef>
                        <a:spcAft>
                          <a:spcPts val="0"/>
                        </a:spcAft>
                        <a:buClrTx/>
                        <a:buSzTx/>
                        <a:buFontTx/>
                        <a:buChar char="-"/>
                        <a:tabLst/>
                        <a:defRPr/>
                      </a:pPr>
                      <a:endParaRPr lang="en-US" sz="1050" b="0" i="0" u="none" kern="1200" baseline="0" dirty="0">
                        <a:solidFill>
                          <a:schemeClr val="dk1"/>
                        </a:solidFill>
                        <a:effectLst/>
                        <a:latin typeface="+mn-lt"/>
                        <a:ea typeface="+mn-ea"/>
                        <a:cs typeface="+mn-cs"/>
                      </a:endParaRPr>
                    </a:p>
                    <a:p>
                      <a:pPr marL="0" marR="0">
                        <a:lnSpc>
                          <a:spcPct val="110000"/>
                        </a:lnSpc>
                        <a:spcBef>
                          <a:spcPts val="0"/>
                        </a:spcBef>
                        <a:spcAft>
                          <a:spcPts val="0"/>
                        </a:spcAft>
                      </a:pPr>
                      <a:r>
                        <a:rPr lang="en-US" sz="1400" b="1" dirty="0">
                          <a:effectLst/>
                          <a:latin typeface="Calibri" panose="020F0502020204030204" pitchFamily="34" charset="0"/>
                          <a:ea typeface="Times New Roman" panose="02020603050405020304" pitchFamily="18" charset="0"/>
                          <a:cs typeface="Times New Roman" panose="02020603050405020304" pitchFamily="18" charset="0"/>
                        </a:rPr>
                        <a:t>SAY</a:t>
                      </a:r>
                      <a:endParaRPr lang="en-US" sz="1400" dirty="0">
                        <a:effectLst/>
                        <a:latin typeface="Corbel" panose="020B0503020204020204" pitchFamily="34" charset="0"/>
                        <a:ea typeface="Times New Roman" panose="02020603050405020304" pitchFamily="18" charset="0"/>
                        <a:cs typeface="Times New Roman" panose="02020603050405020304" pitchFamily="18" charset="0"/>
                      </a:endParaRPr>
                    </a:p>
                    <a:p>
                      <a:pPr marL="285750" marR="0" lvl="0" indent="-285750" algn="l" defTabSz="914400" rtl="0" eaLnBrk="1" fontAlgn="auto" latinLnBrk="0" hangingPunct="1">
                        <a:lnSpc>
                          <a:spcPct val="100000"/>
                        </a:lnSpc>
                        <a:spcBef>
                          <a:spcPts val="0"/>
                        </a:spcBef>
                        <a:spcAft>
                          <a:spcPts val="0"/>
                        </a:spcAft>
                        <a:buClrTx/>
                        <a:buSzTx/>
                        <a:buFontTx/>
                        <a:buChar char="-"/>
                        <a:tabLst/>
                        <a:defRPr/>
                      </a:pPr>
                      <a:r>
                        <a:rPr lang="en-US" sz="1400" b="0" i="1" u="none" kern="1200" dirty="0">
                          <a:solidFill>
                            <a:schemeClr val="dk1"/>
                          </a:solidFill>
                          <a:effectLst/>
                          <a:latin typeface="+mn-lt"/>
                          <a:ea typeface="+mn-ea"/>
                          <a:cs typeface="+mn-cs"/>
                        </a:rPr>
                        <a:t>Now</a:t>
                      </a:r>
                      <a:r>
                        <a:rPr lang="en-US" sz="1400" b="0" i="1" u="none" kern="1200" baseline="0" dirty="0">
                          <a:solidFill>
                            <a:schemeClr val="dk1"/>
                          </a:solidFill>
                          <a:effectLst/>
                          <a:latin typeface="+mn-lt"/>
                          <a:ea typeface="+mn-ea"/>
                          <a:cs typeface="+mn-cs"/>
                        </a:rPr>
                        <a:t> I’d like you to consider and discuss the potential effects of your recommended approach on multiple factors – such as individual or groups of stakeholders, economic factors, political factors, etc. Consider possible second- and third-order effects and unintended consequences as part of this discussion.</a:t>
                      </a:r>
                    </a:p>
                    <a:p>
                      <a:pPr marL="285750" marR="0" lvl="0" indent="-285750" algn="l" defTabSz="914400" rtl="0" eaLnBrk="1" fontAlgn="auto" latinLnBrk="0" hangingPunct="1">
                        <a:lnSpc>
                          <a:spcPct val="100000"/>
                        </a:lnSpc>
                        <a:spcBef>
                          <a:spcPts val="0"/>
                        </a:spcBef>
                        <a:spcAft>
                          <a:spcPts val="0"/>
                        </a:spcAft>
                        <a:buClrTx/>
                        <a:buSzTx/>
                        <a:buFontTx/>
                        <a:buChar char="-"/>
                        <a:tabLst/>
                        <a:defRPr/>
                      </a:pPr>
                      <a:endParaRPr lang="en-US" sz="1200" b="0" i="1" u="none" kern="1200" baseline="0" dirty="0">
                        <a:solidFill>
                          <a:schemeClr val="dk1"/>
                        </a:solidFill>
                        <a:effectLst/>
                        <a:latin typeface="+mn-lt"/>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Tx/>
                        <a:buNone/>
                        <a:tabLst/>
                        <a:defRPr/>
                      </a:pPr>
                      <a:r>
                        <a:rPr lang="en-US" sz="1400" b="1" i="0" u="none" kern="1200" baseline="0" dirty="0">
                          <a:solidFill>
                            <a:schemeClr val="dk1"/>
                          </a:solidFill>
                          <a:effectLst/>
                          <a:latin typeface="+mn-lt"/>
                          <a:ea typeface="+mn-ea"/>
                          <a:cs typeface="+mn-cs"/>
                        </a:rPr>
                        <a:t>[End of Step 2]</a:t>
                      </a:r>
                      <a:endParaRPr lang="en-US" sz="1400" b="1" i="0" u="none" dirty="0">
                        <a:effectLst/>
                        <a:latin typeface="Calibri" panose="020F0502020204030204" pitchFamily="34" charset="0"/>
                        <a:ea typeface="Times New Roman" panose="02020603050405020304" pitchFamily="18" charset="0"/>
                      </a:endParaRPr>
                    </a:p>
                  </a:txBody>
                  <a:tcPr marL="68580" marR="68580" marT="0" marB="0">
                    <a:solidFill>
                      <a:srgbClr val="D3B431">
                        <a:alpha val="62000"/>
                      </a:srgbClr>
                    </a:solidFill>
                  </a:tcPr>
                </a:tc>
                <a:extLst>
                  <a:ext uri="{0D108BD9-81ED-4DB2-BD59-A6C34878D82A}">
                    <a16:rowId xmlns:a16="http://schemas.microsoft.com/office/drawing/2014/main" val="3992430320"/>
                  </a:ext>
                </a:extLst>
              </a:tr>
            </a:tbl>
          </a:graphicData>
        </a:graphic>
      </p:graphicFrame>
      <p:pic>
        <p:nvPicPr>
          <p:cNvPr id="5" name="Picture 2" descr="C:\Users\361\AppData\Local\Microsoft\Windows\Temporary Internet Files\Content.IE5\34TGYFAZ\uhr[1].png"/>
          <p:cNvPicPr>
            <a:picLocks noChangeAspect="1" noChangeArrowheads="1"/>
          </p:cNvPicPr>
          <p:nvPr/>
        </p:nvPicPr>
        <p:blipFill>
          <a:blip r:embed="rId3" cstate="print"/>
          <a:srcRect/>
          <a:stretch>
            <a:fillRect/>
          </a:stretch>
        </p:blipFill>
        <p:spPr bwMode="auto">
          <a:xfrm>
            <a:off x="1202185" y="2209800"/>
            <a:ext cx="317258" cy="317258"/>
          </a:xfrm>
          <a:prstGeom prst="rect">
            <a:avLst/>
          </a:prstGeom>
          <a:noFill/>
        </p:spPr>
      </p:pic>
      <p:cxnSp>
        <p:nvCxnSpPr>
          <p:cNvPr id="11" name="Straight Connector 10"/>
          <p:cNvCxnSpPr/>
          <p:nvPr/>
        </p:nvCxnSpPr>
        <p:spPr>
          <a:xfrm>
            <a:off x="2819400" y="1295400"/>
            <a:ext cx="0" cy="5212080"/>
          </a:xfrm>
          <a:prstGeom prst="line">
            <a:avLst/>
          </a:prstGeom>
          <a:ln w="571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pic>
        <p:nvPicPr>
          <p:cNvPr id="3" name="Picture 6" descr="C:\Users\361\AppData\Local\Microsoft\Windows\Temporary Internet Files\Content.IE5\IGMPWQCZ\Righthand.svg[1].png"/>
          <p:cNvPicPr>
            <a:picLocks noChangeAspect="1" noChangeArrowheads="1"/>
          </p:cNvPicPr>
          <p:nvPr/>
        </p:nvPicPr>
        <p:blipFill>
          <a:blip r:embed="rId4" cstate="print"/>
          <a:srcRect/>
          <a:stretch>
            <a:fillRect/>
          </a:stretch>
        </p:blipFill>
        <p:spPr bwMode="auto">
          <a:xfrm>
            <a:off x="2667000" y="4038600"/>
            <a:ext cx="381000" cy="381000"/>
          </a:xfrm>
          <a:prstGeom prst="rect">
            <a:avLst/>
          </a:prstGeom>
          <a:noFill/>
        </p:spPr>
      </p:pic>
      <p:pic>
        <p:nvPicPr>
          <p:cNvPr id="8" name="Picture 7" descr="C:\Users\361\AppData\Local\Microsoft\Windows\Temporary Internet Files\Content.IE5\IGMPWQCZ\ibdjl95-Speech-Bubbles-1[1].png"/>
          <p:cNvPicPr>
            <a:picLocks noChangeAspect="1" noChangeArrowheads="1"/>
          </p:cNvPicPr>
          <p:nvPr/>
        </p:nvPicPr>
        <p:blipFill>
          <a:blip r:embed="rId5" cstate="print"/>
          <a:srcRect/>
          <a:stretch>
            <a:fillRect/>
          </a:stretch>
        </p:blipFill>
        <p:spPr bwMode="auto">
          <a:xfrm>
            <a:off x="2667000" y="2502190"/>
            <a:ext cx="304800" cy="317210"/>
          </a:xfrm>
          <a:prstGeom prst="rect">
            <a:avLst/>
          </a:prstGeom>
          <a:noFill/>
        </p:spPr>
      </p:pic>
      <p:sp>
        <p:nvSpPr>
          <p:cNvPr id="12" name="TextBox 11"/>
          <p:cNvSpPr txBox="1"/>
          <p:nvPr/>
        </p:nvSpPr>
        <p:spPr>
          <a:xfrm>
            <a:off x="1447800" y="1447800"/>
            <a:ext cx="1905000" cy="584775"/>
          </a:xfrm>
          <a:prstGeom prst="rect">
            <a:avLst/>
          </a:prstGeom>
          <a:noFill/>
        </p:spPr>
        <p:txBody>
          <a:bodyPr wrap="square" rtlCol="0">
            <a:spAutoFit/>
          </a:bodyPr>
          <a:lstStyle/>
          <a:p>
            <a:r>
              <a:rPr lang="en-US" sz="1600" b="1" dirty="0"/>
              <a:t>Idea </a:t>
            </a:r>
          </a:p>
          <a:p>
            <a:r>
              <a:rPr lang="en-US" sz="1600" b="1" dirty="0"/>
              <a:t>Briefing</a:t>
            </a:r>
          </a:p>
        </p:txBody>
      </p:sp>
      <p:sp>
        <p:nvSpPr>
          <p:cNvPr id="13" name="TextBox 12"/>
          <p:cNvSpPr txBox="1"/>
          <p:nvPr/>
        </p:nvSpPr>
        <p:spPr>
          <a:xfrm>
            <a:off x="1443243" y="2209800"/>
            <a:ext cx="766557" cy="338554"/>
          </a:xfrm>
          <a:prstGeom prst="rect">
            <a:avLst/>
          </a:prstGeom>
          <a:noFill/>
        </p:spPr>
        <p:txBody>
          <a:bodyPr wrap="none" rtlCol="0">
            <a:spAutoFit/>
          </a:bodyPr>
          <a:lstStyle/>
          <a:p>
            <a:r>
              <a:rPr lang="en-US" sz="1600" b="1" dirty="0"/>
              <a:t>30 min</a:t>
            </a:r>
          </a:p>
        </p:txBody>
      </p:sp>
      <p:pic>
        <p:nvPicPr>
          <p:cNvPr id="9" name="Picture 6" descr="C:\Users\361\AppData\Local\Microsoft\Windows\Temporary Internet Files\Content.IE5\IGMPWQCZ\Righthand.svg[1].png"/>
          <p:cNvPicPr>
            <a:picLocks noChangeAspect="1" noChangeArrowheads="1"/>
          </p:cNvPicPr>
          <p:nvPr/>
        </p:nvPicPr>
        <p:blipFill>
          <a:blip r:embed="rId4" cstate="print"/>
          <a:srcRect/>
          <a:stretch>
            <a:fillRect/>
          </a:stretch>
        </p:blipFill>
        <p:spPr bwMode="auto">
          <a:xfrm>
            <a:off x="2667000" y="1447800"/>
            <a:ext cx="381000" cy="381000"/>
          </a:xfrm>
          <a:prstGeom prst="rect">
            <a:avLst/>
          </a:prstGeom>
          <a:noFill/>
        </p:spPr>
      </p:pic>
      <p:pic>
        <p:nvPicPr>
          <p:cNvPr id="10" name="Picture 9" descr="C:\Users\361\AppData\Local\Microsoft\Windows\Temporary Internet Files\Content.IE5\IGMPWQCZ\ibdjl95-Speech-Bubbles-1[1].png"/>
          <p:cNvPicPr>
            <a:picLocks noChangeAspect="1" noChangeArrowheads="1"/>
          </p:cNvPicPr>
          <p:nvPr/>
        </p:nvPicPr>
        <p:blipFill>
          <a:blip r:embed="rId5" cstate="print"/>
          <a:srcRect/>
          <a:stretch>
            <a:fillRect/>
          </a:stretch>
        </p:blipFill>
        <p:spPr bwMode="auto">
          <a:xfrm>
            <a:off x="2667000" y="4788190"/>
            <a:ext cx="304800" cy="317210"/>
          </a:xfrm>
          <a:prstGeom prst="rect">
            <a:avLst/>
          </a:prstGeom>
          <a:noFill/>
        </p:spPr>
      </p:pic>
      <p:sp>
        <p:nvSpPr>
          <p:cNvPr id="14" name="Slide Number Placeholder 13"/>
          <p:cNvSpPr>
            <a:spLocks noGrp="1"/>
          </p:cNvSpPr>
          <p:nvPr>
            <p:ph type="sldNum" sz="quarter" idx="12"/>
          </p:nvPr>
        </p:nvSpPr>
        <p:spPr/>
        <p:txBody>
          <a:bodyPr/>
          <a:lstStyle/>
          <a:p>
            <a:fld id="{98044682-6219-4089-8719-C9589F48517E}" type="slidenum">
              <a:rPr lang="en-US" smtClean="0"/>
              <a:pPr/>
              <a:t>29</a:t>
            </a:fld>
            <a:endParaRPr lang="en-US"/>
          </a:p>
        </p:txBody>
      </p:sp>
    </p:spTree>
    <p:extLst>
      <p:ext uri="{BB962C8B-B14F-4D97-AF65-F5344CB8AC3E}">
        <p14:creationId xmlns:p14="http://schemas.microsoft.com/office/powerpoint/2010/main" val="134417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Rectangle 63"/>
          <p:cNvSpPr/>
          <p:nvPr/>
        </p:nvSpPr>
        <p:spPr>
          <a:xfrm>
            <a:off x="0" y="228600"/>
            <a:ext cx="6096000" cy="1219200"/>
          </a:xfrm>
          <a:prstGeom prst="rect">
            <a:avLst/>
          </a:prstGeom>
          <a:solidFill>
            <a:srgbClr val="D3B431">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Title 1"/>
          <p:cNvSpPr>
            <a:spLocks noGrp="1"/>
          </p:cNvSpPr>
          <p:nvPr>
            <p:ph type="ctrTitle"/>
          </p:nvPr>
        </p:nvSpPr>
        <p:spPr>
          <a:xfrm>
            <a:off x="-838200" y="304801"/>
            <a:ext cx="6800850" cy="1142999"/>
          </a:xfrm>
        </p:spPr>
        <p:txBody>
          <a:bodyPr>
            <a:normAutofit/>
          </a:bodyPr>
          <a:lstStyle/>
          <a:p>
            <a:pPr algn="r"/>
            <a:r>
              <a:rPr lang="en-US" sz="2500" b="1" dirty="0">
                <a:latin typeface="Arial" pitchFamily="34" charset="0"/>
                <a:cs typeface="Arial" pitchFamily="34" charset="0"/>
              </a:rPr>
              <a:t>Envisioning Potential Futures</a:t>
            </a:r>
            <a:br>
              <a:rPr lang="en-US" sz="2500" b="1" dirty="0">
                <a:latin typeface="Arial" pitchFamily="34" charset="0"/>
                <a:cs typeface="Arial" pitchFamily="34" charset="0"/>
              </a:rPr>
            </a:br>
            <a:br>
              <a:rPr lang="en-US" sz="200" b="1" dirty="0">
                <a:latin typeface="Arial" pitchFamily="34" charset="0"/>
                <a:cs typeface="Arial" pitchFamily="34" charset="0"/>
              </a:rPr>
            </a:br>
            <a:r>
              <a:rPr lang="en-US" sz="300" b="1" dirty="0">
                <a:latin typeface="Arial" pitchFamily="34" charset="0"/>
                <a:cs typeface="Arial" pitchFamily="34" charset="0"/>
              </a:rPr>
              <a:t> </a:t>
            </a:r>
            <a:br>
              <a:rPr lang="en-US" sz="300" b="1" dirty="0">
                <a:latin typeface="Arial" pitchFamily="34" charset="0"/>
                <a:cs typeface="Arial" pitchFamily="34" charset="0"/>
              </a:rPr>
            </a:br>
            <a:r>
              <a:rPr lang="en-US" sz="2200" i="1" dirty="0">
                <a:latin typeface="Arial" pitchFamily="34" charset="0"/>
                <a:cs typeface="Arial" pitchFamily="34" charset="0"/>
              </a:rPr>
              <a:t>Facilitator Guide</a:t>
            </a:r>
          </a:p>
        </p:txBody>
      </p:sp>
      <p:sp>
        <p:nvSpPr>
          <p:cNvPr id="67" name="TextBox 66"/>
          <p:cNvSpPr txBox="1"/>
          <p:nvPr/>
        </p:nvSpPr>
        <p:spPr>
          <a:xfrm>
            <a:off x="776366" y="2272120"/>
            <a:ext cx="7543800" cy="3170099"/>
          </a:xfrm>
          <a:prstGeom prst="rect">
            <a:avLst/>
          </a:prstGeom>
          <a:noFill/>
        </p:spPr>
        <p:txBody>
          <a:bodyPr wrap="square" rtlCol="0">
            <a:spAutoFit/>
          </a:bodyPr>
          <a:lstStyle/>
          <a:p>
            <a:pPr marL="283464" indent="-283464"/>
            <a:r>
              <a:rPr lang="en-US" sz="1500" b="1" dirty="0"/>
              <a:t>In Phase 1, </a:t>
            </a:r>
            <a:r>
              <a:rPr lang="en-US" sz="1500" dirty="0"/>
              <a:t>participants: </a:t>
            </a:r>
          </a:p>
          <a:p>
            <a:pPr marL="283464" indent="-283464">
              <a:buFont typeface="Arial" panose="020B0604020202020204" pitchFamily="34" charset="0"/>
              <a:buChar char="•"/>
            </a:pPr>
            <a:r>
              <a:rPr lang="en-US" sz="1500" dirty="0"/>
              <a:t>Read a brief description of an emerging global “hotspot.” </a:t>
            </a:r>
          </a:p>
          <a:p>
            <a:pPr marL="283464" indent="-283464">
              <a:buFont typeface="Arial" panose="020B0604020202020204" pitchFamily="34" charset="0"/>
              <a:buChar char="•"/>
            </a:pPr>
            <a:r>
              <a:rPr lang="en-US" sz="1500" dirty="0"/>
              <a:t>Consider a range of factors and sketch their understanding of the problem.</a:t>
            </a:r>
          </a:p>
          <a:p>
            <a:pPr marL="283464" indent="-283464">
              <a:buFont typeface="Arial" panose="020B0604020202020204" pitchFamily="34" charset="0"/>
              <a:buChar char="•"/>
            </a:pPr>
            <a:r>
              <a:rPr lang="en-US" sz="1500" dirty="0"/>
              <a:t>Think back in time 5 years and describe the conditions that existed at that time.</a:t>
            </a:r>
          </a:p>
          <a:p>
            <a:pPr marL="283464" indent="-283464">
              <a:buFont typeface="Arial" panose="020B0604020202020204" pitchFamily="34" charset="0"/>
              <a:buChar char="•"/>
            </a:pPr>
            <a:r>
              <a:rPr lang="en-US" sz="1500" dirty="0"/>
              <a:t>Think forward in time and describe alternative futures (preferred, probable, possible).</a:t>
            </a:r>
          </a:p>
          <a:p>
            <a:pPr marL="283464" indent="-283464">
              <a:buFont typeface="Arial" panose="020B0604020202020204" pitchFamily="34" charset="0"/>
              <a:buChar char="•"/>
            </a:pPr>
            <a:r>
              <a:rPr lang="en-US" sz="1500" dirty="0"/>
              <a:t>Work in small groups to present and discuss their work.</a:t>
            </a:r>
          </a:p>
          <a:p>
            <a:pPr marL="283464" indent="-283464"/>
            <a:endParaRPr lang="en-US" sz="1500" dirty="0"/>
          </a:p>
          <a:p>
            <a:pPr marL="283464" indent="-283464"/>
            <a:r>
              <a:rPr lang="en-US" sz="1500" b="1" dirty="0"/>
              <a:t>In Phase 2, </a:t>
            </a:r>
            <a:r>
              <a:rPr lang="en-US" sz="1500" dirty="0"/>
              <a:t>participants:</a:t>
            </a:r>
          </a:p>
          <a:p>
            <a:pPr marL="283464" indent="-283464">
              <a:buFont typeface="Arial" panose="020B0604020202020204" pitchFamily="34" charset="0"/>
              <a:buChar char="•"/>
            </a:pPr>
            <a:r>
              <a:rPr lang="en-US" sz="1500" dirty="0"/>
              <a:t>Focus on a single future scenario, selected by the facilitator.</a:t>
            </a:r>
          </a:p>
          <a:p>
            <a:pPr marL="283464" indent="-283464">
              <a:buFont typeface="Arial" panose="020B0604020202020204" pitchFamily="34" charset="0"/>
              <a:buChar char="•"/>
            </a:pPr>
            <a:r>
              <a:rPr lang="en-US" sz="1500" dirty="0"/>
              <a:t>Generate ideas about how to shape the future to align with the selected scenario.</a:t>
            </a:r>
          </a:p>
          <a:p>
            <a:pPr marL="283464" indent="-283464">
              <a:buFont typeface="Arial" panose="020B0604020202020204" pitchFamily="34" charset="0"/>
              <a:buChar char="•"/>
            </a:pPr>
            <a:r>
              <a:rPr lang="en-US" sz="1600" dirty="0"/>
              <a:t>Consider 2nd- and 3rd-order effects of chosen actions.</a:t>
            </a:r>
          </a:p>
          <a:p>
            <a:pPr marL="283464" indent="-283464">
              <a:buFont typeface="Arial" panose="020B0604020202020204" pitchFamily="34" charset="0"/>
              <a:buChar char="•"/>
            </a:pPr>
            <a:r>
              <a:rPr lang="en-US" sz="1600" dirty="0"/>
              <a:t>Reflect and discuss in a group setting.</a:t>
            </a:r>
          </a:p>
          <a:p>
            <a:endParaRPr lang="en-US" dirty="0"/>
          </a:p>
        </p:txBody>
      </p:sp>
      <p:sp>
        <p:nvSpPr>
          <p:cNvPr id="68" name="Rectangle 67"/>
          <p:cNvSpPr/>
          <p:nvPr/>
        </p:nvSpPr>
        <p:spPr>
          <a:xfrm>
            <a:off x="1009060" y="1905000"/>
            <a:ext cx="2531462" cy="369332"/>
          </a:xfrm>
          <a:prstGeom prst="rect">
            <a:avLst/>
          </a:prstGeom>
        </p:spPr>
        <p:txBody>
          <a:bodyPr wrap="none">
            <a:spAutoFit/>
          </a:bodyPr>
          <a:lstStyle/>
          <a:p>
            <a:r>
              <a:rPr lang="en-US" b="1" dirty="0">
                <a:solidFill>
                  <a:schemeClr val="accent3">
                    <a:lumMod val="50000"/>
                  </a:schemeClr>
                </a:solidFill>
                <a:latin typeface="Arial" pitchFamily="34" charset="0"/>
                <a:cs typeface="Arial" pitchFamily="34" charset="0"/>
              </a:rPr>
              <a:t>Summary of Exercise</a:t>
            </a:r>
            <a:endParaRPr lang="en-US" b="1" dirty="0">
              <a:solidFill>
                <a:schemeClr val="accent3">
                  <a:lumMod val="50000"/>
                </a:schemeClr>
              </a:solidFill>
            </a:endParaRPr>
          </a:p>
        </p:txBody>
      </p:sp>
      <p:cxnSp>
        <p:nvCxnSpPr>
          <p:cNvPr id="70" name="Straight Connector 69"/>
          <p:cNvCxnSpPr/>
          <p:nvPr/>
        </p:nvCxnSpPr>
        <p:spPr>
          <a:xfrm>
            <a:off x="0" y="2057400"/>
            <a:ext cx="990600" cy="0"/>
          </a:xfrm>
          <a:prstGeom prst="line">
            <a:avLst/>
          </a:prstGeom>
          <a:ln w="22225">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sp>
        <p:nvSpPr>
          <p:cNvPr id="26628" name="AutoShape 4" descr="Related image"/>
          <p:cNvSpPr>
            <a:spLocks noChangeAspect="1" noChangeArrowheads="1"/>
          </p:cNvSpPr>
          <p:nvPr/>
        </p:nvSpPr>
        <p:spPr bwMode="auto">
          <a:xfrm>
            <a:off x="155575" y="-2027238"/>
            <a:ext cx="4229100" cy="42291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6630" name="AutoShape 6" descr="Related image"/>
          <p:cNvSpPr>
            <a:spLocks noChangeAspect="1" noChangeArrowheads="1"/>
          </p:cNvSpPr>
          <p:nvPr/>
        </p:nvSpPr>
        <p:spPr bwMode="auto">
          <a:xfrm>
            <a:off x="155575" y="-2027238"/>
            <a:ext cx="4229100" cy="42291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6632" name="AutoShape 8" descr="Related image"/>
          <p:cNvSpPr>
            <a:spLocks noChangeAspect="1" noChangeArrowheads="1"/>
          </p:cNvSpPr>
          <p:nvPr/>
        </p:nvSpPr>
        <p:spPr bwMode="auto">
          <a:xfrm>
            <a:off x="155575" y="-2027238"/>
            <a:ext cx="4229100" cy="42291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6634" name="AutoShape 10" descr="Image result for two speech bubbles transparent background"/>
          <p:cNvSpPr>
            <a:spLocks noChangeAspect="1" noChangeArrowheads="1"/>
          </p:cNvSpPr>
          <p:nvPr/>
        </p:nvSpPr>
        <p:spPr bwMode="auto">
          <a:xfrm>
            <a:off x="155575" y="-2027238"/>
            <a:ext cx="4229100" cy="42291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6636" name="AutoShape 12" descr="Image result for two speech bubbles transparent background"/>
          <p:cNvSpPr>
            <a:spLocks noChangeAspect="1" noChangeArrowheads="1"/>
          </p:cNvSpPr>
          <p:nvPr/>
        </p:nvSpPr>
        <p:spPr bwMode="auto">
          <a:xfrm>
            <a:off x="155575" y="-2027238"/>
            <a:ext cx="4229100" cy="42291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35" name="Picture 2" descr="Image result for future icon"/>
          <p:cNvPicPr>
            <a:picLocks noChangeAspect="1" noChangeArrowheads="1"/>
          </p:cNvPicPr>
          <p:nvPr/>
        </p:nvPicPr>
        <p:blipFill>
          <a:blip r:embed="rId3" cstate="print"/>
          <a:srcRect/>
          <a:stretch>
            <a:fillRect/>
          </a:stretch>
        </p:blipFill>
        <p:spPr bwMode="auto">
          <a:xfrm>
            <a:off x="76200" y="304800"/>
            <a:ext cx="1066800" cy="1066800"/>
          </a:xfrm>
          <a:prstGeom prst="rect">
            <a:avLst/>
          </a:prstGeom>
          <a:noFill/>
        </p:spPr>
      </p:pic>
      <p:sp>
        <p:nvSpPr>
          <p:cNvPr id="22" name="Slide Number Placeholder 21"/>
          <p:cNvSpPr>
            <a:spLocks noGrp="1"/>
          </p:cNvSpPr>
          <p:nvPr>
            <p:ph type="sldNum" sz="quarter" idx="12"/>
          </p:nvPr>
        </p:nvSpPr>
        <p:spPr/>
        <p:txBody>
          <a:bodyPr/>
          <a:lstStyle/>
          <a:p>
            <a:fld id="{98044682-6219-4089-8719-C9589F48517E}" type="slidenum">
              <a:rPr lang="en-US" smtClean="0"/>
              <a:pPr/>
              <a:t>3</a:t>
            </a:fld>
            <a:endParaRPr lang="en-US"/>
          </a:p>
        </p:txBody>
      </p:sp>
      <p:sp>
        <p:nvSpPr>
          <p:cNvPr id="33" name="TextBox 32"/>
          <p:cNvSpPr txBox="1"/>
          <p:nvPr/>
        </p:nvSpPr>
        <p:spPr>
          <a:xfrm>
            <a:off x="776366" y="4941573"/>
            <a:ext cx="7543800" cy="830997"/>
          </a:xfrm>
          <a:prstGeom prst="rect">
            <a:avLst/>
          </a:prstGeom>
          <a:noFill/>
        </p:spPr>
        <p:txBody>
          <a:bodyPr wrap="square" rtlCol="0">
            <a:spAutoFit/>
          </a:bodyPr>
          <a:lstStyle/>
          <a:p>
            <a:pPr marL="114300" indent="-114300">
              <a:buFont typeface="Arial" panose="020B0604020202020204" pitchFamily="34" charset="0"/>
              <a:buChar char="•"/>
            </a:pPr>
            <a:endParaRPr lang="en-US" sz="1500" dirty="0"/>
          </a:p>
          <a:p>
            <a:endParaRPr lang="en-US" sz="1500" dirty="0">
              <a:cs typeface="Arial" pitchFamily="34" charset="0"/>
            </a:endParaRPr>
          </a:p>
          <a:p>
            <a:endParaRPr lang="en-US" dirty="0"/>
          </a:p>
        </p:txBody>
      </p:sp>
    </p:spTree>
    <p:extLst>
      <p:ext uri="{BB962C8B-B14F-4D97-AF65-F5344CB8AC3E}">
        <p14:creationId xmlns:p14="http://schemas.microsoft.com/office/powerpoint/2010/main" val="5507503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59354297"/>
              </p:ext>
            </p:extLst>
          </p:nvPr>
        </p:nvGraphicFramePr>
        <p:xfrm>
          <a:off x="876300" y="304800"/>
          <a:ext cx="7406639" cy="6217920"/>
        </p:xfrm>
        <a:graphic>
          <a:graphicData uri="http://schemas.openxmlformats.org/drawingml/2006/table">
            <a:tbl>
              <a:tblPr firstRow="1" bandRow="1">
                <a:tableStyleId>{46F890A9-2807-4EBB-B81D-B2AA78EC7F39}</a:tableStyleId>
              </a:tblPr>
              <a:tblGrid>
                <a:gridCol w="1759077">
                  <a:extLst>
                    <a:ext uri="{9D8B030D-6E8A-4147-A177-3AD203B41FA5}">
                      <a16:colId xmlns:a16="http://schemas.microsoft.com/office/drawing/2014/main" val="1764587541"/>
                    </a:ext>
                  </a:extLst>
                </a:gridCol>
                <a:gridCol w="493457">
                  <a:extLst>
                    <a:ext uri="{9D8B030D-6E8A-4147-A177-3AD203B41FA5}">
                      <a16:colId xmlns:a16="http://schemas.microsoft.com/office/drawing/2014/main" val="3858536520"/>
                    </a:ext>
                  </a:extLst>
                </a:gridCol>
                <a:gridCol w="5154105">
                  <a:extLst>
                    <a:ext uri="{9D8B030D-6E8A-4147-A177-3AD203B41FA5}">
                      <a16:colId xmlns:a16="http://schemas.microsoft.com/office/drawing/2014/main" val="1282257971"/>
                    </a:ext>
                  </a:extLst>
                </a:gridCol>
              </a:tblGrid>
              <a:tr h="976299">
                <a:tc>
                  <a:txBody>
                    <a:bodyPr/>
                    <a:lstStyle/>
                    <a:p>
                      <a:pPr marL="0" marR="0" algn="ctr">
                        <a:spcBef>
                          <a:spcPts val="0"/>
                        </a:spcBef>
                        <a:spcAft>
                          <a:spcPts val="0"/>
                        </a:spcAft>
                      </a:pPr>
                      <a:endParaRPr lang="en-US" sz="2000" b="1" dirty="0">
                        <a:solidFill>
                          <a:srgbClr val="F2F2F2"/>
                        </a:solidFill>
                        <a:effectLst/>
                        <a:latin typeface="Calibri" panose="020F0502020204030204" pitchFamily="34" charset="0"/>
                        <a:ea typeface="Times New Roman" panose="02020603050405020304" pitchFamily="18" charset="0"/>
                      </a:endParaRPr>
                    </a:p>
                    <a:p>
                      <a:pPr marL="0" marR="0" algn="ctr">
                        <a:spcBef>
                          <a:spcPts val="0"/>
                        </a:spcBef>
                        <a:spcAft>
                          <a:spcPts val="0"/>
                        </a:spcAft>
                      </a:pPr>
                      <a:r>
                        <a:rPr lang="en-US" sz="2000" b="1" dirty="0">
                          <a:solidFill>
                            <a:srgbClr val="F2F2F2"/>
                          </a:solidFill>
                          <a:effectLst/>
                          <a:latin typeface="Calibri" panose="020F0502020204030204" pitchFamily="34" charset="0"/>
                          <a:ea typeface="Times New Roman" panose="02020603050405020304" pitchFamily="18" charset="0"/>
                        </a:rPr>
                        <a:t>Step</a:t>
                      </a:r>
                      <a:endParaRPr lang="en-US" sz="1200" dirty="0">
                        <a:effectLst/>
                        <a:latin typeface="Corbel" panose="020B0503020204020204" pitchFamily="34" charset="0"/>
                      </a:endParaRPr>
                    </a:p>
                    <a:p>
                      <a:pPr marL="0" marR="0" algn="ctr">
                        <a:spcBef>
                          <a:spcPts val="0"/>
                        </a:spcBef>
                        <a:spcAft>
                          <a:spcPts val="0"/>
                        </a:spcAft>
                      </a:pPr>
                      <a:r>
                        <a:rPr lang="en-US" sz="2000" b="1" dirty="0">
                          <a:solidFill>
                            <a:srgbClr val="F2F2F2"/>
                          </a:solidFill>
                          <a:effectLst/>
                          <a:latin typeface="Calibri" panose="020F0502020204030204" pitchFamily="34" charset="0"/>
                          <a:ea typeface="Times New Roman" panose="02020603050405020304" pitchFamily="18" charset="0"/>
                        </a:rPr>
                        <a:t> </a:t>
                      </a:r>
                      <a:endParaRPr lang="en-US" sz="1200" dirty="0">
                        <a:effectLst/>
                        <a:latin typeface="Corbel" panose="020B0503020204020204" pitchFamily="34" charset="0"/>
                      </a:endParaRPr>
                    </a:p>
                  </a:txBody>
                  <a:tcPr marL="68580" marR="68580" marT="0" marB="0" anchor="ctr">
                    <a:solidFill>
                      <a:schemeClr val="accent3">
                        <a:lumMod val="50000"/>
                      </a:schemeClr>
                    </a:solidFill>
                  </a:tcPr>
                </a:tc>
                <a:tc>
                  <a:txBody>
                    <a:bodyPr/>
                    <a:lstStyle/>
                    <a:p>
                      <a:pPr marL="0" marR="0" algn="ctr">
                        <a:spcBef>
                          <a:spcPts val="0"/>
                        </a:spcBef>
                        <a:spcAft>
                          <a:spcPts val="0"/>
                        </a:spcAft>
                      </a:pPr>
                      <a:endParaRPr lang="en-US" sz="1200" dirty="0">
                        <a:effectLst/>
                        <a:latin typeface="Corbel" panose="020B0503020204020204" pitchFamily="34" charset="0"/>
                      </a:endParaRPr>
                    </a:p>
                  </a:txBody>
                  <a:tcPr marL="68580" marR="68580" marT="0" marB="0" anchor="ctr">
                    <a:solidFill>
                      <a:schemeClr val="accent3">
                        <a:lumMod val="5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b="1" dirty="0">
                        <a:solidFill>
                          <a:srgbClr val="F2F2F2"/>
                        </a:solidFill>
                        <a:effectLst/>
                        <a:latin typeface="Calibri" panose="020F0502020204030204" pitchFamily="34" charset="0"/>
                        <a:ea typeface="Times New Roman" panose="02020603050405020304"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b="1" dirty="0">
                          <a:solidFill>
                            <a:srgbClr val="F2F2F2"/>
                          </a:solidFill>
                          <a:effectLst/>
                          <a:latin typeface="Calibri" panose="020F0502020204030204" pitchFamily="34" charset="0"/>
                          <a:ea typeface="Times New Roman" panose="02020603050405020304" pitchFamily="18" charset="0"/>
                        </a:rPr>
                        <a:t>Facilitator Activity</a:t>
                      </a:r>
                      <a:endParaRPr lang="en-US" sz="1200" dirty="0">
                        <a:effectLst/>
                        <a:latin typeface="Corbel" panose="020B0503020204020204" pitchFamily="34" charset="0"/>
                      </a:endParaRPr>
                    </a:p>
                    <a:p>
                      <a:pPr marL="0" marR="0" algn="ctr">
                        <a:spcBef>
                          <a:spcPts val="0"/>
                        </a:spcBef>
                        <a:spcAft>
                          <a:spcPts val="0"/>
                        </a:spcAft>
                      </a:pPr>
                      <a:endParaRPr lang="en-US" sz="1200" dirty="0">
                        <a:effectLst/>
                        <a:latin typeface="Corbel" panose="020B0503020204020204" pitchFamily="34" charset="0"/>
                      </a:endParaRPr>
                    </a:p>
                  </a:txBody>
                  <a:tcPr marL="68580" marR="68580" marT="0" marB="0" anchor="ctr">
                    <a:solidFill>
                      <a:schemeClr val="accent3">
                        <a:lumMod val="50000"/>
                      </a:schemeClr>
                    </a:solidFill>
                  </a:tcPr>
                </a:tc>
                <a:extLst>
                  <a:ext uri="{0D108BD9-81ED-4DB2-BD59-A6C34878D82A}">
                    <a16:rowId xmlns:a16="http://schemas.microsoft.com/office/drawing/2014/main" val="2641501532"/>
                  </a:ext>
                </a:extLst>
              </a:tr>
              <a:tr h="5241621">
                <a:tc>
                  <a:txBody>
                    <a:bodyPr/>
                    <a:lstStyle/>
                    <a:p>
                      <a:pPr algn="l"/>
                      <a:r>
                        <a:rPr lang="en-US" sz="4800" b="1" kern="1200" dirty="0">
                          <a:solidFill>
                            <a:schemeClr val="tx1"/>
                          </a:solidFill>
                          <a:effectLst/>
                          <a:latin typeface="+mn-lt"/>
                          <a:ea typeface="+mn-ea"/>
                          <a:cs typeface="+mn-cs"/>
                        </a:rPr>
                        <a:t> 3</a:t>
                      </a:r>
                      <a:endParaRPr lang="en-US" sz="1600" dirty="0">
                        <a:solidFill>
                          <a:schemeClr val="tx1"/>
                        </a:solidFill>
                        <a:effectLst/>
                      </a:endParaRPr>
                    </a:p>
                    <a:p>
                      <a:pPr algn="ctr"/>
                      <a:r>
                        <a:rPr lang="en-US" sz="1400" b="1" kern="1200" dirty="0">
                          <a:solidFill>
                            <a:schemeClr val="tx1"/>
                          </a:solidFill>
                          <a:effectLst/>
                          <a:latin typeface="+mn-lt"/>
                          <a:ea typeface="+mn-ea"/>
                          <a:cs typeface="+mn-cs"/>
                        </a:rPr>
                        <a:t> </a:t>
                      </a:r>
                      <a:endParaRPr lang="en-US" sz="1400" dirty="0">
                        <a:solidFill>
                          <a:schemeClr val="tx1"/>
                        </a:solidFill>
                        <a:effectLst/>
                      </a:endParaRPr>
                    </a:p>
                    <a:p>
                      <a:pPr algn="ctr"/>
                      <a:endParaRPr lang="en-US" sz="1200" b="1" kern="1200" dirty="0">
                        <a:solidFill>
                          <a:schemeClr val="tx1"/>
                        </a:solidFill>
                        <a:effectLst/>
                        <a:latin typeface="+mn-lt"/>
                        <a:ea typeface="+mn-ea"/>
                        <a:cs typeface="+mn-cs"/>
                      </a:endParaRPr>
                    </a:p>
                  </a:txBody>
                  <a:tcPr>
                    <a:solidFill>
                      <a:srgbClr val="CC9900"/>
                    </a:solidFill>
                  </a:tcPr>
                </a:tc>
                <a:tc>
                  <a:txBody>
                    <a:bodyPr/>
                    <a:lstStyle/>
                    <a:p>
                      <a:pPr marL="0" indent="0">
                        <a:buNone/>
                      </a:pPr>
                      <a:endParaRPr lang="en-US" sz="1100" dirty="0"/>
                    </a:p>
                  </a:txBody>
                  <a:tcPr>
                    <a:solidFill>
                      <a:srgbClr val="D3B431">
                        <a:alpha val="62000"/>
                      </a:srgbClr>
                    </a:solidFill>
                  </a:tcPr>
                </a:tc>
                <a:tc>
                  <a:txBody>
                    <a:bodyPr/>
                    <a:lstStyle/>
                    <a:p>
                      <a:pPr marL="0" marR="0">
                        <a:lnSpc>
                          <a:spcPct val="110000"/>
                        </a:lnSpc>
                        <a:spcBef>
                          <a:spcPts val="0"/>
                        </a:spcBef>
                        <a:spcAft>
                          <a:spcPts val="0"/>
                        </a:spcAft>
                      </a:pPr>
                      <a:endParaRPr lang="en-US" sz="1400" b="1"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10000"/>
                        </a:lnSpc>
                        <a:spcBef>
                          <a:spcPts val="0"/>
                        </a:spcBef>
                        <a:spcAft>
                          <a:spcPts val="0"/>
                        </a:spcAft>
                      </a:pPr>
                      <a:r>
                        <a:rPr lang="en-US" sz="1400" b="1" i="0" dirty="0">
                          <a:effectLst/>
                          <a:latin typeface="Calibri" panose="020F0502020204030204" pitchFamily="34" charset="0"/>
                          <a:ea typeface="Times New Roman" panose="02020603050405020304" pitchFamily="18" charset="0"/>
                          <a:cs typeface="Times New Roman" panose="02020603050405020304" pitchFamily="18" charset="0"/>
                        </a:rPr>
                        <a:t>DO</a:t>
                      </a:r>
                      <a:endParaRPr lang="en-US" sz="1400" i="1" dirty="0">
                        <a:effectLst/>
                        <a:latin typeface="Calibri" panose="020F0502020204030204" pitchFamily="34" charset="0"/>
                        <a:ea typeface="Times New Roman" panose="02020603050405020304" pitchFamily="18" charset="0"/>
                      </a:endParaRPr>
                    </a:p>
                    <a:p>
                      <a:pPr marL="285750" marR="0" lvl="0" indent="-285750" algn="l" defTabSz="914400" rtl="0" eaLnBrk="1" fontAlgn="auto" latinLnBrk="0" hangingPunct="1">
                        <a:lnSpc>
                          <a:spcPct val="100000"/>
                        </a:lnSpc>
                        <a:spcBef>
                          <a:spcPts val="0"/>
                        </a:spcBef>
                        <a:spcAft>
                          <a:spcPts val="0"/>
                        </a:spcAft>
                        <a:buClrTx/>
                        <a:buSzTx/>
                        <a:buFontTx/>
                        <a:buChar char="-"/>
                        <a:tabLst/>
                        <a:defRPr/>
                      </a:pPr>
                      <a:r>
                        <a:rPr lang="en-US" sz="1400" b="0" i="0" u="none" kern="1200" baseline="0" dirty="0">
                          <a:solidFill>
                            <a:schemeClr val="dk1"/>
                          </a:solidFill>
                          <a:effectLst/>
                          <a:latin typeface="+mn-lt"/>
                          <a:ea typeface="+mn-ea"/>
                          <a:cs typeface="+mn-cs"/>
                        </a:rPr>
                        <a:t>Refer participants to “Shaping Debrief” questions in their Participant Guide.</a:t>
                      </a:r>
                    </a:p>
                    <a:p>
                      <a:pPr marL="285750" marR="0" lvl="0" indent="-285750" algn="l" defTabSz="914400" rtl="0" eaLnBrk="1" fontAlgn="auto" latinLnBrk="0" hangingPunct="1">
                        <a:lnSpc>
                          <a:spcPct val="100000"/>
                        </a:lnSpc>
                        <a:spcBef>
                          <a:spcPts val="0"/>
                        </a:spcBef>
                        <a:spcAft>
                          <a:spcPts val="0"/>
                        </a:spcAft>
                        <a:buClrTx/>
                        <a:buSzTx/>
                        <a:buFontTx/>
                        <a:buChar char="-"/>
                        <a:tabLst/>
                        <a:defRPr/>
                      </a:pPr>
                      <a:r>
                        <a:rPr lang="en-US" sz="1400" b="0" i="0" u="none" kern="1200" baseline="0" dirty="0">
                          <a:solidFill>
                            <a:schemeClr val="dk1"/>
                          </a:solidFill>
                          <a:effectLst/>
                          <a:latin typeface="+mn-lt"/>
                          <a:ea typeface="+mn-ea"/>
                          <a:cs typeface="+mn-cs"/>
                        </a:rPr>
                        <a:t>Ask participants to reflect on these questions individually.</a:t>
                      </a:r>
                    </a:p>
                    <a:p>
                      <a:pPr marL="285750" marR="0" lvl="0" indent="-285750" algn="l" defTabSz="914400" rtl="0" eaLnBrk="1" fontAlgn="auto" latinLnBrk="0" hangingPunct="1">
                        <a:lnSpc>
                          <a:spcPct val="100000"/>
                        </a:lnSpc>
                        <a:spcBef>
                          <a:spcPts val="0"/>
                        </a:spcBef>
                        <a:spcAft>
                          <a:spcPts val="0"/>
                        </a:spcAft>
                        <a:buClrTx/>
                        <a:buSzTx/>
                        <a:buFontTx/>
                        <a:buChar char="-"/>
                        <a:tabLst/>
                        <a:defRPr/>
                      </a:pPr>
                      <a:endParaRPr lang="en-US" sz="1400" b="0" i="0" u="none" kern="1200" baseline="0" dirty="0">
                        <a:solidFill>
                          <a:schemeClr val="dk1"/>
                        </a:solidFill>
                        <a:effectLst/>
                        <a:latin typeface="+mn-lt"/>
                        <a:ea typeface="+mn-ea"/>
                        <a:cs typeface="+mn-cs"/>
                      </a:endParaRPr>
                    </a:p>
                    <a:p>
                      <a:pPr marL="0" marR="0">
                        <a:lnSpc>
                          <a:spcPct val="110000"/>
                        </a:lnSpc>
                        <a:spcBef>
                          <a:spcPts val="0"/>
                        </a:spcBef>
                        <a:spcAft>
                          <a:spcPts val="0"/>
                        </a:spcAft>
                      </a:pPr>
                      <a:r>
                        <a:rPr lang="en-US" sz="1400" b="1" dirty="0">
                          <a:effectLst/>
                          <a:latin typeface="Calibri" panose="020F0502020204030204" pitchFamily="34" charset="0"/>
                          <a:ea typeface="Times New Roman" panose="02020603050405020304" pitchFamily="18" charset="0"/>
                          <a:cs typeface="Times New Roman" panose="02020603050405020304" pitchFamily="18" charset="0"/>
                        </a:rPr>
                        <a:t>SAY</a:t>
                      </a:r>
                      <a:endParaRPr lang="en-US" sz="1400" dirty="0">
                        <a:effectLst/>
                        <a:latin typeface="Corbel" panose="020B0503020204020204" pitchFamily="34" charset="0"/>
                        <a:ea typeface="Times New Roman" panose="02020603050405020304" pitchFamily="18" charset="0"/>
                        <a:cs typeface="Times New Roman" panose="02020603050405020304" pitchFamily="18" charset="0"/>
                      </a:endParaRPr>
                    </a:p>
                    <a:p>
                      <a:pPr marL="285750" marR="0" lvl="0" indent="-285750" algn="l" defTabSz="914400" rtl="0" eaLnBrk="1" fontAlgn="auto" latinLnBrk="0" hangingPunct="1">
                        <a:lnSpc>
                          <a:spcPct val="100000"/>
                        </a:lnSpc>
                        <a:spcBef>
                          <a:spcPts val="0"/>
                        </a:spcBef>
                        <a:spcAft>
                          <a:spcPts val="0"/>
                        </a:spcAft>
                        <a:buClrTx/>
                        <a:buSzTx/>
                        <a:buFontTx/>
                        <a:buChar char="-"/>
                        <a:tabLst/>
                        <a:defRPr/>
                      </a:pPr>
                      <a:r>
                        <a:rPr lang="en-US" sz="1400" b="0" i="1" u="none" kern="1200" dirty="0">
                          <a:solidFill>
                            <a:schemeClr val="dk1"/>
                          </a:solidFill>
                          <a:effectLst/>
                          <a:latin typeface="+mn-lt"/>
                          <a:ea typeface="+mn-ea"/>
                          <a:cs typeface="+mn-cs"/>
                        </a:rPr>
                        <a:t>Work</a:t>
                      </a:r>
                      <a:r>
                        <a:rPr lang="en-US" sz="1400" b="0" i="1" u="none" kern="1200" baseline="0" dirty="0">
                          <a:solidFill>
                            <a:schemeClr val="dk1"/>
                          </a:solidFill>
                          <a:effectLst/>
                          <a:latin typeface="+mn-lt"/>
                          <a:ea typeface="+mn-ea"/>
                          <a:cs typeface="+mn-cs"/>
                        </a:rPr>
                        <a:t> individually and take 5-10 minutes to think about the questions posed under “Shaping Debrief.” As you’re thinking about the questions, please write some notes in response.</a:t>
                      </a:r>
                    </a:p>
                    <a:p>
                      <a:pPr marL="285750" marR="0" lvl="0" indent="-285750" algn="l" defTabSz="914400" rtl="0" eaLnBrk="1" fontAlgn="auto" latinLnBrk="0" hangingPunct="1">
                        <a:lnSpc>
                          <a:spcPct val="100000"/>
                        </a:lnSpc>
                        <a:spcBef>
                          <a:spcPts val="0"/>
                        </a:spcBef>
                        <a:spcAft>
                          <a:spcPts val="0"/>
                        </a:spcAft>
                        <a:buClrTx/>
                        <a:buSzTx/>
                        <a:buFontTx/>
                        <a:buChar char="-"/>
                        <a:tabLst/>
                        <a:defRPr/>
                      </a:pPr>
                      <a:endParaRPr lang="en-US" sz="1400" b="0" i="1" u="none" kern="1200" baseline="0" dirty="0">
                        <a:solidFill>
                          <a:schemeClr val="dk1"/>
                        </a:solidFill>
                        <a:effectLst/>
                        <a:latin typeface="+mn-lt"/>
                        <a:ea typeface="+mn-ea"/>
                        <a:cs typeface="+mn-cs"/>
                      </a:endParaRPr>
                    </a:p>
                    <a:p>
                      <a:pPr marL="0" marR="0">
                        <a:lnSpc>
                          <a:spcPct val="110000"/>
                        </a:lnSpc>
                        <a:spcBef>
                          <a:spcPts val="0"/>
                        </a:spcBef>
                        <a:spcAft>
                          <a:spcPts val="0"/>
                        </a:spcAft>
                      </a:pPr>
                      <a:r>
                        <a:rPr lang="en-US" sz="1400" b="1" i="0" dirty="0">
                          <a:effectLst/>
                          <a:latin typeface="Calibri" panose="020F0502020204030204" pitchFamily="34" charset="0"/>
                          <a:ea typeface="Times New Roman" panose="02020603050405020304" pitchFamily="18" charset="0"/>
                          <a:cs typeface="Times New Roman" panose="02020603050405020304" pitchFamily="18" charset="0"/>
                        </a:rPr>
                        <a:t>DO</a:t>
                      </a:r>
                      <a:endParaRPr lang="en-US" sz="1400" i="1" dirty="0">
                        <a:effectLst/>
                        <a:latin typeface="Calibri" panose="020F0502020204030204" pitchFamily="34" charset="0"/>
                        <a:ea typeface="Times New Roman" panose="02020603050405020304" pitchFamily="18" charset="0"/>
                      </a:endParaRPr>
                    </a:p>
                    <a:p>
                      <a:pPr marL="285750" marR="0" lvl="0" indent="-285750" algn="l" defTabSz="914400" rtl="0" eaLnBrk="1" fontAlgn="auto" latinLnBrk="0" hangingPunct="1">
                        <a:lnSpc>
                          <a:spcPct val="100000"/>
                        </a:lnSpc>
                        <a:spcBef>
                          <a:spcPts val="0"/>
                        </a:spcBef>
                        <a:spcAft>
                          <a:spcPts val="0"/>
                        </a:spcAft>
                        <a:buClrTx/>
                        <a:buSzTx/>
                        <a:buFontTx/>
                        <a:buChar char="-"/>
                        <a:tabLst/>
                        <a:defRPr/>
                      </a:pPr>
                      <a:r>
                        <a:rPr lang="en-US" sz="1400" b="0" i="0" u="none" kern="1200" baseline="0" dirty="0">
                          <a:solidFill>
                            <a:schemeClr val="dk1"/>
                          </a:solidFill>
                          <a:effectLst/>
                          <a:latin typeface="+mn-lt"/>
                          <a:ea typeface="+mn-ea"/>
                          <a:cs typeface="+mn-cs"/>
                        </a:rPr>
                        <a:t>Reconvene into the larger group. </a:t>
                      </a:r>
                    </a:p>
                    <a:p>
                      <a:pPr marL="285750" marR="0" lvl="0" indent="-285750" algn="l" defTabSz="914400" rtl="0" eaLnBrk="1" fontAlgn="auto" latinLnBrk="0" hangingPunct="1">
                        <a:lnSpc>
                          <a:spcPct val="100000"/>
                        </a:lnSpc>
                        <a:spcBef>
                          <a:spcPts val="0"/>
                        </a:spcBef>
                        <a:spcAft>
                          <a:spcPts val="0"/>
                        </a:spcAft>
                        <a:buClrTx/>
                        <a:buSzTx/>
                        <a:buFontTx/>
                        <a:buChar char="-"/>
                        <a:tabLst/>
                        <a:defRPr/>
                      </a:pPr>
                      <a:endParaRPr lang="en-US" sz="1400" b="0" i="0" u="none" kern="1200" baseline="0" dirty="0">
                        <a:solidFill>
                          <a:schemeClr val="dk1"/>
                        </a:solidFill>
                        <a:effectLst/>
                        <a:latin typeface="+mn-lt"/>
                        <a:ea typeface="+mn-ea"/>
                        <a:cs typeface="+mn-cs"/>
                      </a:endParaRPr>
                    </a:p>
                    <a:p>
                      <a:pPr marL="0" marR="0">
                        <a:lnSpc>
                          <a:spcPct val="110000"/>
                        </a:lnSpc>
                        <a:spcBef>
                          <a:spcPts val="0"/>
                        </a:spcBef>
                        <a:spcAft>
                          <a:spcPts val="0"/>
                        </a:spcAft>
                      </a:pPr>
                      <a:r>
                        <a:rPr lang="en-US" sz="1400" b="1" i="0" dirty="0">
                          <a:effectLst/>
                          <a:latin typeface="Calibri" panose="020F0502020204030204" pitchFamily="34" charset="0"/>
                          <a:ea typeface="Times New Roman" panose="02020603050405020304" pitchFamily="18" charset="0"/>
                          <a:cs typeface="Times New Roman" panose="02020603050405020304" pitchFamily="18" charset="0"/>
                        </a:rPr>
                        <a:t>DISCUSS</a:t>
                      </a:r>
                      <a:endParaRPr lang="en-US" sz="1400" i="1" dirty="0">
                        <a:effectLst/>
                        <a:latin typeface="Calibri" panose="020F0502020204030204" pitchFamily="34" charset="0"/>
                        <a:ea typeface="Times New Roman" panose="02020603050405020304" pitchFamily="18" charset="0"/>
                      </a:endParaRPr>
                    </a:p>
                    <a:p>
                      <a:pPr marL="285750" marR="0" lvl="0" indent="-285750" algn="l" defTabSz="914400" rtl="0" eaLnBrk="1" fontAlgn="auto" latinLnBrk="0" hangingPunct="1">
                        <a:lnSpc>
                          <a:spcPct val="100000"/>
                        </a:lnSpc>
                        <a:spcBef>
                          <a:spcPts val="0"/>
                        </a:spcBef>
                        <a:spcAft>
                          <a:spcPts val="0"/>
                        </a:spcAft>
                        <a:buClrTx/>
                        <a:buSzTx/>
                        <a:buFontTx/>
                        <a:buChar char="-"/>
                        <a:tabLst/>
                        <a:defRPr/>
                      </a:pPr>
                      <a:r>
                        <a:rPr lang="en-US" sz="1400" b="0" i="0" u="none" kern="1200" baseline="0" dirty="0">
                          <a:solidFill>
                            <a:schemeClr val="dk1"/>
                          </a:solidFill>
                          <a:effectLst/>
                          <a:latin typeface="+mn-lt"/>
                          <a:ea typeface="+mn-ea"/>
                          <a:cs typeface="+mn-cs"/>
                        </a:rPr>
                        <a:t>Guide the group through a discussion using the following questions:</a:t>
                      </a:r>
                    </a:p>
                    <a:p>
                      <a:pPr marL="628650" marR="0" lvl="0" indent="-628650" algn="l" defTabSz="914400" rtl="0" eaLnBrk="1" fontAlgn="auto" latinLnBrk="0" hangingPunct="1">
                        <a:lnSpc>
                          <a:spcPct val="100000"/>
                        </a:lnSpc>
                        <a:spcBef>
                          <a:spcPts val="0"/>
                        </a:spcBef>
                        <a:spcAft>
                          <a:spcPts val="0"/>
                        </a:spcAft>
                        <a:buClrTx/>
                        <a:buSzTx/>
                        <a:buFontTx/>
                        <a:buNone/>
                        <a:tabLst/>
                        <a:defRPr/>
                      </a:pPr>
                      <a:r>
                        <a:rPr lang="en-US" sz="1400" b="0" i="0" u="none" kern="1200" baseline="0" dirty="0">
                          <a:solidFill>
                            <a:schemeClr val="dk1"/>
                          </a:solidFill>
                          <a:effectLst/>
                          <a:latin typeface="+mn-lt"/>
                          <a:ea typeface="+mn-ea"/>
                          <a:cs typeface="+mn-cs"/>
                        </a:rPr>
                        <a:t>        </a:t>
                      </a:r>
                      <a:r>
                        <a:rPr lang="en-US" sz="1400" b="0" i="1" u="none" kern="1200" baseline="0" dirty="0">
                          <a:solidFill>
                            <a:schemeClr val="dk1"/>
                          </a:solidFill>
                          <a:effectLst/>
                          <a:latin typeface="+mn-lt"/>
                          <a:ea typeface="+mn-ea"/>
                          <a:cs typeface="+mn-cs"/>
                        </a:rPr>
                        <a:t>-      What assumptions did you make when developing your recommended course of action?</a:t>
                      </a:r>
                    </a:p>
                    <a:p>
                      <a:pPr marL="285750" marR="0" lvl="0" indent="-285750" algn="l" defTabSz="914400" rtl="0" eaLnBrk="1" fontAlgn="auto" latinLnBrk="0" hangingPunct="1">
                        <a:lnSpc>
                          <a:spcPct val="100000"/>
                        </a:lnSpc>
                        <a:spcBef>
                          <a:spcPts val="0"/>
                        </a:spcBef>
                        <a:spcAft>
                          <a:spcPts val="0"/>
                        </a:spcAft>
                        <a:buClrTx/>
                        <a:buSzTx/>
                        <a:buFontTx/>
                        <a:buNone/>
                        <a:tabLst/>
                        <a:defRPr/>
                      </a:pPr>
                      <a:r>
                        <a:rPr lang="en-US" sz="1400" b="0" i="1" u="none" kern="1200" baseline="0" dirty="0">
                          <a:solidFill>
                            <a:schemeClr val="dk1"/>
                          </a:solidFill>
                          <a:effectLst/>
                          <a:latin typeface="+mn-lt"/>
                          <a:ea typeface="+mn-ea"/>
                          <a:cs typeface="+mn-cs"/>
                        </a:rPr>
                        <a:t>        -      How might you test or verify those assumptions?</a:t>
                      </a:r>
                    </a:p>
                    <a:p>
                      <a:pPr marL="285750" marR="0" lvl="0" indent="-285750" algn="l" defTabSz="914400" rtl="0" eaLnBrk="1" fontAlgn="auto" latinLnBrk="0" hangingPunct="1">
                        <a:lnSpc>
                          <a:spcPct val="100000"/>
                        </a:lnSpc>
                        <a:spcBef>
                          <a:spcPts val="0"/>
                        </a:spcBef>
                        <a:spcAft>
                          <a:spcPts val="0"/>
                        </a:spcAft>
                        <a:buClrTx/>
                        <a:buSzTx/>
                        <a:buFontTx/>
                        <a:buNone/>
                        <a:tabLst/>
                        <a:defRPr/>
                      </a:pPr>
                      <a:endParaRPr lang="en-US" sz="1400" b="1" i="0" u="none" dirty="0">
                        <a:effectLst/>
                        <a:latin typeface="Calibri" panose="020F0502020204030204" pitchFamily="34" charset="0"/>
                        <a:ea typeface="Times New Roman" panose="02020603050405020304" pitchFamily="18" charset="0"/>
                      </a:endParaRPr>
                    </a:p>
                  </a:txBody>
                  <a:tcPr marL="68580" marR="68580" marT="0" marB="0">
                    <a:solidFill>
                      <a:srgbClr val="D3B431">
                        <a:alpha val="62000"/>
                      </a:srgbClr>
                    </a:solidFill>
                  </a:tcPr>
                </a:tc>
                <a:extLst>
                  <a:ext uri="{0D108BD9-81ED-4DB2-BD59-A6C34878D82A}">
                    <a16:rowId xmlns:a16="http://schemas.microsoft.com/office/drawing/2014/main" val="3992430320"/>
                  </a:ext>
                </a:extLst>
              </a:tr>
            </a:tbl>
          </a:graphicData>
        </a:graphic>
      </p:graphicFrame>
      <p:pic>
        <p:nvPicPr>
          <p:cNvPr id="5" name="Picture 2" descr="C:\Users\361\AppData\Local\Microsoft\Windows\Temporary Internet Files\Content.IE5\34TGYFAZ\uhr[1].png"/>
          <p:cNvPicPr>
            <a:picLocks noChangeAspect="1" noChangeArrowheads="1"/>
          </p:cNvPicPr>
          <p:nvPr/>
        </p:nvPicPr>
        <p:blipFill>
          <a:blip r:embed="rId3" cstate="print"/>
          <a:srcRect/>
          <a:stretch>
            <a:fillRect/>
          </a:stretch>
        </p:blipFill>
        <p:spPr bwMode="auto">
          <a:xfrm>
            <a:off x="1202185" y="2438400"/>
            <a:ext cx="317258" cy="317258"/>
          </a:xfrm>
          <a:prstGeom prst="rect">
            <a:avLst/>
          </a:prstGeom>
          <a:noFill/>
        </p:spPr>
      </p:pic>
      <p:cxnSp>
        <p:nvCxnSpPr>
          <p:cNvPr id="11" name="Straight Connector 10"/>
          <p:cNvCxnSpPr/>
          <p:nvPr/>
        </p:nvCxnSpPr>
        <p:spPr>
          <a:xfrm>
            <a:off x="2819400" y="1295400"/>
            <a:ext cx="0" cy="5212080"/>
          </a:xfrm>
          <a:prstGeom prst="line">
            <a:avLst/>
          </a:prstGeom>
          <a:ln w="571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pic>
        <p:nvPicPr>
          <p:cNvPr id="3" name="Picture 6" descr="C:\Users\361\AppData\Local\Microsoft\Windows\Temporary Internet Files\Content.IE5\IGMPWQCZ\Righthand.svg[1].png"/>
          <p:cNvPicPr>
            <a:picLocks noChangeAspect="1" noChangeArrowheads="1"/>
          </p:cNvPicPr>
          <p:nvPr/>
        </p:nvPicPr>
        <p:blipFill>
          <a:blip r:embed="rId4" cstate="print"/>
          <a:srcRect/>
          <a:stretch>
            <a:fillRect/>
          </a:stretch>
        </p:blipFill>
        <p:spPr bwMode="auto">
          <a:xfrm>
            <a:off x="2667000" y="3581400"/>
            <a:ext cx="381000" cy="381000"/>
          </a:xfrm>
          <a:prstGeom prst="rect">
            <a:avLst/>
          </a:prstGeom>
          <a:noFill/>
        </p:spPr>
      </p:pic>
      <p:pic>
        <p:nvPicPr>
          <p:cNvPr id="8" name="Picture 7" descr="C:\Users\361\AppData\Local\Microsoft\Windows\Temporary Internet Files\Content.IE5\IGMPWQCZ\ibdjl95-Speech-Bubbles-1[1].png"/>
          <p:cNvPicPr>
            <a:picLocks noChangeAspect="1" noChangeArrowheads="1"/>
          </p:cNvPicPr>
          <p:nvPr/>
        </p:nvPicPr>
        <p:blipFill>
          <a:blip r:embed="rId5" cstate="print"/>
          <a:srcRect/>
          <a:stretch>
            <a:fillRect/>
          </a:stretch>
        </p:blipFill>
        <p:spPr bwMode="auto">
          <a:xfrm>
            <a:off x="2667000" y="2578390"/>
            <a:ext cx="304800" cy="317210"/>
          </a:xfrm>
          <a:prstGeom prst="rect">
            <a:avLst/>
          </a:prstGeom>
          <a:noFill/>
        </p:spPr>
      </p:pic>
      <p:sp>
        <p:nvSpPr>
          <p:cNvPr id="12" name="TextBox 11"/>
          <p:cNvSpPr txBox="1"/>
          <p:nvPr/>
        </p:nvSpPr>
        <p:spPr>
          <a:xfrm>
            <a:off x="1371600" y="1447800"/>
            <a:ext cx="1066800" cy="830997"/>
          </a:xfrm>
          <a:prstGeom prst="rect">
            <a:avLst/>
          </a:prstGeom>
          <a:noFill/>
        </p:spPr>
        <p:txBody>
          <a:bodyPr wrap="square" rtlCol="0">
            <a:spAutoFit/>
          </a:bodyPr>
          <a:lstStyle/>
          <a:p>
            <a:r>
              <a:rPr lang="en-US" sz="1600" b="1" dirty="0"/>
              <a:t>Final Reflection &amp; Debrief</a:t>
            </a:r>
          </a:p>
        </p:txBody>
      </p:sp>
      <p:sp>
        <p:nvSpPr>
          <p:cNvPr id="13" name="TextBox 12"/>
          <p:cNvSpPr txBox="1"/>
          <p:nvPr/>
        </p:nvSpPr>
        <p:spPr>
          <a:xfrm>
            <a:off x="1443243" y="2438400"/>
            <a:ext cx="766557" cy="338554"/>
          </a:xfrm>
          <a:prstGeom prst="rect">
            <a:avLst/>
          </a:prstGeom>
          <a:noFill/>
        </p:spPr>
        <p:txBody>
          <a:bodyPr wrap="none" rtlCol="0">
            <a:spAutoFit/>
          </a:bodyPr>
          <a:lstStyle/>
          <a:p>
            <a:r>
              <a:rPr lang="en-US" sz="1600" b="1" dirty="0"/>
              <a:t>30 min</a:t>
            </a:r>
          </a:p>
        </p:txBody>
      </p:sp>
      <p:pic>
        <p:nvPicPr>
          <p:cNvPr id="9" name="Picture 6" descr="C:\Users\361\AppData\Local\Microsoft\Windows\Temporary Internet Files\Content.IE5\IGMPWQCZ\Righthand.svg[1].png"/>
          <p:cNvPicPr>
            <a:picLocks noChangeAspect="1" noChangeArrowheads="1"/>
          </p:cNvPicPr>
          <p:nvPr/>
        </p:nvPicPr>
        <p:blipFill>
          <a:blip r:embed="rId4" cstate="print"/>
          <a:srcRect/>
          <a:stretch>
            <a:fillRect/>
          </a:stretch>
        </p:blipFill>
        <p:spPr bwMode="auto">
          <a:xfrm>
            <a:off x="2667000" y="1447800"/>
            <a:ext cx="381000" cy="381000"/>
          </a:xfrm>
          <a:prstGeom prst="rect">
            <a:avLst/>
          </a:prstGeom>
          <a:noFill/>
        </p:spPr>
      </p:pic>
      <p:pic>
        <p:nvPicPr>
          <p:cNvPr id="10" name="Picture 11" descr="C:\Users\361\AppData\Local\Microsoft\Windows\Temporary Internet Files\Content.IE5\IGMPWQCZ\ibdjl95-Speech-Bubbles-1[1].png"/>
          <p:cNvPicPr>
            <a:picLocks noChangeAspect="1" noChangeArrowheads="1"/>
          </p:cNvPicPr>
          <p:nvPr/>
        </p:nvPicPr>
        <p:blipFill>
          <a:blip r:embed="rId6" cstate="print"/>
          <a:srcRect/>
          <a:stretch>
            <a:fillRect/>
          </a:stretch>
        </p:blipFill>
        <p:spPr bwMode="auto">
          <a:xfrm>
            <a:off x="2798469" y="4396740"/>
            <a:ext cx="325731" cy="327660"/>
          </a:xfrm>
          <a:prstGeom prst="rect">
            <a:avLst/>
          </a:prstGeom>
          <a:noFill/>
        </p:spPr>
      </p:pic>
      <p:pic>
        <p:nvPicPr>
          <p:cNvPr id="14" name="Picture 11" descr="C:\Users\361\AppData\Local\Microsoft\Windows\Temporary Internet Files\Content.IE5\IGMPWQCZ\ibdjl95-Speech-Bubbles-1[1].png"/>
          <p:cNvPicPr>
            <a:picLocks noChangeAspect="1" noChangeArrowheads="1"/>
          </p:cNvPicPr>
          <p:nvPr/>
        </p:nvPicPr>
        <p:blipFill>
          <a:blip r:embed="rId6" cstate="print"/>
          <a:srcRect/>
          <a:stretch>
            <a:fillRect/>
          </a:stretch>
        </p:blipFill>
        <p:spPr bwMode="auto">
          <a:xfrm>
            <a:off x="2569869" y="4320540"/>
            <a:ext cx="325731" cy="327660"/>
          </a:xfrm>
          <a:prstGeom prst="rect">
            <a:avLst/>
          </a:prstGeom>
          <a:noFill/>
        </p:spPr>
      </p:pic>
      <p:sp>
        <p:nvSpPr>
          <p:cNvPr id="15" name="Slide Number Placeholder 14"/>
          <p:cNvSpPr>
            <a:spLocks noGrp="1"/>
          </p:cNvSpPr>
          <p:nvPr>
            <p:ph type="sldNum" sz="quarter" idx="12"/>
          </p:nvPr>
        </p:nvSpPr>
        <p:spPr/>
        <p:txBody>
          <a:bodyPr/>
          <a:lstStyle/>
          <a:p>
            <a:fld id="{98044682-6219-4089-8719-C9589F48517E}" type="slidenum">
              <a:rPr lang="en-US" smtClean="0"/>
              <a:pPr/>
              <a:t>30</a:t>
            </a:fld>
            <a:endParaRPr lang="en-US"/>
          </a:p>
        </p:txBody>
      </p:sp>
    </p:spTree>
    <p:extLst>
      <p:ext uri="{BB962C8B-B14F-4D97-AF65-F5344CB8AC3E}">
        <p14:creationId xmlns:p14="http://schemas.microsoft.com/office/powerpoint/2010/main" val="1344177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1132198265"/>
              </p:ext>
            </p:extLst>
          </p:nvPr>
        </p:nvGraphicFramePr>
        <p:xfrm>
          <a:off x="876300" y="304800"/>
          <a:ext cx="7406639" cy="6217920"/>
        </p:xfrm>
        <a:graphic>
          <a:graphicData uri="http://schemas.openxmlformats.org/drawingml/2006/table">
            <a:tbl>
              <a:tblPr firstRow="1" bandRow="1">
                <a:tableStyleId>{46F890A9-2807-4EBB-B81D-B2AA78EC7F39}</a:tableStyleId>
              </a:tblPr>
              <a:tblGrid>
                <a:gridCol w="1759077">
                  <a:extLst>
                    <a:ext uri="{9D8B030D-6E8A-4147-A177-3AD203B41FA5}">
                      <a16:colId xmlns:a16="http://schemas.microsoft.com/office/drawing/2014/main" val="1764587541"/>
                    </a:ext>
                  </a:extLst>
                </a:gridCol>
                <a:gridCol w="493457">
                  <a:extLst>
                    <a:ext uri="{9D8B030D-6E8A-4147-A177-3AD203B41FA5}">
                      <a16:colId xmlns:a16="http://schemas.microsoft.com/office/drawing/2014/main" val="3858536520"/>
                    </a:ext>
                  </a:extLst>
                </a:gridCol>
                <a:gridCol w="5154105">
                  <a:extLst>
                    <a:ext uri="{9D8B030D-6E8A-4147-A177-3AD203B41FA5}">
                      <a16:colId xmlns:a16="http://schemas.microsoft.com/office/drawing/2014/main" val="1282257971"/>
                    </a:ext>
                  </a:extLst>
                </a:gridCol>
              </a:tblGrid>
              <a:tr h="976299">
                <a:tc>
                  <a:txBody>
                    <a:bodyPr/>
                    <a:lstStyle/>
                    <a:p>
                      <a:pPr marL="0" marR="0" algn="ctr">
                        <a:spcBef>
                          <a:spcPts val="0"/>
                        </a:spcBef>
                        <a:spcAft>
                          <a:spcPts val="0"/>
                        </a:spcAft>
                      </a:pPr>
                      <a:endParaRPr lang="en-US" sz="2000" b="1" dirty="0">
                        <a:solidFill>
                          <a:srgbClr val="F2F2F2"/>
                        </a:solidFill>
                        <a:effectLst/>
                        <a:latin typeface="Calibri" panose="020F0502020204030204" pitchFamily="34" charset="0"/>
                        <a:ea typeface="Times New Roman" panose="02020603050405020304" pitchFamily="18" charset="0"/>
                      </a:endParaRPr>
                    </a:p>
                    <a:p>
                      <a:pPr marL="0" marR="0" algn="ctr">
                        <a:spcBef>
                          <a:spcPts val="0"/>
                        </a:spcBef>
                        <a:spcAft>
                          <a:spcPts val="0"/>
                        </a:spcAft>
                      </a:pPr>
                      <a:r>
                        <a:rPr lang="en-US" sz="2000" b="1" dirty="0">
                          <a:solidFill>
                            <a:srgbClr val="F2F2F2"/>
                          </a:solidFill>
                          <a:effectLst/>
                          <a:latin typeface="Calibri" panose="020F0502020204030204" pitchFamily="34" charset="0"/>
                          <a:ea typeface="Times New Roman" panose="02020603050405020304" pitchFamily="18" charset="0"/>
                        </a:rPr>
                        <a:t>Step</a:t>
                      </a:r>
                      <a:endParaRPr lang="en-US" sz="1200" dirty="0">
                        <a:effectLst/>
                        <a:latin typeface="Corbel" panose="020B0503020204020204" pitchFamily="34" charset="0"/>
                      </a:endParaRPr>
                    </a:p>
                    <a:p>
                      <a:pPr marL="0" marR="0" algn="ctr">
                        <a:spcBef>
                          <a:spcPts val="0"/>
                        </a:spcBef>
                        <a:spcAft>
                          <a:spcPts val="0"/>
                        </a:spcAft>
                      </a:pPr>
                      <a:r>
                        <a:rPr lang="en-US" sz="2000" b="1" dirty="0">
                          <a:solidFill>
                            <a:srgbClr val="F2F2F2"/>
                          </a:solidFill>
                          <a:effectLst/>
                          <a:latin typeface="Calibri" panose="020F0502020204030204" pitchFamily="34" charset="0"/>
                          <a:ea typeface="Times New Roman" panose="02020603050405020304" pitchFamily="18" charset="0"/>
                        </a:rPr>
                        <a:t> </a:t>
                      </a:r>
                      <a:endParaRPr lang="en-US" sz="1200" dirty="0">
                        <a:effectLst/>
                        <a:latin typeface="Corbel" panose="020B0503020204020204" pitchFamily="34" charset="0"/>
                      </a:endParaRPr>
                    </a:p>
                  </a:txBody>
                  <a:tcPr marL="68580" marR="68580" marT="0" marB="0" anchor="ctr">
                    <a:solidFill>
                      <a:schemeClr val="accent3">
                        <a:lumMod val="50000"/>
                      </a:schemeClr>
                    </a:solidFill>
                  </a:tcPr>
                </a:tc>
                <a:tc>
                  <a:txBody>
                    <a:bodyPr/>
                    <a:lstStyle/>
                    <a:p>
                      <a:pPr marL="0" marR="0" algn="ctr">
                        <a:spcBef>
                          <a:spcPts val="0"/>
                        </a:spcBef>
                        <a:spcAft>
                          <a:spcPts val="0"/>
                        </a:spcAft>
                      </a:pPr>
                      <a:endParaRPr lang="en-US" sz="1200" dirty="0">
                        <a:effectLst/>
                        <a:latin typeface="Corbel" panose="020B0503020204020204" pitchFamily="34" charset="0"/>
                      </a:endParaRPr>
                    </a:p>
                  </a:txBody>
                  <a:tcPr marL="68580" marR="68580" marT="0" marB="0" anchor="ctr">
                    <a:solidFill>
                      <a:schemeClr val="accent3">
                        <a:lumMod val="5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b="1" dirty="0">
                        <a:solidFill>
                          <a:srgbClr val="F2F2F2"/>
                        </a:solidFill>
                        <a:effectLst/>
                        <a:latin typeface="Calibri" panose="020F0502020204030204" pitchFamily="34" charset="0"/>
                        <a:ea typeface="Times New Roman" panose="02020603050405020304"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b="1" dirty="0">
                          <a:solidFill>
                            <a:srgbClr val="F2F2F2"/>
                          </a:solidFill>
                          <a:effectLst/>
                          <a:latin typeface="Calibri" panose="020F0502020204030204" pitchFamily="34" charset="0"/>
                          <a:ea typeface="Times New Roman" panose="02020603050405020304" pitchFamily="18" charset="0"/>
                        </a:rPr>
                        <a:t>Facilitator Activity</a:t>
                      </a:r>
                      <a:endParaRPr lang="en-US" sz="1200" dirty="0">
                        <a:effectLst/>
                        <a:latin typeface="Corbel" panose="020B0503020204020204" pitchFamily="34" charset="0"/>
                      </a:endParaRPr>
                    </a:p>
                    <a:p>
                      <a:pPr marL="0" marR="0" algn="ctr">
                        <a:spcBef>
                          <a:spcPts val="0"/>
                        </a:spcBef>
                        <a:spcAft>
                          <a:spcPts val="0"/>
                        </a:spcAft>
                      </a:pPr>
                      <a:endParaRPr lang="en-US" sz="1200" dirty="0">
                        <a:effectLst/>
                        <a:latin typeface="Corbel" panose="020B0503020204020204" pitchFamily="34" charset="0"/>
                      </a:endParaRPr>
                    </a:p>
                  </a:txBody>
                  <a:tcPr marL="68580" marR="68580" marT="0" marB="0" anchor="ctr">
                    <a:solidFill>
                      <a:schemeClr val="accent3">
                        <a:lumMod val="50000"/>
                      </a:schemeClr>
                    </a:solidFill>
                  </a:tcPr>
                </a:tc>
                <a:extLst>
                  <a:ext uri="{0D108BD9-81ED-4DB2-BD59-A6C34878D82A}">
                    <a16:rowId xmlns:a16="http://schemas.microsoft.com/office/drawing/2014/main" val="2641501532"/>
                  </a:ext>
                </a:extLst>
              </a:tr>
              <a:tr h="5241621">
                <a:tc>
                  <a:txBody>
                    <a:bodyPr/>
                    <a:lstStyle/>
                    <a:p>
                      <a:pPr algn="l"/>
                      <a:r>
                        <a:rPr lang="en-US" sz="4800" b="1" kern="1200" dirty="0">
                          <a:solidFill>
                            <a:schemeClr val="tx1"/>
                          </a:solidFill>
                          <a:effectLst/>
                          <a:latin typeface="+mn-lt"/>
                          <a:ea typeface="+mn-ea"/>
                          <a:cs typeface="+mn-cs"/>
                        </a:rPr>
                        <a:t> 3</a:t>
                      </a:r>
                      <a:endParaRPr lang="en-US" sz="1600" dirty="0">
                        <a:solidFill>
                          <a:schemeClr val="tx1"/>
                        </a:solidFill>
                        <a:effectLst/>
                      </a:endParaRPr>
                    </a:p>
                    <a:p>
                      <a:pPr algn="ctr"/>
                      <a:r>
                        <a:rPr lang="en-US" sz="1400" b="1" kern="1200" dirty="0">
                          <a:solidFill>
                            <a:schemeClr val="tx1"/>
                          </a:solidFill>
                          <a:effectLst/>
                          <a:latin typeface="+mn-lt"/>
                          <a:ea typeface="+mn-ea"/>
                          <a:cs typeface="+mn-cs"/>
                        </a:rPr>
                        <a:t> </a:t>
                      </a:r>
                      <a:endParaRPr lang="en-US" sz="1400" dirty="0">
                        <a:solidFill>
                          <a:schemeClr val="tx1"/>
                        </a:solidFill>
                        <a:effectLst/>
                      </a:endParaRPr>
                    </a:p>
                    <a:p>
                      <a:pPr algn="ctr"/>
                      <a:endParaRPr lang="en-US" sz="1200" b="1" kern="1200" dirty="0">
                        <a:solidFill>
                          <a:schemeClr val="tx1"/>
                        </a:solidFill>
                        <a:effectLst/>
                        <a:latin typeface="+mn-lt"/>
                        <a:ea typeface="+mn-ea"/>
                        <a:cs typeface="+mn-cs"/>
                      </a:endParaRPr>
                    </a:p>
                  </a:txBody>
                  <a:tcPr>
                    <a:solidFill>
                      <a:srgbClr val="CC9900"/>
                    </a:solidFill>
                  </a:tcPr>
                </a:tc>
                <a:tc>
                  <a:txBody>
                    <a:bodyPr/>
                    <a:lstStyle/>
                    <a:p>
                      <a:pPr marL="0" indent="0">
                        <a:buNone/>
                      </a:pPr>
                      <a:endParaRPr lang="en-US" sz="1100" dirty="0"/>
                    </a:p>
                  </a:txBody>
                  <a:tcPr>
                    <a:solidFill>
                      <a:srgbClr val="D3B431">
                        <a:alpha val="62000"/>
                      </a:srgbClr>
                    </a:solidFill>
                  </a:tcPr>
                </a:tc>
                <a:tc>
                  <a:txBody>
                    <a:bodyPr/>
                    <a:lstStyle/>
                    <a:p>
                      <a:pPr marL="0" marR="0">
                        <a:lnSpc>
                          <a:spcPct val="110000"/>
                        </a:lnSpc>
                        <a:spcBef>
                          <a:spcPts val="0"/>
                        </a:spcBef>
                        <a:spcAft>
                          <a:spcPts val="0"/>
                        </a:spcAft>
                      </a:pPr>
                      <a:endParaRPr lang="en-US" sz="1400" b="1"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10000"/>
                        </a:lnSpc>
                        <a:spcBef>
                          <a:spcPts val="0"/>
                        </a:spcBef>
                        <a:spcAft>
                          <a:spcPts val="0"/>
                        </a:spcAft>
                      </a:pPr>
                      <a:r>
                        <a:rPr lang="en-US" sz="1400" b="1" i="0" dirty="0">
                          <a:effectLst/>
                          <a:latin typeface="Calibri" panose="020F0502020204030204" pitchFamily="34" charset="0"/>
                          <a:ea typeface="Times New Roman" panose="02020603050405020304" pitchFamily="18" charset="0"/>
                          <a:cs typeface="Times New Roman" panose="02020603050405020304" pitchFamily="18" charset="0"/>
                        </a:rPr>
                        <a:t>DISCUSS</a:t>
                      </a:r>
                      <a:endParaRPr lang="en-US" sz="1400" i="1" dirty="0">
                        <a:effectLst/>
                        <a:latin typeface="Calibri" panose="020F0502020204030204" pitchFamily="34" charset="0"/>
                        <a:ea typeface="Times New Roman" panose="02020603050405020304" pitchFamily="18" charset="0"/>
                      </a:endParaRPr>
                    </a:p>
                    <a:p>
                      <a:pPr marL="628650" marR="0" lvl="0" indent="-628650" algn="l" defTabSz="914400" rtl="0" eaLnBrk="1" fontAlgn="auto" latinLnBrk="0" hangingPunct="1">
                        <a:lnSpc>
                          <a:spcPct val="100000"/>
                        </a:lnSpc>
                        <a:spcBef>
                          <a:spcPts val="0"/>
                        </a:spcBef>
                        <a:spcAft>
                          <a:spcPts val="0"/>
                        </a:spcAft>
                        <a:buClrTx/>
                        <a:buSzTx/>
                        <a:buFontTx/>
                        <a:buNone/>
                        <a:tabLst/>
                        <a:defRPr/>
                      </a:pPr>
                      <a:r>
                        <a:rPr lang="en-US" sz="1400" b="0" i="1" u="none" kern="1200" baseline="0" dirty="0">
                          <a:solidFill>
                            <a:schemeClr val="dk1"/>
                          </a:solidFill>
                          <a:effectLst/>
                          <a:latin typeface="+mn-lt"/>
                          <a:ea typeface="+mn-ea"/>
                          <a:cs typeface="+mn-cs"/>
                        </a:rPr>
                        <a:t>        -      In this exercise, you were not held accountable for the accuracy of future circumstances that you envisioned, or for the ideas you developed for shaping the future. But when you use strategic foresight in real-world operational contexts, you will likely be held accountable. How might that expectation of accountability influence how you approach this activity in real operational settings?</a:t>
                      </a:r>
                    </a:p>
                    <a:p>
                      <a:pPr marL="628650" marR="0" lvl="0" indent="-628650" algn="l" defTabSz="914400" rtl="0" eaLnBrk="1" fontAlgn="auto" latinLnBrk="0" hangingPunct="1">
                        <a:lnSpc>
                          <a:spcPct val="100000"/>
                        </a:lnSpc>
                        <a:spcBef>
                          <a:spcPts val="0"/>
                        </a:spcBef>
                        <a:spcAft>
                          <a:spcPts val="0"/>
                        </a:spcAft>
                        <a:buClrTx/>
                        <a:buSzTx/>
                        <a:buFontTx/>
                        <a:buNone/>
                        <a:tabLst/>
                        <a:defRPr/>
                      </a:pPr>
                      <a:r>
                        <a:rPr lang="en-US" sz="1400" b="0" i="1" u="none" kern="1200" baseline="0" dirty="0">
                          <a:solidFill>
                            <a:schemeClr val="dk1"/>
                          </a:solidFill>
                          <a:effectLst/>
                          <a:latin typeface="+mn-lt"/>
                          <a:ea typeface="+mn-ea"/>
                          <a:cs typeface="+mn-cs"/>
                        </a:rPr>
                        <a:t>        -      Consider your initial understanding of the situation. How has your view of it changed based on this exercise?</a:t>
                      </a:r>
                    </a:p>
                    <a:p>
                      <a:pPr marL="285750" marR="0" lvl="0" indent="-285750" algn="l" defTabSz="914400" rtl="0" eaLnBrk="1" fontAlgn="auto" latinLnBrk="0" hangingPunct="1">
                        <a:lnSpc>
                          <a:spcPct val="100000"/>
                        </a:lnSpc>
                        <a:spcBef>
                          <a:spcPts val="0"/>
                        </a:spcBef>
                        <a:spcAft>
                          <a:spcPts val="0"/>
                        </a:spcAft>
                        <a:buClrTx/>
                        <a:buSzTx/>
                        <a:buFontTx/>
                        <a:buNone/>
                        <a:tabLst/>
                        <a:defRPr/>
                      </a:pPr>
                      <a:endParaRPr lang="en-US" sz="1400" b="0" i="1" u="none" kern="1200" baseline="0" dirty="0">
                        <a:solidFill>
                          <a:schemeClr val="dk1"/>
                        </a:solidFill>
                        <a:effectLst/>
                        <a:latin typeface="+mn-lt"/>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Tx/>
                        <a:buNone/>
                        <a:tabLst/>
                        <a:defRPr/>
                      </a:pPr>
                      <a:r>
                        <a:rPr lang="en-US" sz="1400" b="1" i="0" u="none" kern="1200" baseline="0" dirty="0">
                          <a:solidFill>
                            <a:schemeClr val="dk1"/>
                          </a:solidFill>
                          <a:effectLst/>
                          <a:latin typeface="+mn-lt"/>
                          <a:ea typeface="+mn-ea"/>
                          <a:cs typeface="+mn-cs"/>
                        </a:rPr>
                        <a:t>[End of Envisioning Futures Exercise]</a:t>
                      </a:r>
                    </a:p>
                    <a:p>
                      <a:pPr marL="285750" marR="0" lvl="0" indent="-285750" algn="l" defTabSz="914400" rtl="0" eaLnBrk="1" fontAlgn="auto" latinLnBrk="0" hangingPunct="1">
                        <a:lnSpc>
                          <a:spcPct val="100000"/>
                        </a:lnSpc>
                        <a:spcBef>
                          <a:spcPts val="0"/>
                        </a:spcBef>
                        <a:spcAft>
                          <a:spcPts val="0"/>
                        </a:spcAft>
                        <a:buClrTx/>
                        <a:buSzTx/>
                        <a:buFontTx/>
                        <a:buNone/>
                        <a:tabLst/>
                        <a:defRPr/>
                      </a:pPr>
                      <a:endParaRPr lang="en-US" sz="1400" b="1" i="0" u="none" dirty="0">
                        <a:effectLst/>
                        <a:latin typeface="Calibri" panose="020F0502020204030204" pitchFamily="34" charset="0"/>
                        <a:ea typeface="Times New Roman" panose="02020603050405020304" pitchFamily="18" charset="0"/>
                      </a:endParaRPr>
                    </a:p>
                  </a:txBody>
                  <a:tcPr marL="68580" marR="68580" marT="0" marB="0">
                    <a:solidFill>
                      <a:srgbClr val="D3B431">
                        <a:alpha val="62000"/>
                      </a:srgbClr>
                    </a:solidFill>
                  </a:tcPr>
                </a:tc>
                <a:extLst>
                  <a:ext uri="{0D108BD9-81ED-4DB2-BD59-A6C34878D82A}">
                    <a16:rowId xmlns:a16="http://schemas.microsoft.com/office/drawing/2014/main" val="3992430320"/>
                  </a:ext>
                </a:extLst>
              </a:tr>
            </a:tbl>
          </a:graphicData>
        </a:graphic>
      </p:graphicFrame>
      <p:pic>
        <p:nvPicPr>
          <p:cNvPr id="5" name="Picture 2" descr="C:\Users\361\AppData\Local\Microsoft\Windows\Temporary Internet Files\Content.IE5\34TGYFAZ\uhr[1].png"/>
          <p:cNvPicPr>
            <a:picLocks noChangeAspect="1" noChangeArrowheads="1"/>
          </p:cNvPicPr>
          <p:nvPr/>
        </p:nvPicPr>
        <p:blipFill>
          <a:blip r:embed="rId3" cstate="print"/>
          <a:srcRect/>
          <a:stretch>
            <a:fillRect/>
          </a:stretch>
        </p:blipFill>
        <p:spPr bwMode="auto">
          <a:xfrm>
            <a:off x="1202185" y="2590800"/>
            <a:ext cx="317258" cy="317258"/>
          </a:xfrm>
          <a:prstGeom prst="rect">
            <a:avLst/>
          </a:prstGeom>
          <a:noFill/>
        </p:spPr>
      </p:pic>
      <p:cxnSp>
        <p:nvCxnSpPr>
          <p:cNvPr id="11" name="Straight Connector 10"/>
          <p:cNvCxnSpPr/>
          <p:nvPr/>
        </p:nvCxnSpPr>
        <p:spPr>
          <a:xfrm>
            <a:off x="2819400" y="1295400"/>
            <a:ext cx="0" cy="5212080"/>
          </a:xfrm>
          <a:prstGeom prst="line">
            <a:avLst/>
          </a:prstGeom>
          <a:ln w="571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1371600" y="1447800"/>
            <a:ext cx="1066800" cy="1046440"/>
          </a:xfrm>
          <a:prstGeom prst="rect">
            <a:avLst/>
          </a:prstGeom>
          <a:noFill/>
        </p:spPr>
        <p:txBody>
          <a:bodyPr wrap="square" rtlCol="0">
            <a:spAutoFit/>
          </a:bodyPr>
          <a:lstStyle/>
          <a:p>
            <a:r>
              <a:rPr lang="en-US" sz="1600" b="1" dirty="0"/>
              <a:t>Final Reflection &amp; Debrief</a:t>
            </a:r>
          </a:p>
          <a:p>
            <a:r>
              <a:rPr lang="en-US" sz="1400" b="1" dirty="0"/>
              <a:t>(contd.)</a:t>
            </a:r>
          </a:p>
        </p:txBody>
      </p:sp>
      <p:sp>
        <p:nvSpPr>
          <p:cNvPr id="13" name="TextBox 12"/>
          <p:cNvSpPr txBox="1"/>
          <p:nvPr/>
        </p:nvSpPr>
        <p:spPr>
          <a:xfrm>
            <a:off x="1443243" y="2590800"/>
            <a:ext cx="766557" cy="338554"/>
          </a:xfrm>
          <a:prstGeom prst="rect">
            <a:avLst/>
          </a:prstGeom>
          <a:noFill/>
        </p:spPr>
        <p:txBody>
          <a:bodyPr wrap="none" rtlCol="0">
            <a:spAutoFit/>
          </a:bodyPr>
          <a:lstStyle/>
          <a:p>
            <a:r>
              <a:rPr lang="en-US" sz="1600" b="1" dirty="0"/>
              <a:t>30 min</a:t>
            </a:r>
          </a:p>
        </p:txBody>
      </p:sp>
      <p:pic>
        <p:nvPicPr>
          <p:cNvPr id="9" name="Picture 11" descr="C:\Users\361\AppData\Local\Microsoft\Windows\Temporary Internet Files\Content.IE5\IGMPWQCZ\ibdjl95-Speech-Bubbles-1[1].png"/>
          <p:cNvPicPr>
            <a:picLocks noChangeAspect="1" noChangeArrowheads="1"/>
          </p:cNvPicPr>
          <p:nvPr/>
        </p:nvPicPr>
        <p:blipFill>
          <a:blip r:embed="rId4" cstate="print"/>
          <a:srcRect/>
          <a:stretch>
            <a:fillRect/>
          </a:stretch>
        </p:blipFill>
        <p:spPr bwMode="auto">
          <a:xfrm>
            <a:off x="2798469" y="1524000"/>
            <a:ext cx="325731" cy="327660"/>
          </a:xfrm>
          <a:prstGeom prst="rect">
            <a:avLst/>
          </a:prstGeom>
          <a:noFill/>
        </p:spPr>
      </p:pic>
      <p:pic>
        <p:nvPicPr>
          <p:cNvPr id="10" name="Picture 11" descr="C:\Users\361\AppData\Local\Microsoft\Windows\Temporary Internet Files\Content.IE5\IGMPWQCZ\ibdjl95-Speech-Bubbles-1[1].png"/>
          <p:cNvPicPr>
            <a:picLocks noChangeAspect="1" noChangeArrowheads="1"/>
          </p:cNvPicPr>
          <p:nvPr/>
        </p:nvPicPr>
        <p:blipFill>
          <a:blip r:embed="rId4" cstate="print"/>
          <a:srcRect/>
          <a:stretch>
            <a:fillRect/>
          </a:stretch>
        </p:blipFill>
        <p:spPr bwMode="auto">
          <a:xfrm>
            <a:off x="2569869" y="1447800"/>
            <a:ext cx="325731" cy="327660"/>
          </a:xfrm>
          <a:prstGeom prst="rect">
            <a:avLst/>
          </a:prstGeom>
          <a:noFill/>
        </p:spPr>
      </p:pic>
      <p:sp>
        <p:nvSpPr>
          <p:cNvPr id="14" name="Slide Number Placeholder 13"/>
          <p:cNvSpPr>
            <a:spLocks noGrp="1"/>
          </p:cNvSpPr>
          <p:nvPr>
            <p:ph type="sldNum" sz="quarter" idx="12"/>
          </p:nvPr>
        </p:nvSpPr>
        <p:spPr/>
        <p:txBody>
          <a:bodyPr/>
          <a:lstStyle/>
          <a:p>
            <a:fld id="{98044682-6219-4089-8719-C9589F48517E}" type="slidenum">
              <a:rPr lang="en-US" smtClean="0"/>
              <a:pPr/>
              <a:t>31</a:t>
            </a:fld>
            <a:endParaRPr lang="en-US"/>
          </a:p>
        </p:txBody>
      </p:sp>
    </p:spTree>
    <p:extLst>
      <p:ext uri="{BB962C8B-B14F-4D97-AF65-F5344CB8AC3E}">
        <p14:creationId xmlns:p14="http://schemas.microsoft.com/office/powerpoint/2010/main" val="134417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Rectangle 63"/>
          <p:cNvSpPr/>
          <p:nvPr/>
        </p:nvSpPr>
        <p:spPr>
          <a:xfrm>
            <a:off x="0" y="228600"/>
            <a:ext cx="6096000" cy="1219200"/>
          </a:xfrm>
          <a:prstGeom prst="rect">
            <a:avLst/>
          </a:prstGeom>
          <a:solidFill>
            <a:srgbClr val="D3B431">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Title 1"/>
          <p:cNvSpPr>
            <a:spLocks noGrp="1"/>
          </p:cNvSpPr>
          <p:nvPr>
            <p:ph type="ctrTitle"/>
          </p:nvPr>
        </p:nvSpPr>
        <p:spPr>
          <a:xfrm>
            <a:off x="-838200" y="304801"/>
            <a:ext cx="6800850" cy="1142999"/>
          </a:xfrm>
        </p:spPr>
        <p:txBody>
          <a:bodyPr>
            <a:normAutofit/>
          </a:bodyPr>
          <a:lstStyle/>
          <a:p>
            <a:pPr algn="r"/>
            <a:r>
              <a:rPr lang="en-US" sz="2500" b="1" dirty="0">
                <a:latin typeface="Arial" pitchFamily="34" charset="0"/>
                <a:cs typeface="Arial" pitchFamily="34" charset="0"/>
              </a:rPr>
              <a:t>Envisioning Potential Futures</a:t>
            </a:r>
            <a:br>
              <a:rPr lang="en-US" sz="2500" b="1" dirty="0">
                <a:latin typeface="Arial" pitchFamily="34" charset="0"/>
                <a:cs typeface="Arial" pitchFamily="34" charset="0"/>
              </a:rPr>
            </a:br>
            <a:br>
              <a:rPr lang="en-US" sz="200" b="1" dirty="0">
                <a:latin typeface="Arial" pitchFamily="34" charset="0"/>
                <a:cs typeface="Arial" pitchFamily="34" charset="0"/>
              </a:rPr>
            </a:br>
            <a:r>
              <a:rPr lang="en-US" sz="300" b="1" dirty="0">
                <a:latin typeface="Arial" pitchFamily="34" charset="0"/>
                <a:cs typeface="Arial" pitchFamily="34" charset="0"/>
              </a:rPr>
              <a:t> </a:t>
            </a:r>
            <a:br>
              <a:rPr lang="en-US" sz="300" b="1" dirty="0">
                <a:latin typeface="Arial" pitchFamily="34" charset="0"/>
                <a:cs typeface="Arial" pitchFamily="34" charset="0"/>
              </a:rPr>
            </a:br>
            <a:r>
              <a:rPr lang="en-US" sz="2200" i="1" dirty="0">
                <a:latin typeface="Arial" pitchFamily="34" charset="0"/>
                <a:cs typeface="Arial" pitchFamily="34" charset="0"/>
              </a:rPr>
              <a:t>Facilitator Guide</a:t>
            </a:r>
          </a:p>
        </p:txBody>
      </p:sp>
      <p:sp>
        <p:nvSpPr>
          <p:cNvPr id="67" name="TextBox 66"/>
          <p:cNvSpPr txBox="1"/>
          <p:nvPr/>
        </p:nvSpPr>
        <p:spPr>
          <a:xfrm>
            <a:off x="800100" y="2211646"/>
            <a:ext cx="7543800" cy="2400657"/>
          </a:xfrm>
          <a:prstGeom prst="rect">
            <a:avLst/>
          </a:prstGeom>
          <a:noFill/>
        </p:spPr>
        <p:txBody>
          <a:bodyPr wrap="square" rtlCol="0">
            <a:spAutoFit/>
          </a:bodyPr>
          <a:lstStyle/>
          <a:p>
            <a:r>
              <a:rPr lang="en-US" sz="1500" dirty="0"/>
              <a:t>Participants will learn to: </a:t>
            </a:r>
          </a:p>
          <a:p>
            <a:pPr marL="285750" indent="-285750">
              <a:buFont typeface="Arial" panose="020B0604020202020204" pitchFamily="34" charset="0"/>
              <a:buChar char="•"/>
            </a:pPr>
            <a:r>
              <a:rPr lang="en-US" sz="1500" dirty="0"/>
              <a:t>Appreciate the value of </a:t>
            </a:r>
            <a:r>
              <a:rPr lang="en-US" sz="1500" b="1" dirty="0"/>
              <a:t>thinking beyond the present </a:t>
            </a:r>
            <a:r>
              <a:rPr lang="en-US" sz="1500" dirty="0"/>
              <a:t>and/or near-term future.</a:t>
            </a:r>
          </a:p>
          <a:p>
            <a:pPr marL="285750" indent="-285750">
              <a:buFont typeface="Arial" panose="020B0604020202020204" pitchFamily="34" charset="0"/>
              <a:buChar char="•"/>
            </a:pPr>
            <a:r>
              <a:rPr lang="en-US" sz="1500" dirty="0"/>
              <a:t>Recognize that </a:t>
            </a:r>
            <a:r>
              <a:rPr lang="en-US" sz="1500" b="1" dirty="0"/>
              <a:t>current assumptions, decisions, and courses of action can have long-term implications</a:t>
            </a:r>
            <a:r>
              <a:rPr lang="en-US" sz="1500" dirty="0"/>
              <a:t>. </a:t>
            </a:r>
          </a:p>
          <a:p>
            <a:pPr marL="285750" indent="-285750">
              <a:buFont typeface="Arial" panose="020B0604020202020204" pitchFamily="34" charset="0"/>
              <a:buChar char="•"/>
            </a:pPr>
            <a:r>
              <a:rPr lang="en-US" sz="1500" dirty="0"/>
              <a:t>Recognize that </a:t>
            </a:r>
            <a:r>
              <a:rPr lang="en-US" sz="1500" b="1" dirty="0"/>
              <a:t>thinking back in time (historically) can support the ability to anticipate how the situation may evolve </a:t>
            </a:r>
            <a:r>
              <a:rPr lang="en-US" sz="1500" dirty="0"/>
              <a:t>into the future. </a:t>
            </a:r>
          </a:p>
          <a:p>
            <a:pPr marL="285750" indent="-285750">
              <a:buFont typeface="Arial" panose="020B0604020202020204" pitchFamily="34" charset="0"/>
              <a:buChar char="•"/>
            </a:pPr>
            <a:r>
              <a:rPr lang="en-US" sz="1500" b="1" dirty="0"/>
              <a:t>Consider a range of factors and their interactions </a:t>
            </a:r>
            <a:r>
              <a:rPr lang="en-US" sz="1500" dirty="0"/>
              <a:t>when making sense of a current situation and anticipating potential futures. </a:t>
            </a:r>
          </a:p>
          <a:p>
            <a:pPr marL="285750" indent="-285750">
              <a:buFont typeface="Arial" panose="020B0604020202020204" pitchFamily="34" charset="0"/>
              <a:buChar char="•"/>
            </a:pPr>
            <a:r>
              <a:rPr lang="en-US" sz="1500" dirty="0"/>
              <a:t>Envision and </a:t>
            </a:r>
            <a:r>
              <a:rPr lang="en-US" sz="1500" b="1" dirty="0"/>
              <a:t>create descriptions of potential futures</a:t>
            </a:r>
            <a:r>
              <a:rPr lang="en-US" sz="1500" dirty="0"/>
              <a:t>. </a:t>
            </a:r>
          </a:p>
          <a:p>
            <a:pPr marL="285750" indent="-285750">
              <a:buFont typeface="Arial" panose="020B0604020202020204" pitchFamily="34" charset="0"/>
              <a:buChar char="•"/>
            </a:pPr>
            <a:r>
              <a:rPr lang="en-US" sz="1500" b="1" dirty="0"/>
              <a:t>Consider how to shape conditions </a:t>
            </a:r>
            <a:r>
              <a:rPr lang="en-US" sz="1500" dirty="0"/>
              <a:t>in a way that leads toward the desired future scenario.</a:t>
            </a:r>
            <a:endParaRPr lang="en-US" dirty="0"/>
          </a:p>
        </p:txBody>
      </p:sp>
      <p:sp>
        <p:nvSpPr>
          <p:cNvPr id="68" name="Rectangle 67"/>
          <p:cNvSpPr/>
          <p:nvPr/>
        </p:nvSpPr>
        <p:spPr>
          <a:xfrm>
            <a:off x="1009060" y="1752600"/>
            <a:ext cx="2390398" cy="369332"/>
          </a:xfrm>
          <a:prstGeom prst="rect">
            <a:avLst/>
          </a:prstGeom>
        </p:spPr>
        <p:txBody>
          <a:bodyPr wrap="none">
            <a:spAutoFit/>
          </a:bodyPr>
          <a:lstStyle/>
          <a:p>
            <a:r>
              <a:rPr lang="en-US" b="1" dirty="0">
                <a:solidFill>
                  <a:schemeClr val="accent3">
                    <a:lumMod val="50000"/>
                  </a:schemeClr>
                </a:solidFill>
                <a:latin typeface="Arial" pitchFamily="34" charset="0"/>
                <a:cs typeface="Arial" pitchFamily="34" charset="0"/>
              </a:rPr>
              <a:t>Learning Objectives</a:t>
            </a:r>
            <a:endParaRPr lang="en-US" b="1" dirty="0">
              <a:solidFill>
                <a:schemeClr val="accent3">
                  <a:lumMod val="50000"/>
                </a:schemeClr>
              </a:solidFill>
            </a:endParaRPr>
          </a:p>
        </p:txBody>
      </p:sp>
      <p:cxnSp>
        <p:nvCxnSpPr>
          <p:cNvPr id="70" name="Straight Connector 69"/>
          <p:cNvCxnSpPr/>
          <p:nvPr/>
        </p:nvCxnSpPr>
        <p:spPr>
          <a:xfrm>
            <a:off x="0" y="1905000"/>
            <a:ext cx="990600" cy="0"/>
          </a:xfrm>
          <a:prstGeom prst="line">
            <a:avLst/>
          </a:prstGeom>
          <a:ln w="22225">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sp>
        <p:nvSpPr>
          <p:cNvPr id="26628" name="AutoShape 4" descr="Related image"/>
          <p:cNvSpPr>
            <a:spLocks noChangeAspect="1" noChangeArrowheads="1"/>
          </p:cNvSpPr>
          <p:nvPr/>
        </p:nvSpPr>
        <p:spPr bwMode="auto">
          <a:xfrm>
            <a:off x="155575" y="-2027238"/>
            <a:ext cx="4229100" cy="42291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6630" name="AutoShape 6" descr="Related image"/>
          <p:cNvSpPr>
            <a:spLocks noChangeAspect="1" noChangeArrowheads="1"/>
          </p:cNvSpPr>
          <p:nvPr/>
        </p:nvSpPr>
        <p:spPr bwMode="auto">
          <a:xfrm>
            <a:off x="155575" y="-2027238"/>
            <a:ext cx="4229100" cy="42291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6632" name="AutoShape 8" descr="Related image"/>
          <p:cNvSpPr>
            <a:spLocks noChangeAspect="1" noChangeArrowheads="1"/>
          </p:cNvSpPr>
          <p:nvPr/>
        </p:nvSpPr>
        <p:spPr bwMode="auto">
          <a:xfrm>
            <a:off x="155575" y="-2027238"/>
            <a:ext cx="4229100" cy="42291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6634" name="AutoShape 10" descr="Image result for two speech bubbles transparent background"/>
          <p:cNvSpPr>
            <a:spLocks noChangeAspect="1" noChangeArrowheads="1"/>
          </p:cNvSpPr>
          <p:nvPr/>
        </p:nvSpPr>
        <p:spPr bwMode="auto">
          <a:xfrm>
            <a:off x="155575" y="-2027238"/>
            <a:ext cx="4229100" cy="42291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6636" name="AutoShape 12" descr="Image result for two speech bubbles transparent background"/>
          <p:cNvSpPr>
            <a:spLocks noChangeAspect="1" noChangeArrowheads="1"/>
          </p:cNvSpPr>
          <p:nvPr/>
        </p:nvSpPr>
        <p:spPr bwMode="auto">
          <a:xfrm>
            <a:off x="155575" y="-2027238"/>
            <a:ext cx="4229100" cy="42291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35" name="Picture 2" descr="Image result for future icon"/>
          <p:cNvPicPr>
            <a:picLocks noChangeAspect="1" noChangeArrowheads="1"/>
          </p:cNvPicPr>
          <p:nvPr/>
        </p:nvPicPr>
        <p:blipFill>
          <a:blip r:embed="rId3" cstate="print"/>
          <a:srcRect/>
          <a:stretch>
            <a:fillRect/>
          </a:stretch>
        </p:blipFill>
        <p:spPr bwMode="auto">
          <a:xfrm>
            <a:off x="76200" y="304800"/>
            <a:ext cx="1066800" cy="1066800"/>
          </a:xfrm>
          <a:prstGeom prst="rect">
            <a:avLst/>
          </a:prstGeom>
          <a:noFill/>
        </p:spPr>
      </p:pic>
      <p:sp>
        <p:nvSpPr>
          <p:cNvPr id="22" name="Slide Number Placeholder 21"/>
          <p:cNvSpPr>
            <a:spLocks noGrp="1"/>
          </p:cNvSpPr>
          <p:nvPr>
            <p:ph type="sldNum" sz="quarter" idx="12"/>
          </p:nvPr>
        </p:nvSpPr>
        <p:spPr>
          <a:xfrm>
            <a:off x="6553200" y="6203950"/>
            <a:ext cx="2133600" cy="365125"/>
          </a:xfrm>
        </p:spPr>
        <p:txBody>
          <a:bodyPr/>
          <a:lstStyle/>
          <a:p>
            <a:fld id="{98044682-6219-4089-8719-C9589F48517E}" type="slidenum">
              <a:rPr lang="en-US" smtClean="0"/>
              <a:pPr/>
              <a:t>4</a:t>
            </a:fld>
            <a:endParaRPr lang="en-US"/>
          </a:p>
        </p:txBody>
      </p:sp>
      <p:cxnSp>
        <p:nvCxnSpPr>
          <p:cNvPr id="23" name="Straight Connector 22"/>
          <p:cNvCxnSpPr/>
          <p:nvPr/>
        </p:nvCxnSpPr>
        <p:spPr>
          <a:xfrm>
            <a:off x="0" y="4953000"/>
            <a:ext cx="990600" cy="0"/>
          </a:xfrm>
          <a:prstGeom prst="line">
            <a:avLst/>
          </a:prstGeom>
          <a:ln w="22225">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sp>
        <p:nvSpPr>
          <p:cNvPr id="24" name="Rectangle 23"/>
          <p:cNvSpPr/>
          <p:nvPr/>
        </p:nvSpPr>
        <p:spPr>
          <a:xfrm>
            <a:off x="986368" y="5999290"/>
            <a:ext cx="3202543" cy="369332"/>
          </a:xfrm>
          <a:prstGeom prst="rect">
            <a:avLst/>
          </a:prstGeom>
        </p:spPr>
        <p:txBody>
          <a:bodyPr wrap="none">
            <a:spAutoFit/>
          </a:bodyPr>
          <a:lstStyle/>
          <a:p>
            <a:r>
              <a:rPr lang="en-US" b="1" dirty="0">
                <a:solidFill>
                  <a:schemeClr val="accent3">
                    <a:lumMod val="50000"/>
                  </a:schemeClr>
                </a:solidFill>
                <a:latin typeface="Arial" pitchFamily="34" charset="0"/>
                <a:cs typeface="Arial" pitchFamily="34" charset="0"/>
              </a:rPr>
              <a:t>Group or Individual Activity</a:t>
            </a:r>
            <a:endParaRPr lang="en-US" b="1" dirty="0">
              <a:solidFill>
                <a:schemeClr val="accent3">
                  <a:lumMod val="50000"/>
                </a:schemeClr>
              </a:solidFill>
            </a:endParaRPr>
          </a:p>
        </p:txBody>
      </p:sp>
      <p:sp>
        <p:nvSpPr>
          <p:cNvPr id="25" name="Rectangle 24"/>
          <p:cNvSpPr/>
          <p:nvPr/>
        </p:nvSpPr>
        <p:spPr>
          <a:xfrm>
            <a:off x="990600" y="4774486"/>
            <a:ext cx="3198311" cy="369332"/>
          </a:xfrm>
          <a:prstGeom prst="rect">
            <a:avLst/>
          </a:prstGeom>
        </p:spPr>
        <p:txBody>
          <a:bodyPr wrap="none">
            <a:spAutoFit/>
          </a:bodyPr>
          <a:lstStyle/>
          <a:p>
            <a:r>
              <a:rPr lang="en-US" b="1" dirty="0">
                <a:solidFill>
                  <a:schemeClr val="accent3">
                    <a:lumMod val="50000"/>
                  </a:schemeClr>
                </a:solidFill>
                <a:latin typeface="Arial" pitchFamily="34" charset="0"/>
                <a:cs typeface="Arial" pitchFamily="34" charset="0"/>
              </a:rPr>
              <a:t>Relation to Other Exercises</a:t>
            </a:r>
            <a:endParaRPr lang="en-US" b="1" dirty="0">
              <a:solidFill>
                <a:schemeClr val="accent3">
                  <a:lumMod val="50000"/>
                </a:schemeClr>
              </a:solidFill>
            </a:endParaRPr>
          </a:p>
        </p:txBody>
      </p:sp>
      <p:cxnSp>
        <p:nvCxnSpPr>
          <p:cNvPr id="27" name="Straight Connector 26"/>
          <p:cNvCxnSpPr/>
          <p:nvPr/>
        </p:nvCxnSpPr>
        <p:spPr>
          <a:xfrm>
            <a:off x="0" y="6195230"/>
            <a:ext cx="990600" cy="0"/>
          </a:xfrm>
          <a:prstGeom prst="line">
            <a:avLst/>
          </a:prstGeom>
          <a:ln w="22225">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sp>
        <p:nvSpPr>
          <p:cNvPr id="2" name="Rectangle 1"/>
          <p:cNvSpPr/>
          <p:nvPr/>
        </p:nvSpPr>
        <p:spPr>
          <a:xfrm>
            <a:off x="766997" y="6358288"/>
            <a:ext cx="7576903" cy="323165"/>
          </a:xfrm>
          <a:prstGeom prst="rect">
            <a:avLst/>
          </a:prstGeom>
        </p:spPr>
        <p:txBody>
          <a:bodyPr wrap="square">
            <a:spAutoFit/>
          </a:bodyPr>
          <a:lstStyle/>
          <a:p>
            <a:r>
              <a:rPr lang="en-US" sz="1500" dirty="0">
                <a:latin typeface="Calibri" panose="020F0502020204030204" pitchFamily="34" charset="0"/>
                <a:ea typeface="MS Mincho"/>
                <a:cs typeface="Times New Roman" panose="02020603050405020304" pitchFamily="18" charset="0"/>
              </a:rPr>
              <a:t>This exercise includes activities that require a combination of group and individual work.</a:t>
            </a:r>
            <a:endParaRPr lang="en-US" sz="1500" dirty="0">
              <a:effectLst/>
              <a:latin typeface="Times New Roman" panose="02020603050405020304" pitchFamily="18" charset="0"/>
              <a:ea typeface="MS Mincho"/>
              <a:cs typeface="Times New Roman" panose="02020603050405020304" pitchFamily="18" charset="0"/>
            </a:endParaRPr>
          </a:p>
        </p:txBody>
      </p:sp>
      <p:sp>
        <p:nvSpPr>
          <p:cNvPr id="21" name="Rectangle 20"/>
          <p:cNvSpPr/>
          <p:nvPr/>
        </p:nvSpPr>
        <p:spPr>
          <a:xfrm>
            <a:off x="800100" y="5160803"/>
            <a:ext cx="7576903" cy="830997"/>
          </a:xfrm>
          <a:prstGeom prst="rect">
            <a:avLst/>
          </a:prstGeom>
        </p:spPr>
        <p:txBody>
          <a:bodyPr wrap="square">
            <a:spAutoFit/>
          </a:bodyPr>
          <a:lstStyle/>
          <a:p>
            <a:r>
              <a:rPr lang="en-US" sz="1500" dirty="0"/>
              <a:t>This exercise is best used after participants have completed the following exercises: “Reflecting on the Environment,” “Asking Powerful Questions,” and “Telling a Story.” The skills addressed in those exercises are important building blocks for conducting the activities in this exercise</a:t>
            </a:r>
            <a:r>
              <a:rPr lang="en-US" dirty="0"/>
              <a:t>. </a:t>
            </a:r>
          </a:p>
        </p:txBody>
      </p:sp>
    </p:spTree>
    <p:extLst>
      <p:ext uri="{BB962C8B-B14F-4D97-AF65-F5344CB8AC3E}">
        <p14:creationId xmlns:p14="http://schemas.microsoft.com/office/powerpoint/2010/main" val="1994287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Rectangle 63"/>
          <p:cNvSpPr/>
          <p:nvPr/>
        </p:nvSpPr>
        <p:spPr>
          <a:xfrm>
            <a:off x="0" y="228600"/>
            <a:ext cx="6096000" cy="1219200"/>
          </a:xfrm>
          <a:prstGeom prst="rect">
            <a:avLst/>
          </a:prstGeom>
          <a:solidFill>
            <a:srgbClr val="D3B431">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Title 1"/>
          <p:cNvSpPr>
            <a:spLocks noGrp="1"/>
          </p:cNvSpPr>
          <p:nvPr>
            <p:ph type="ctrTitle"/>
          </p:nvPr>
        </p:nvSpPr>
        <p:spPr>
          <a:xfrm>
            <a:off x="-838200" y="304801"/>
            <a:ext cx="6800850" cy="1142999"/>
          </a:xfrm>
        </p:spPr>
        <p:txBody>
          <a:bodyPr>
            <a:normAutofit/>
          </a:bodyPr>
          <a:lstStyle/>
          <a:p>
            <a:pPr algn="r"/>
            <a:r>
              <a:rPr lang="en-US" sz="2500" b="1" dirty="0">
                <a:latin typeface="Arial" pitchFamily="34" charset="0"/>
                <a:cs typeface="Arial" pitchFamily="34" charset="0"/>
              </a:rPr>
              <a:t>Envisioning Potential Futures</a:t>
            </a:r>
            <a:br>
              <a:rPr lang="en-US" sz="2500" b="1" dirty="0">
                <a:latin typeface="Arial" pitchFamily="34" charset="0"/>
                <a:cs typeface="Arial" pitchFamily="34" charset="0"/>
              </a:rPr>
            </a:br>
            <a:br>
              <a:rPr lang="en-US" sz="200" b="1" dirty="0">
                <a:latin typeface="Arial" pitchFamily="34" charset="0"/>
                <a:cs typeface="Arial" pitchFamily="34" charset="0"/>
              </a:rPr>
            </a:br>
            <a:r>
              <a:rPr lang="en-US" sz="300" b="1" dirty="0">
                <a:latin typeface="Arial" pitchFamily="34" charset="0"/>
                <a:cs typeface="Arial" pitchFamily="34" charset="0"/>
              </a:rPr>
              <a:t> </a:t>
            </a:r>
            <a:br>
              <a:rPr lang="en-US" sz="300" b="1" dirty="0">
                <a:latin typeface="Arial" pitchFamily="34" charset="0"/>
                <a:cs typeface="Arial" pitchFamily="34" charset="0"/>
              </a:rPr>
            </a:br>
            <a:r>
              <a:rPr lang="en-US" sz="2200" i="1" dirty="0">
                <a:latin typeface="Arial" pitchFamily="34" charset="0"/>
                <a:cs typeface="Arial" pitchFamily="34" charset="0"/>
              </a:rPr>
              <a:t>Facilitator Guide</a:t>
            </a:r>
          </a:p>
        </p:txBody>
      </p:sp>
      <p:sp>
        <p:nvSpPr>
          <p:cNvPr id="67" name="TextBox 66"/>
          <p:cNvSpPr txBox="1"/>
          <p:nvPr/>
        </p:nvSpPr>
        <p:spPr>
          <a:xfrm>
            <a:off x="800100" y="2362280"/>
            <a:ext cx="7543800" cy="2246769"/>
          </a:xfrm>
          <a:prstGeom prst="rect">
            <a:avLst/>
          </a:prstGeom>
          <a:noFill/>
        </p:spPr>
        <p:txBody>
          <a:bodyPr wrap="square" rtlCol="0">
            <a:spAutoFit/>
          </a:bodyPr>
          <a:lstStyle/>
          <a:p>
            <a:pPr marL="285750" lvl="0" indent="-285750">
              <a:buFont typeface="Arial" panose="020B0604020202020204" pitchFamily="34" charset="0"/>
              <a:buChar char="•"/>
            </a:pPr>
            <a:r>
              <a:rPr lang="en-US" sz="1500" dirty="0"/>
              <a:t>Brief written description of a situation/problem that is relevant to the Army (see associated materials for five examples)</a:t>
            </a:r>
          </a:p>
          <a:p>
            <a:pPr marL="285750" lvl="0" indent="-285750">
              <a:buFont typeface="Arial" panose="020B0604020202020204" pitchFamily="34" charset="0"/>
              <a:buChar char="•"/>
            </a:pPr>
            <a:r>
              <a:rPr lang="en-US" sz="1500" dirty="0"/>
              <a:t>Whiteboard and markers</a:t>
            </a:r>
          </a:p>
          <a:p>
            <a:pPr marL="285750" lvl="0" indent="-285750">
              <a:buFont typeface="Arial" panose="020B0604020202020204" pitchFamily="34" charset="0"/>
              <a:buChar char="•"/>
            </a:pPr>
            <a:r>
              <a:rPr lang="en-US" sz="1500" dirty="0"/>
              <a:t>One Participant Guide for each participant </a:t>
            </a:r>
          </a:p>
          <a:p>
            <a:pPr marL="285750" indent="-285750">
              <a:buFont typeface="Arial" panose="020B0604020202020204" pitchFamily="34" charset="0"/>
              <a:buChar char="•"/>
            </a:pPr>
            <a:r>
              <a:rPr lang="en-US" sz="1500" dirty="0"/>
              <a:t>Expert perspective </a:t>
            </a:r>
            <a:r>
              <a:rPr lang="en-US" sz="1400" dirty="0"/>
              <a:t>videos (viewable in the </a:t>
            </a:r>
            <a:r>
              <a:rPr lang="en-US" sz="1400" i="1" dirty="0"/>
              <a:t>Managing Complex Problems Resource: </a:t>
            </a:r>
            <a:r>
              <a:rPr lang="en-US" sz="1400" dirty="0"/>
              <a:t>Expert Perspective Videos page, filter by Envisioning Potential Futures)</a:t>
            </a:r>
          </a:p>
          <a:p>
            <a:pPr marL="285750" lvl="0" indent="-285750">
              <a:buFont typeface="Arial" panose="020B0604020202020204" pitchFamily="34" charset="0"/>
              <a:buChar char="•"/>
            </a:pPr>
            <a:endParaRPr lang="en-US" sz="1500" dirty="0"/>
          </a:p>
          <a:p>
            <a:endParaRPr lang="en-US" sz="1500" dirty="0">
              <a:cs typeface="Arial" pitchFamily="34" charset="0"/>
            </a:endParaRPr>
          </a:p>
          <a:p>
            <a:endParaRPr lang="en-US" dirty="0"/>
          </a:p>
        </p:txBody>
      </p:sp>
      <p:sp>
        <p:nvSpPr>
          <p:cNvPr id="68" name="Rectangle 67"/>
          <p:cNvSpPr/>
          <p:nvPr/>
        </p:nvSpPr>
        <p:spPr>
          <a:xfrm>
            <a:off x="1009060" y="1905000"/>
            <a:ext cx="3480440" cy="369332"/>
          </a:xfrm>
          <a:prstGeom prst="rect">
            <a:avLst/>
          </a:prstGeom>
        </p:spPr>
        <p:txBody>
          <a:bodyPr wrap="none">
            <a:spAutoFit/>
          </a:bodyPr>
          <a:lstStyle/>
          <a:p>
            <a:r>
              <a:rPr lang="en-US" b="1" dirty="0">
                <a:solidFill>
                  <a:schemeClr val="accent3">
                    <a:lumMod val="50000"/>
                  </a:schemeClr>
                </a:solidFill>
                <a:latin typeface="Arial" pitchFamily="34" charset="0"/>
                <a:cs typeface="Arial" pitchFamily="34" charset="0"/>
              </a:rPr>
              <a:t>Materials Needed (Facilitator)</a:t>
            </a:r>
            <a:endParaRPr lang="en-US" b="1" dirty="0">
              <a:solidFill>
                <a:schemeClr val="accent3">
                  <a:lumMod val="50000"/>
                </a:schemeClr>
              </a:solidFill>
            </a:endParaRPr>
          </a:p>
        </p:txBody>
      </p:sp>
      <p:cxnSp>
        <p:nvCxnSpPr>
          <p:cNvPr id="70" name="Straight Connector 69"/>
          <p:cNvCxnSpPr/>
          <p:nvPr/>
        </p:nvCxnSpPr>
        <p:spPr>
          <a:xfrm>
            <a:off x="0" y="2057400"/>
            <a:ext cx="990600" cy="0"/>
          </a:xfrm>
          <a:prstGeom prst="line">
            <a:avLst/>
          </a:prstGeom>
          <a:ln w="22225">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sp>
        <p:nvSpPr>
          <p:cNvPr id="26628" name="AutoShape 4" descr="Related image"/>
          <p:cNvSpPr>
            <a:spLocks noChangeAspect="1" noChangeArrowheads="1"/>
          </p:cNvSpPr>
          <p:nvPr/>
        </p:nvSpPr>
        <p:spPr bwMode="auto">
          <a:xfrm>
            <a:off x="155575" y="-2027238"/>
            <a:ext cx="4229100" cy="42291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6630" name="AutoShape 6" descr="Related image"/>
          <p:cNvSpPr>
            <a:spLocks noChangeAspect="1" noChangeArrowheads="1"/>
          </p:cNvSpPr>
          <p:nvPr/>
        </p:nvSpPr>
        <p:spPr bwMode="auto">
          <a:xfrm>
            <a:off x="155575" y="-2027238"/>
            <a:ext cx="4229100" cy="42291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6632" name="AutoShape 8" descr="Related image"/>
          <p:cNvSpPr>
            <a:spLocks noChangeAspect="1" noChangeArrowheads="1"/>
          </p:cNvSpPr>
          <p:nvPr/>
        </p:nvSpPr>
        <p:spPr bwMode="auto">
          <a:xfrm>
            <a:off x="155575" y="-2027238"/>
            <a:ext cx="4229100" cy="42291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6634" name="AutoShape 10" descr="Image result for two speech bubbles transparent background"/>
          <p:cNvSpPr>
            <a:spLocks noChangeAspect="1" noChangeArrowheads="1"/>
          </p:cNvSpPr>
          <p:nvPr/>
        </p:nvSpPr>
        <p:spPr bwMode="auto">
          <a:xfrm>
            <a:off x="155575" y="-2027238"/>
            <a:ext cx="4229100" cy="42291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6636" name="AutoShape 12" descr="Image result for two speech bubbles transparent background"/>
          <p:cNvSpPr>
            <a:spLocks noChangeAspect="1" noChangeArrowheads="1"/>
          </p:cNvSpPr>
          <p:nvPr/>
        </p:nvSpPr>
        <p:spPr bwMode="auto">
          <a:xfrm>
            <a:off x="155575" y="-2027238"/>
            <a:ext cx="4229100" cy="42291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35" name="Picture 2" descr="Image result for future icon"/>
          <p:cNvPicPr>
            <a:picLocks noChangeAspect="1" noChangeArrowheads="1"/>
          </p:cNvPicPr>
          <p:nvPr/>
        </p:nvPicPr>
        <p:blipFill>
          <a:blip r:embed="rId3" cstate="print"/>
          <a:srcRect/>
          <a:stretch>
            <a:fillRect/>
          </a:stretch>
        </p:blipFill>
        <p:spPr bwMode="auto">
          <a:xfrm>
            <a:off x="76200" y="304800"/>
            <a:ext cx="1066800" cy="1066800"/>
          </a:xfrm>
          <a:prstGeom prst="rect">
            <a:avLst/>
          </a:prstGeom>
          <a:noFill/>
        </p:spPr>
      </p:pic>
      <p:sp>
        <p:nvSpPr>
          <p:cNvPr id="22" name="Slide Number Placeholder 21"/>
          <p:cNvSpPr>
            <a:spLocks noGrp="1"/>
          </p:cNvSpPr>
          <p:nvPr>
            <p:ph type="sldNum" sz="quarter" idx="12"/>
          </p:nvPr>
        </p:nvSpPr>
        <p:spPr/>
        <p:txBody>
          <a:bodyPr/>
          <a:lstStyle/>
          <a:p>
            <a:fld id="{98044682-6219-4089-8719-C9589F48517E}" type="slidenum">
              <a:rPr lang="en-US" smtClean="0"/>
              <a:pPr/>
              <a:t>5</a:t>
            </a:fld>
            <a:endParaRPr lang="en-US"/>
          </a:p>
        </p:txBody>
      </p:sp>
      <p:cxnSp>
        <p:nvCxnSpPr>
          <p:cNvPr id="23" name="Straight Connector 22"/>
          <p:cNvCxnSpPr/>
          <p:nvPr/>
        </p:nvCxnSpPr>
        <p:spPr>
          <a:xfrm>
            <a:off x="0" y="4137710"/>
            <a:ext cx="990600" cy="0"/>
          </a:xfrm>
          <a:prstGeom prst="line">
            <a:avLst/>
          </a:prstGeom>
          <a:ln w="22225">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sp>
        <p:nvSpPr>
          <p:cNvPr id="25" name="Rectangle 24"/>
          <p:cNvSpPr/>
          <p:nvPr/>
        </p:nvSpPr>
        <p:spPr>
          <a:xfrm>
            <a:off x="1005840" y="3974068"/>
            <a:ext cx="3621504" cy="369332"/>
          </a:xfrm>
          <a:prstGeom prst="rect">
            <a:avLst/>
          </a:prstGeom>
        </p:spPr>
        <p:txBody>
          <a:bodyPr wrap="none">
            <a:spAutoFit/>
          </a:bodyPr>
          <a:lstStyle/>
          <a:p>
            <a:r>
              <a:rPr lang="en-US" b="1" dirty="0">
                <a:solidFill>
                  <a:schemeClr val="accent3">
                    <a:lumMod val="50000"/>
                  </a:schemeClr>
                </a:solidFill>
                <a:latin typeface="Arial" pitchFamily="34" charset="0"/>
                <a:cs typeface="Arial" pitchFamily="34" charset="0"/>
              </a:rPr>
              <a:t>Materials Needed (Participants)</a:t>
            </a:r>
            <a:endParaRPr lang="en-US" b="1" dirty="0">
              <a:solidFill>
                <a:schemeClr val="accent3">
                  <a:lumMod val="50000"/>
                </a:schemeClr>
              </a:solidFill>
            </a:endParaRPr>
          </a:p>
        </p:txBody>
      </p:sp>
      <p:sp>
        <p:nvSpPr>
          <p:cNvPr id="31" name="TextBox 30"/>
          <p:cNvSpPr txBox="1"/>
          <p:nvPr/>
        </p:nvSpPr>
        <p:spPr>
          <a:xfrm>
            <a:off x="784860" y="4396770"/>
            <a:ext cx="7543800" cy="784830"/>
          </a:xfrm>
          <a:prstGeom prst="rect">
            <a:avLst/>
          </a:prstGeom>
          <a:noFill/>
        </p:spPr>
        <p:txBody>
          <a:bodyPr wrap="square" rtlCol="0">
            <a:spAutoFit/>
          </a:bodyPr>
          <a:lstStyle/>
          <a:p>
            <a:pPr marL="285750" lvl="0" indent="-285750">
              <a:buFont typeface="Arial" panose="020B0604020202020204" pitchFamily="34" charset="0"/>
              <a:buChar char="•"/>
            </a:pPr>
            <a:r>
              <a:rPr lang="en-US" sz="1500" dirty="0"/>
              <a:t>Participant Guide</a:t>
            </a:r>
          </a:p>
          <a:p>
            <a:pPr marL="285750" lvl="0" indent="-285750">
              <a:buFont typeface="Arial" panose="020B0604020202020204" pitchFamily="34" charset="0"/>
              <a:buChar char="•"/>
            </a:pPr>
            <a:r>
              <a:rPr lang="en-US" sz="1500" dirty="0"/>
              <a:t>Pen/pencil</a:t>
            </a:r>
          </a:p>
          <a:p>
            <a:pPr marL="285750" lvl="0" indent="-285750">
              <a:buFont typeface="Arial" panose="020B0604020202020204" pitchFamily="34" charset="0"/>
              <a:buChar char="•"/>
            </a:pPr>
            <a:r>
              <a:rPr lang="en-US" sz="1500" dirty="0"/>
              <a:t>Notebook or paper</a:t>
            </a:r>
            <a:endParaRPr lang="en-US" dirty="0"/>
          </a:p>
        </p:txBody>
      </p:sp>
      <p:sp>
        <p:nvSpPr>
          <p:cNvPr id="33" name="TextBox 32"/>
          <p:cNvSpPr txBox="1"/>
          <p:nvPr/>
        </p:nvSpPr>
        <p:spPr>
          <a:xfrm>
            <a:off x="800100" y="5178014"/>
            <a:ext cx="7543800" cy="600164"/>
          </a:xfrm>
          <a:prstGeom prst="rect">
            <a:avLst/>
          </a:prstGeom>
          <a:noFill/>
        </p:spPr>
        <p:txBody>
          <a:bodyPr wrap="square" rtlCol="0">
            <a:spAutoFit/>
          </a:bodyPr>
          <a:lstStyle/>
          <a:p>
            <a:endParaRPr lang="en-US" sz="1500" dirty="0">
              <a:cs typeface="Arial" pitchFamily="34" charset="0"/>
            </a:endParaRPr>
          </a:p>
          <a:p>
            <a:endParaRPr lang="en-US" dirty="0"/>
          </a:p>
        </p:txBody>
      </p:sp>
    </p:spTree>
    <p:extLst>
      <p:ext uri="{BB962C8B-B14F-4D97-AF65-F5344CB8AC3E}">
        <p14:creationId xmlns:p14="http://schemas.microsoft.com/office/powerpoint/2010/main" val="36536873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Rectangle 63"/>
          <p:cNvSpPr/>
          <p:nvPr/>
        </p:nvSpPr>
        <p:spPr>
          <a:xfrm>
            <a:off x="0" y="228600"/>
            <a:ext cx="6096000" cy="1219200"/>
          </a:xfrm>
          <a:prstGeom prst="rect">
            <a:avLst/>
          </a:prstGeom>
          <a:solidFill>
            <a:srgbClr val="D3B431">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Title 1"/>
          <p:cNvSpPr>
            <a:spLocks noGrp="1"/>
          </p:cNvSpPr>
          <p:nvPr>
            <p:ph type="ctrTitle"/>
          </p:nvPr>
        </p:nvSpPr>
        <p:spPr>
          <a:xfrm>
            <a:off x="-838200" y="304801"/>
            <a:ext cx="6800850" cy="1142999"/>
          </a:xfrm>
        </p:spPr>
        <p:txBody>
          <a:bodyPr>
            <a:normAutofit/>
          </a:bodyPr>
          <a:lstStyle/>
          <a:p>
            <a:pPr algn="r"/>
            <a:r>
              <a:rPr lang="en-US" sz="2500" b="1" dirty="0">
                <a:latin typeface="Arial" pitchFamily="34" charset="0"/>
                <a:cs typeface="Arial" pitchFamily="34" charset="0"/>
              </a:rPr>
              <a:t>Envisioning Potential Futures</a:t>
            </a:r>
            <a:br>
              <a:rPr lang="en-US" sz="2500" b="1" dirty="0">
                <a:latin typeface="Arial" pitchFamily="34" charset="0"/>
                <a:cs typeface="Arial" pitchFamily="34" charset="0"/>
              </a:rPr>
            </a:br>
            <a:br>
              <a:rPr lang="en-US" sz="200" b="1" dirty="0">
                <a:latin typeface="Arial" pitchFamily="34" charset="0"/>
                <a:cs typeface="Arial" pitchFamily="34" charset="0"/>
              </a:rPr>
            </a:br>
            <a:r>
              <a:rPr lang="en-US" sz="300" b="1" dirty="0">
                <a:latin typeface="Arial" pitchFamily="34" charset="0"/>
                <a:cs typeface="Arial" pitchFamily="34" charset="0"/>
              </a:rPr>
              <a:t> </a:t>
            </a:r>
            <a:br>
              <a:rPr lang="en-US" sz="300" b="1" dirty="0">
                <a:latin typeface="Arial" pitchFamily="34" charset="0"/>
                <a:cs typeface="Arial" pitchFamily="34" charset="0"/>
              </a:rPr>
            </a:br>
            <a:r>
              <a:rPr lang="en-US" sz="2200" i="1" dirty="0">
                <a:latin typeface="Arial" pitchFamily="34" charset="0"/>
                <a:cs typeface="Arial" pitchFamily="34" charset="0"/>
              </a:rPr>
              <a:t>Facilitator Guide</a:t>
            </a:r>
          </a:p>
        </p:txBody>
      </p:sp>
      <p:sp>
        <p:nvSpPr>
          <p:cNvPr id="67" name="TextBox 66"/>
          <p:cNvSpPr txBox="1"/>
          <p:nvPr/>
        </p:nvSpPr>
        <p:spPr>
          <a:xfrm>
            <a:off x="800100" y="2497186"/>
            <a:ext cx="7543800" cy="3554819"/>
          </a:xfrm>
          <a:prstGeom prst="rect">
            <a:avLst/>
          </a:prstGeom>
          <a:noFill/>
        </p:spPr>
        <p:txBody>
          <a:bodyPr wrap="square" rtlCol="0">
            <a:spAutoFit/>
          </a:bodyPr>
          <a:lstStyle/>
          <a:p>
            <a:r>
              <a:rPr lang="en-US" sz="1600" dirty="0"/>
              <a:t>Remind participants: </a:t>
            </a:r>
          </a:p>
          <a:p>
            <a:pPr marL="283464" indent="-283464">
              <a:buFont typeface="Arial" panose="020B0604020202020204" pitchFamily="34" charset="0"/>
              <a:buChar char="•"/>
            </a:pPr>
            <a:r>
              <a:rPr lang="en-US" sz="1600" dirty="0"/>
              <a:t>There is no right answer, or “correct” version of the future that they need to figure out.</a:t>
            </a:r>
          </a:p>
          <a:p>
            <a:pPr marL="283464" indent="-283464">
              <a:buFont typeface="Arial" panose="020B0604020202020204" pitchFamily="34" charset="0"/>
              <a:buChar char="•"/>
            </a:pPr>
            <a:r>
              <a:rPr lang="en-US" sz="1600" dirty="0"/>
              <a:t>The exercise is more about thinking and projecting into the future than about what the Army should (or should not) do.</a:t>
            </a:r>
          </a:p>
          <a:p>
            <a:pPr marL="283464" indent="-283464">
              <a:buFont typeface="Arial" panose="020B0604020202020204" pitchFamily="34" charset="0"/>
              <a:buChar char="•"/>
            </a:pPr>
            <a:r>
              <a:rPr lang="en-US" sz="1600" dirty="0"/>
              <a:t>The exercise has an inherent uncertainty built into it given the requirement to describe future conditions. The ambiguity and uncertainty that is part of the exercise is part of what happens in real-world, operational environments.</a:t>
            </a:r>
          </a:p>
          <a:p>
            <a:pPr marL="283464" indent="-283464">
              <a:buFont typeface="Arial" panose="020B0604020202020204" pitchFamily="34" charset="0"/>
              <a:buChar char="•"/>
            </a:pPr>
            <a:r>
              <a:rPr lang="en-US" sz="1600" dirty="0"/>
              <a:t>Intersperse the pre-, mid-, and post-exercise reflection discussions with videos on the topics of foresight and thinking in time (viewable in the </a:t>
            </a:r>
            <a:r>
              <a:rPr lang="en-US" sz="1600" i="1" dirty="0"/>
              <a:t>Managing Complex Problems Resource</a:t>
            </a:r>
            <a:r>
              <a:rPr lang="en-US" sz="1600" dirty="0"/>
              <a:t>)</a:t>
            </a:r>
          </a:p>
          <a:p>
            <a:pPr marL="283464" indent="-283464">
              <a:buFont typeface="Arial" panose="020B0604020202020204" pitchFamily="34" charset="0"/>
              <a:buChar char="•"/>
            </a:pPr>
            <a:endParaRPr lang="en-US" sz="1600" dirty="0"/>
          </a:p>
          <a:p>
            <a:pPr marL="283464" indent="-283464"/>
            <a:endParaRPr lang="en-US" sz="1500" dirty="0">
              <a:cs typeface="Arial" pitchFamily="34" charset="0"/>
            </a:endParaRPr>
          </a:p>
          <a:p>
            <a:endParaRPr lang="en-US" dirty="0"/>
          </a:p>
        </p:txBody>
      </p:sp>
      <p:sp>
        <p:nvSpPr>
          <p:cNvPr id="68" name="Rectangle 67"/>
          <p:cNvSpPr/>
          <p:nvPr/>
        </p:nvSpPr>
        <p:spPr>
          <a:xfrm>
            <a:off x="1009060" y="1905000"/>
            <a:ext cx="3412153" cy="369332"/>
          </a:xfrm>
          <a:prstGeom prst="rect">
            <a:avLst/>
          </a:prstGeom>
        </p:spPr>
        <p:txBody>
          <a:bodyPr wrap="none">
            <a:spAutoFit/>
          </a:bodyPr>
          <a:lstStyle/>
          <a:p>
            <a:r>
              <a:rPr lang="en-US" b="1" dirty="0">
                <a:solidFill>
                  <a:schemeClr val="accent3">
                    <a:lumMod val="50000"/>
                  </a:schemeClr>
                </a:solidFill>
                <a:latin typeface="Arial" pitchFamily="34" charset="0"/>
                <a:cs typeface="Arial" pitchFamily="34" charset="0"/>
              </a:rPr>
              <a:t>Facilitator Tips and Guidance</a:t>
            </a:r>
            <a:endParaRPr lang="en-US" b="1" dirty="0">
              <a:solidFill>
                <a:schemeClr val="accent3">
                  <a:lumMod val="50000"/>
                </a:schemeClr>
              </a:solidFill>
            </a:endParaRPr>
          </a:p>
        </p:txBody>
      </p:sp>
      <p:cxnSp>
        <p:nvCxnSpPr>
          <p:cNvPr id="70" name="Straight Connector 69"/>
          <p:cNvCxnSpPr/>
          <p:nvPr/>
        </p:nvCxnSpPr>
        <p:spPr>
          <a:xfrm>
            <a:off x="0" y="2057400"/>
            <a:ext cx="990600" cy="0"/>
          </a:xfrm>
          <a:prstGeom prst="line">
            <a:avLst/>
          </a:prstGeom>
          <a:ln w="22225">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sp>
        <p:nvSpPr>
          <p:cNvPr id="26628" name="AutoShape 4" descr="Related image"/>
          <p:cNvSpPr>
            <a:spLocks noChangeAspect="1" noChangeArrowheads="1"/>
          </p:cNvSpPr>
          <p:nvPr/>
        </p:nvSpPr>
        <p:spPr bwMode="auto">
          <a:xfrm>
            <a:off x="155575" y="-2027238"/>
            <a:ext cx="4229100" cy="42291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6630" name="AutoShape 6" descr="Related image"/>
          <p:cNvSpPr>
            <a:spLocks noChangeAspect="1" noChangeArrowheads="1"/>
          </p:cNvSpPr>
          <p:nvPr/>
        </p:nvSpPr>
        <p:spPr bwMode="auto">
          <a:xfrm>
            <a:off x="155575" y="-2027238"/>
            <a:ext cx="4229100" cy="42291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6632" name="AutoShape 8" descr="Related image"/>
          <p:cNvSpPr>
            <a:spLocks noChangeAspect="1" noChangeArrowheads="1"/>
          </p:cNvSpPr>
          <p:nvPr/>
        </p:nvSpPr>
        <p:spPr bwMode="auto">
          <a:xfrm>
            <a:off x="155575" y="-2027238"/>
            <a:ext cx="4229100" cy="42291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6634" name="AutoShape 10" descr="Image result for two speech bubbles transparent background"/>
          <p:cNvSpPr>
            <a:spLocks noChangeAspect="1" noChangeArrowheads="1"/>
          </p:cNvSpPr>
          <p:nvPr/>
        </p:nvSpPr>
        <p:spPr bwMode="auto">
          <a:xfrm>
            <a:off x="155575" y="-2027238"/>
            <a:ext cx="4229100" cy="42291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6636" name="AutoShape 12" descr="Image result for two speech bubbles transparent background"/>
          <p:cNvSpPr>
            <a:spLocks noChangeAspect="1" noChangeArrowheads="1"/>
          </p:cNvSpPr>
          <p:nvPr/>
        </p:nvSpPr>
        <p:spPr bwMode="auto">
          <a:xfrm>
            <a:off x="155575" y="-2027238"/>
            <a:ext cx="4229100" cy="42291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35" name="Picture 2" descr="Image result for future icon"/>
          <p:cNvPicPr>
            <a:picLocks noChangeAspect="1" noChangeArrowheads="1"/>
          </p:cNvPicPr>
          <p:nvPr/>
        </p:nvPicPr>
        <p:blipFill>
          <a:blip r:embed="rId3" cstate="print"/>
          <a:srcRect/>
          <a:stretch>
            <a:fillRect/>
          </a:stretch>
        </p:blipFill>
        <p:spPr bwMode="auto">
          <a:xfrm>
            <a:off x="76200" y="304800"/>
            <a:ext cx="1066800" cy="1066800"/>
          </a:xfrm>
          <a:prstGeom prst="rect">
            <a:avLst/>
          </a:prstGeom>
          <a:noFill/>
        </p:spPr>
      </p:pic>
      <p:sp>
        <p:nvSpPr>
          <p:cNvPr id="22" name="Slide Number Placeholder 21"/>
          <p:cNvSpPr>
            <a:spLocks noGrp="1"/>
          </p:cNvSpPr>
          <p:nvPr>
            <p:ph type="sldNum" sz="quarter" idx="12"/>
          </p:nvPr>
        </p:nvSpPr>
        <p:spPr/>
        <p:txBody>
          <a:bodyPr/>
          <a:lstStyle/>
          <a:p>
            <a:fld id="{98044682-6219-4089-8719-C9589F48517E}" type="slidenum">
              <a:rPr lang="en-US" smtClean="0"/>
              <a:pPr/>
              <a:t>6</a:t>
            </a:fld>
            <a:endParaRPr lang="en-US"/>
          </a:p>
        </p:txBody>
      </p:sp>
      <p:sp>
        <p:nvSpPr>
          <p:cNvPr id="31" name="TextBox 30"/>
          <p:cNvSpPr txBox="1"/>
          <p:nvPr/>
        </p:nvSpPr>
        <p:spPr>
          <a:xfrm>
            <a:off x="800100" y="5094711"/>
            <a:ext cx="7543800" cy="600164"/>
          </a:xfrm>
          <a:prstGeom prst="rect">
            <a:avLst/>
          </a:prstGeom>
          <a:noFill/>
        </p:spPr>
        <p:txBody>
          <a:bodyPr wrap="square" rtlCol="0">
            <a:spAutoFit/>
          </a:bodyPr>
          <a:lstStyle/>
          <a:p>
            <a:endParaRPr lang="en-US" sz="1500" dirty="0">
              <a:cs typeface="Arial" pitchFamily="34" charset="0"/>
            </a:endParaRPr>
          </a:p>
          <a:p>
            <a:endParaRPr lang="en-US" dirty="0"/>
          </a:p>
        </p:txBody>
      </p:sp>
      <p:sp>
        <p:nvSpPr>
          <p:cNvPr id="33" name="TextBox 32"/>
          <p:cNvSpPr txBox="1"/>
          <p:nvPr/>
        </p:nvSpPr>
        <p:spPr>
          <a:xfrm>
            <a:off x="800100" y="5178014"/>
            <a:ext cx="7543800" cy="600164"/>
          </a:xfrm>
          <a:prstGeom prst="rect">
            <a:avLst/>
          </a:prstGeom>
          <a:noFill/>
        </p:spPr>
        <p:txBody>
          <a:bodyPr wrap="square" rtlCol="0">
            <a:spAutoFit/>
          </a:bodyPr>
          <a:lstStyle/>
          <a:p>
            <a:endParaRPr lang="en-US" sz="1500" dirty="0">
              <a:cs typeface="Arial" pitchFamily="34" charset="0"/>
            </a:endParaRPr>
          </a:p>
          <a:p>
            <a:endParaRPr lang="en-US" dirty="0"/>
          </a:p>
        </p:txBody>
      </p:sp>
    </p:spTree>
    <p:extLst>
      <p:ext uri="{BB962C8B-B14F-4D97-AF65-F5344CB8AC3E}">
        <p14:creationId xmlns:p14="http://schemas.microsoft.com/office/powerpoint/2010/main" val="26858900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Rectangle 63"/>
          <p:cNvSpPr/>
          <p:nvPr/>
        </p:nvSpPr>
        <p:spPr>
          <a:xfrm>
            <a:off x="0" y="228600"/>
            <a:ext cx="6096000" cy="1219200"/>
          </a:xfrm>
          <a:prstGeom prst="rect">
            <a:avLst/>
          </a:prstGeom>
          <a:solidFill>
            <a:srgbClr val="D3B431">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Title 1"/>
          <p:cNvSpPr>
            <a:spLocks noGrp="1"/>
          </p:cNvSpPr>
          <p:nvPr>
            <p:ph type="ctrTitle"/>
          </p:nvPr>
        </p:nvSpPr>
        <p:spPr>
          <a:xfrm>
            <a:off x="-838200" y="304801"/>
            <a:ext cx="6800850" cy="1142999"/>
          </a:xfrm>
        </p:spPr>
        <p:txBody>
          <a:bodyPr>
            <a:normAutofit/>
          </a:bodyPr>
          <a:lstStyle/>
          <a:p>
            <a:pPr algn="r"/>
            <a:r>
              <a:rPr lang="en-US" sz="2500" b="1" dirty="0">
                <a:latin typeface="Arial" pitchFamily="34" charset="0"/>
                <a:cs typeface="Arial" pitchFamily="34" charset="0"/>
              </a:rPr>
              <a:t>Envisioning Potential Futures</a:t>
            </a:r>
            <a:br>
              <a:rPr lang="en-US" sz="2500" b="1" dirty="0">
                <a:latin typeface="Arial" pitchFamily="34" charset="0"/>
                <a:cs typeface="Arial" pitchFamily="34" charset="0"/>
              </a:rPr>
            </a:br>
            <a:br>
              <a:rPr lang="en-US" sz="200" b="1" dirty="0">
                <a:latin typeface="Arial" pitchFamily="34" charset="0"/>
                <a:cs typeface="Arial" pitchFamily="34" charset="0"/>
              </a:rPr>
            </a:br>
            <a:r>
              <a:rPr lang="en-US" sz="300" b="1" dirty="0">
                <a:latin typeface="Arial" pitchFamily="34" charset="0"/>
                <a:cs typeface="Arial" pitchFamily="34" charset="0"/>
              </a:rPr>
              <a:t> </a:t>
            </a:r>
            <a:br>
              <a:rPr lang="en-US" sz="300" b="1" dirty="0">
                <a:latin typeface="Arial" pitchFamily="34" charset="0"/>
                <a:cs typeface="Arial" pitchFamily="34" charset="0"/>
              </a:rPr>
            </a:br>
            <a:r>
              <a:rPr lang="en-US" sz="2200" i="1" dirty="0">
                <a:latin typeface="Arial" pitchFamily="34" charset="0"/>
                <a:cs typeface="Arial" pitchFamily="34" charset="0"/>
              </a:rPr>
              <a:t>Facilitator Script</a:t>
            </a:r>
          </a:p>
        </p:txBody>
      </p:sp>
      <p:sp>
        <p:nvSpPr>
          <p:cNvPr id="67" name="TextBox 66"/>
          <p:cNvSpPr txBox="1"/>
          <p:nvPr/>
        </p:nvSpPr>
        <p:spPr>
          <a:xfrm>
            <a:off x="838200" y="2499479"/>
            <a:ext cx="7543800" cy="3139321"/>
          </a:xfrm>
          <a:prstGeom prst="rect">
            <a:avLst/>
          </a:prstGeom>
          <a:noFill/>
        </p:spPr>
        <p:txBody>
          <a:bodyPr wrap="square" rtlCol="0">
            <a:spAutoFit/>
          </a:bodyPr>
          <a:lstStyle/>
          <a:p>
            <a:r>
              <a:rPr lang="en-US" sz="1500" dirty="0">
                <a:cs typeface="Arial" pitchFamily="34" charset="0"/>
              </a:rPr>
              <a:t>The next several pages provide step-by-step instructions for facilitating the exercise, broken down into modules. Each module includes icons to indicate its duration, </a:t>
            </a:r>
            <a:r>
              <a:rPr lang="en-US" sz="1500" b="1" dirty="0">
                <a:solidFill>
                  <a:srgbClr val="CC9900"/>
                </a:solidFill>
                <a:cs typeface="Arial" pitchFamily="34" charset="0"/>
              </a:rPr>
              <a:t>DO: </a:t>
            </a:r>
            <a:r>
              <a:rPr lang="en-US" sz="1500" dirty="0">
                <a:cs typeface="Arial" pitchFamily="34" charset="0"/>
              </a:rPr>
              <a:t>facilitator actions, </a:t>
            </a:r>
            <a:r>
              <a:rPr lang="en-US" sz="1500" b="1" dirty="0">
                <a:solidFill>
                  <a:srgbClr val="CC9900"/>
                </a:solidFill>
                <a:cs typeface="Arial" pitchFamily="34" charset="0"/>
              </a:rPr>
              <a:t>SAY: </a:t>
            </a:r>
            <a:r>
              <a:rPr lang="en-US" sz="1500" dirty="0">
                <a:cs typeface="Arial" pitchFamily="34" charset="0"/>
              </a:rPr>
              <a:t>facilitator talking points, and </a:t>
            </a:r>
            <a:r>
              <a:rPr lang="en-US" sz="1500" b="1" dirty="0">
                <a:solidFill>
                  <a:srgbClr val="CC9900"/>
                </a:solidFill>
                <a:cs typeface="Arial" pitchFamily="34" charset="0"/>
              </a:rPr>
              <a:t>DISCUSS: </a:t>
            </a:r>
            <a:r>
              <a:rPr lang="en-US" sz="1500" dirty="0">
                <a:cs typeface="Arial" pitchFamily="34" charset="0"/>
              </a:rPr>
              <a:t>questions for group discussion (see below for icons). While the talking points are simply intended to guide the facilitator, we recommend including them to achieve the intended learning outcomes. Talking points that are listed directly under an action are meant to assist the facilitator with that given action. Also, optional break points are indicated at the end of certain modules.</a:t>
            </a:r>
          </a:p>
          <a:p>
            <a:endParaRPr lang="en-US" sz="1500" dirty="0">
              <a:cs typeface="Arial" pitchFamily="34" charset="0"/>
            </a:endParaRPr>
          </a:p>
          <a:p>
            <a:r>
              <a:rPr lang="en-US" sz="1500" dirty="0">
                <a:cs typeface="Arial" pitchFamily="34" charset="0"/>
              </a:rPr>
              <a:t>Some modules also include clickable links to the exercise slide deck that supplement the facilitator guide. We recommend referring to the accompanying slide content while guiding your group through this exercise.</a:t>
            </a:r>
          </a:p>
          <a:p>
            <a:endParaRPr lang="en-US" sz="1500" dirty="0">
              <a:cs typeface="Arial" pitchFamily="34" charset="0"/>
            </a:endParaRPr>
          </a:p>
          <a:p>
            <a:endParaRPr lang="en-US" dirty="0"/>
          </a:p>
        </p:txBody>
      </p:sp>
      <p:sp>
        <p:nvSpPr>
          <p:cNvPr id="68" name="Rectangle 67"/>
          <p:cNvSpPr/>
          <p:nvPr/>
        </p:nvSpPr>
        <p:spPr>
          <a:xfrm>
            <a:off x="1009060" y="1905000"/>
            <a:ext cx="1505540" cy="369332"/>
          </a:xfrm>
          <a:prstGeom prst="rect">
            <a:avLst/>
          </a:prstGeom>
        </p:spPr>
        <p:txBody>
          <a:bodyPr wrap="none">
            <a:spAutoFit/>
          </a:bodyPr>
          <a:lstStyle/>
          <a:p>
            <a:r>
              <a:rPr lang="en-US" b="1" dirty="0">
                <a:solidFill>
                  <a:schemeClr val="accent3">
                    <a:lumMod val="50000"/>
                  </a:schemeClr>
                </a:solidFill>
                <a:latin typeface="Arial" pitchFamily="34" charset="0"/>
                <a:cs typeface="Arial" pitchFamily="34" charset="0"/>
              </a:rPr>
              <a:t>Instructions</a:t>
            </a:r>
            <a:endParaRPr lang="en-US" b="1" dirty="0">
              <a:solidFill>
                <a:schemeClr val="accent3">
                  <a:lumMod val="50000"/>
                </a:schemeClr>
              </a:solidFill>
            </a:endParaRPr>
          </a:p>
        </p:txBody>
      </p:sp>
      <p:cxnSp>
        <p:nvCxnSpPr>
          <p:cNvPr id="70" name="Straight Connector 69"/>
          <p:cNvCxnSpPr/>
          <p:nvPr/>
        </p:nvCxnSpPr>
        <p:spPr>
          <a:xfrm>
            <a:off x="0" y="2057400"/>
            <a:ext cx="990600" cy="0"/>
          </a:xfrm>
          <a:prstGeom prst="line">
            <a:avLst/>
          </a:prstGeom>
          <a:ln w="22225">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sp>
        <p:nvSpPr>
          <p:cNvPr id="26628" name="AutoShape 4" descr="Related image"/>
          <p:cNvSpPr>
            <a:spLocks noChangeAspect="1" noChangeArrowheads="1"/>
          </p:cNvSpPr>
          <p:nvPr/>
        </p:nvSpPr>
        <p:spPr bwMode="auto">
          <a:xfrm>
            <a:off x="155575" y="-2027238"/>
            <a:ext cx="4229100" cy="42291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6630" name="AutoShape 6" descr="Related image"/>
          <p:cNvSpPr>
            <a:spLocks noChangeAspect="1" noChangeArrowheads="1"/>
          </p:cNvSpPr>
          <p:nvPr/>
        </p:nvSpPr>
        <p:spPr bwMode="auto">
          <a:xfrm>
            <a:off x="155575" y="-2027238"/>
            <a:ext cx="4229100" cy="42291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6632" name="AutoShape 8" descr="Related image"/>
          <p:cNvSpPr>
            <a:spLocks noChangeAspect="1" noChangeArrowheads="1"/>
          </p:cNvSpPr>
          <p:nvPr/>
        </p:nvSpPr>
        <p:spPr bwMode="auto">
          <a:xfrm>
            <a:off x="155575" y="-2027238"/>
            <a:ext cx="4229100" cy="42291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6634" name="AutoShape 10" descr="Image result for two speech bubbles transparent background"/>
          <p:cNvSpPr>
            <a:spLocks noChangeAspect="1" noChangeArrowheads="1"/>
          </p:cNvSpPr>
          <p:nvPr/>
        </p:nvSpPr>
        <p:spPr bwMode="auto">
          <a:xfrm>
            <a:off x="155575" y="-2027238"/>
            <a:ext cx="4229100" cy="42291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6636" name="AutoShape 12" descr="Image result for two speech bubbles transparent background"/>
          <p:cNvSpPr>
            <a:spLocks noChangeAspect="1" noChangeArrowheads="1"/>
          </p:cNvSpPr>
          <p:nvPr/>
        </p:nvSpPr>
        <p:spPr bwMode="auto">
          <a:xfrm>
            <a:off x="155575" y="-2027238"/>
            <a:ext cx="4229100" cy="42291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35" name="Picture 2" descr="Image result for future icon"/>
          <p:cNvPicPr>
            <a:picLocks noChangeAspect="1" noChangeArrowheads="1"/>
          </p:cNvPicPr>
          <p:nvPr/>
        </p:nvPicPr>
        <p:blipFill>
          <a:blip r:embed="rId3" cstate="print"/>
          <a:srcRect/>
          <a:stretch>
            <a:fillRect/>
          </a:stretch>
        </p:blipFill>
        <p:spPr bwMode="auto">
          <a:xfrm>
            <a:off x="76200" y="304800"/>
            <a:ext cx="1066800" cy="1066800"/>
          </a:xfrm>
          <a:prstGeom prst="rect">
            <a:avLst/>
          </a:prstGeom>
          <a:noFill/>
        </p:spPr>
      </p:pic>
      <p:sp>
        <p:nvSpPr>
          <p:cNvPr id="28" name="Rectangle 27"/>
          <p:cNvSpPr/>
          <p:nvPr/>
        </p:nvSpPr>
        <p:spPr>
          <a:xfrm>
            <a:off x="2895600" y="5410200"/>
            <a:ext cx="1600200" cy="533400"/>
          </a:xfrm>
          <a:prstGeom prst="rect">
            <a:avLst/>
          </a:prstGeom>
          <a:solidFill>
            <a:srgbClr val="DAB92E"/>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US" dirty="0"/>
              <a:t>    </a:t>
            </a:r>
            <a:r>
              <a:rPr lang="en-US" sz="1600" dirty="0">
                <a:solidFill>
                  <a:schemeClr val="tx1"/>
                </a:solidFill>
              </a:rPr>
              <a:t>DO</a:t>
            </a:r>
          </a:p>
        </p:txBody>
      </p:sp>
      <p:sp>
        <p:nvSpPr>
          <p:cNvPr id="29" name="Rectangle 28"/>
          <p:cNvSpPr/>
          <p:nvPr/>
        </p:nvSpPr>
        <p:spPr>
          <a:xfrm>
            <a:off x="838200" y="5410200"/>
            <a:ext cx="1752600" cy="533400"/>
          </a:xfrm>
          <a:prstGeom prst="rect">
            <a:avLst/>
          </a:prstGeom>
          <a:solidFill>
            <a:srgbClr val="DAB92E"/>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US" sz="1500" dirty="0">
                <a:solidFill>
                  <a:schemeClr val="tx1"/>
                </a:solidFill>
              </a:rPr>
              <a:t>         Module </a:t>
            </a:r>
          </a:p>
          <a:p>
            <a:pPr algn="ctr"/>
            <a:r>
              <a:rPr lang="en-US" sz="1500" dirty="0">
                <a:solidFill>
                  <a:schemeClr val="tx1"/>
                </a:solidFill>
              </a:rPr>
              <a:t>         Duration</a:t>
            </a:r>
          </a:p>
        </p:txBody>
      </p:sp>
      <p:pic>
        <p:nvPicPr>
          <p:cNvPr id="30" name="Picture 29" descr="C:\Users\361\AppData\Local\Microsoft\Windows\Temporary Internet Files\Content.IE5\34TGYFAZ\uhr[1].png"/>
          <p:cNvPicPr>
            <a:picLocks noChangeAspect="1" noChangeArrowheads="1"/>
          </p:cNvPicPr>
          <p:nvPr/>
        </p:nvPicPr>
        <p:blipFill>
          <a:blip r:embed="rId4" cstate="print"/>
          <a:srcRect/>
          <a:stretch>
            <a:fillRect/>
          </a:stretch>
        </p:blipFill>
        <p:spPr bwMode="auto">
          <a:xfrm>
            <a:off x="990600" y="5473942"/>
            <a:ext cx="393458" cy="393458"/>
          </a:xfrm>
          <a:prstGeom prst="rect">
            <a:avLst/>
          </a:prstGeom>
          <a:noFill/>
        </p:spPr>
      </p:pic>
      <p:pic>
        <p:nvPicPr>
          <p:cNvPr id="32" name="Picture 31" descr="C:\Users\361\AppData\Local\Microsoft\Windows\Temporary Internet Files\Content.IE5\IGMPWQCZ\Righthand.svg[1].png"/>
          <p:cNvPicPr>
            <a:picLocks noChangeAspect="1" noChangeArrowheads="1"/>
          </p:cNvPicPr>
          <p:nvPr/>
        </p:nvPicPr>
        <p:blipFill>
          <a:blip r:embed="rId5" cstate="print"/>
          <a:srcRect/>
          <a:stretch>
            <a:fillRect/>
          </a:stretch>
        </p:blipFill>
        <p:spPr bwMode="auto">
          <a:xfrm>
            <a:off x="2971800" y="5410200"/>
            <a:ext cx="475488" cy="475488"/>
          </a:xfrm>
          <a:prstGeom prst="rect">
            <a:avLst/>
          </a:prstGeom>
          <a:noFill/>
        </p:spPr>
      </p:pic>
      <p:sp>
        <p:nvSpPr>
          <p:cNvPr id="36" name="Rectangle 35"/>
          <p:cNvSpPr/>
          <p:nvPr/>
        </p:nvSpPr>
        <p:spPr>
          <a:xfrm>
            <a:off x="4800600" y="5410200"/>
            <a:ext cx="1600200" cy="533400"/>
          </a:xfrm>
          <a:prstGeom prst="rect">
            <a:avLst/>
          </a:prstGeom>
          <a:solidFill>
            <a:srgbClr val="DAB92E"/>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US" sz="1600" dirty="0">
                <a:solidFill>
                  <a:schemeClr val="tx1"/>
                </a:solidFill>
              </a:rPr>
              <a:t>       SAY</a:t>
            </a:r>
          </a:p>
        </p:txBody>
      </p:sp>
      <p:pic>
        <p:nvPicPr>
          <p:cNvPr id="37" name="Picture 36" descr="C:\Users\361\AppData\Local\Microsoft\Windows\Temporary Internet Files\Content.IE5\IGMPWQCZ\ibdjl95-Speech-Bubbles-1[1].png"/>
          <p:cNvPicPr>
            <a:picLocks noChangeAspect="1" noChangeArrowheads="1"/>
          </p:cNvPicPr>
          <p:nvPr/>
        </p:nvPicPr>
        <p:blipFill>
          <a:blip r:embed="rId6" cstate="print"/>
          <a:srcRect/>
          <a:stretch>
            <a:fillRect/>
          </a:stretch>
        </p:blipFill>
        <p:spPr bwMode="auto">
          <a:xfrm>
            <a:off x="4953000" y="5486400"/>
            <a:ext cx="401483" cy="403860"/>
          </a:xfrm>
          <a:prstGeom prst="rect">
            <a:avLst/>
          </a:prstGeom>
          <a:noFill/>
        </p:spPr>
      </p:pic>
      <p:sp>
        <p:nvSpPr>
          <p:cNvPr id="38" name="Rectangle 37"/>
          <p:cNvSpPr/>
          <p:nvPr/>
        </p:nvSpPr>
        <p:spPr>
          <a:xfrm>
            <a:off x="6705600" y="5410200"/>
            <a:ext cx="1600200" cy="533400"/>
          </a:xfrm>
          <a:prstGeom prst="rect">
            <a:avLst/>
          </a:prstGeom>
          <a:solidFill>
            <a:srgbClr val="DAB92E"/>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US" sz="1600" dirty="0">
                <a:solidFill>
                  <a:schemeClr val="tx1"/>
                </a:solidFill>
              </a:rPr>
              <a:t>           DISCUSS</a:t>
            </a:r>
          </a:p>
        </p:txBody>
      </p:sp>
      <p:pic>
        <p:nvPicPr>
          <p:cNvPr id="39" name="Picture 38" descr="C:\Users\361\AppData\Local\Microsoft\Windows\Temporary Internet Files\Content.IE5\IGMPWQCZ\ibdjl95-Speech-Bubbles-1[1].png"/>
          <p:cNvPicPr>
            <a:picLocks noChangeAspect="1" noChangeArrowheads="1"/>
          </p:cNvPicPr>
          <p:nvPr/>
        </p:nvPicPr>
        <p:blipFill>
          <a:blip r:embed="rId6" cstate="print"/>
          <a:srcRect/>
          <a:stretch>
            <a:fillRect/>
          </a:stretch>
        </p:blipFill>
        <p:spPr bwMode="auto">
          <a:xfrm>
            <a:off x="7010400" y="5562600"/>
            <a:ext cx="325731" cy="327660"/>
          </a:xfrm>
          <a:prstGeom prst="rect">
            <a:avLst/>
          </a:prstGeom>
          <a:noFill/>
        </p:spPr>
      </p:pic>
      <p:pic>
        <p:nvPicPr>
          <p:cNvPr id="40" name="Picture 39" descr="C:\Users\361\AppData\Local\Microsoft\Windows\Temporary Internet Files\Content.IE5\IGMPWQCZ\ibdjl95-Speech-Bubbles-1[1].png"/>
          <p:cNvPicPr>
            <a:picLocks noChangeAspect="1" noChangeArrowheads="1"/>
          </p:cNvPicPr>
          <p:nvPr/>
        </p:nvPicPr>
        <p:blipFill>
          <a:blip r:embed="rId6" cstate="print"/>
          <a:srcRect/>
          <a:stretch>
            <a:fillRect/>
          </a:stretch>
        </p:blipFill>
        <p:spPr bwMode="auto">
          <a:xfrm>
            <a:off x="6781800" y="5486400"/>
            <a:ext cx="325731" cy="327660"/>
          </a:xfrm>
          <a:prstGeom prst="rect">
            <a:avLst/>
          </a:prstGeom>
          <a:noFill/>
        </p:spPr>
      </p:pic>
      <p:sp>
        <p:nvSpPr>
          <p:cNvPr id="22" name="Slide Number Placeholder 21"/>
          <p:cNvSpPr>
            <a:spLocks noGrp="1"/>
          </p:cNvSpPr>
          <p:nvPr>
            <p:ph type="sldNum" sz="quarter" idx="12"/>
          </p:nvPr>
        </p:nvSpPr>
        <p:spPr/>
        <p:txBody>
          <a:bodyPr/>
          <a:lstStyle/>
          <a:p>
            <a:fld id="{98044682-6219-4089-8719-C9589F48517E}" type="slidenum">
              <a:rPr lang="en-US" smtClean="0"/>
              <a:pPr/>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4038600"/>
            <a:ext cx="8658666" cy="1219200"/>
          </a:xfrm>
          <a:prstGeom prst="rect">
            <a:avLst/>
          </a:prstGeom>
          <a:solidFill>
            <a:srgbClr val="D3B431">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dirty="0"/>
          </a:p>
        </p:txBody>
      </p:sp>
      <p:sp>
        <p:nvSpPr>
          <p:cNvPr id="2" name="Title 1"/>
          <p:cNvSpPr>
            <a:spLocks noGrp="1"/>
          </p:cNvSpPr>
          <p:nvPr>
            <p:ph type="title"/>
          </p:nvPr>
        </p:nvSpPr>
        <p:spPr>
          <a:xfrm>
            <a:off x="685800" y="4038600"/>
            <a:ext cx="7772400" cy="1362075"/>
          </a:xfrm>
        </p:spPr>
        <p:txBody>
          <a:bodyPr/>
          <a:lstStyle/>
          <a:p>
            <a:pPr algn="r"/>
            <a:r>
              <a:rPr lang="en-US" dirty="0"/>
              <a:t>Phase 1: ANTICIPATING PROBABLE AND POSSIBLE FUTURES</a:t>
            </a:r>
          </a:p>
        </p:txBody>
      </p:sp>
      <p:sp>
        <p:nvSpPr>
          <p:cNvPr id="5" name="Slide Number Placeholder 4"/>
          <p:cNvSpPr>
            <a:spLocks noGrp="1"/>
          </p:cNvSpPr>
          <p:nvPr>
            <p:ph type="sldNum" sz="quarter" idx="12"/>
          </p:nvPr>
        </p:nvSpPr>
        <p:spPr/>
        <p:txBody>
          <a:bodyPr/>
          <a:lstStyle/>
          <a:p>
            <a:fld id="{98044682-6219-4089-8719-C9589F48517E}" type="slidenum">
              <a:rPr lang="en-US" smtClean="0"/>
              <a:pPr/>
              <a:t>8</a:t>
            </a:fld>
            <a:endParaRPr lang="en-US"/>
          </a:p>
        </p:txBody>
      </p:sp>
    </p:spTree>
    <p:extLst>
      <p:ext uri="{BB962C8B-B14F-4D97-AF65-F5344CB8AC3E}">
        <p14:creationId xmlns:p14="http://schemas.microsoft.com/office/powerpoint/2010/main" val="42676652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744106814"/>
              </p:ext>
            </p:extLst>
          </p:nvPr>
        </p:nvGraphicFramePr>
        <p:xfrm>
          <a:off x="876300" y="304800"/>
          <a:ext cx="7406639" cy="6246291"/>
        </p:xfrm>
        <a:graphic>
          <a:graphicData uri="http://schemas.openxmlformats.org/drawingml/2006/table">
            <a:tbl>
              <a:tblPr firstRow="1" bandRow="1">
                <a:tableStyleId>{46F890A9-2807-4EBB-B81D-B2AA78EC7F39}</a:tableStyleId>
              </a:tblPr>
              <a:tblGrid>
                <a:gridCol w="1759077">
                  <a:extLst>
                    <a:ext uri="{9D8B030D-6E8A-4147-A177-3AD203B41FA5}">
                      <a16:colId xmlns:a16="http://schemas.microsoft.com/office/drawing/2014/main" val="1764587541"/>
                    </a:ext>
                  </a:extLst>
                </a:gridCol>
                <a:gridCol w="493457">
                  <a:extLst>
                    <a:ext uri="{9D8B030D-6E8A-4147-A177-3AD203B41FA5}">
                      <a16:colId xmlns:a16="http://schemas.microsoft.com/office/drawing/2014/main" val="3858536520"/>
                    </a:ext>
                  </a:extLst>
                </a:gridCol>
                <a:gridCol w="5154105">
                  <a:extLst>
                    <a:ext uri="{9D8B030D-6E8A-4147-A177-3AD203B41FA5}">
                      <a16:colId xmlns:a16="http://schemas.microsoft.com/office/drawing/2014/main" val="1282257971"/>
                    </a:ext>
                  </a:extLst>
                </a:gridCol>
              </a:tblGrid>
              <a:tr h="976299">
                <a:tc>
                  <a:txBody>
                    <a:bodyPr/>
                    <a:lstStyle/>
                    <a:p>
                      <a:pPr marL="0" marR="0" algn="ctr">
                        <a:spcBef>
                          <a:spcPts val="0"/>
                        </a:spcBef>
                        <a:spcAft>
                          <a:spcPts val="0"/>
                        </a:spcAft>
                      </a:pPr>
                      <a:endParaRPr lang="en-US" sz="2000" b="1" dirty="0">
                        <a:solidFill>
                          <a:srgbClr val="F2F2F2"/>
                        </a:solidFill>
                        <a:effectLst/>
                        <a:latin typeface="Calibri" panose="020F0502020204030204" pitchFamily="34" charset="0"/>
                        <a:ea typeface="Times New Roman" panose="02020603050405020304" pitchFamily="18" charset="0"/>
                      </a:endParaRPr>
                    </a:p>
                    <a:p>
                      <a:pPr marL="0" marR="0" algn="ctr">
                        <a:spcBef>
                          <a:spcPts val="0"/>
                        </a:spcBef>
                        <a:spcAft>
                          <a:spcPts val="0"/>
                        </a:spcAft>
                      </a:pPr>
                      <a:r>
                        <a:rPr lang="en-US" sz="2000" b="1" dirty="0">
                          <a:solidFill>
                            <a:srgbClr val="F2F2F2"/>
                          </a:solidFill>
                          <a:effectLst/>
                          <a:latin typeface="Calibri" panose="020F0502020204030204" pitchFamily="34" charset="0"/>
                          <a:ea typeface="Times New Roman" panose="02020603050405020304" pitchFamily="18" charset="0"/>
                        </a:rPr>
                        <a:t>Step</a:t>
                      </a:r>
                      <a:endParaRPr lang="en-US" sz="1200" dirty="0">
                        <a:effectLst/>
                        <a:latin typeface="Corbel" panose="020B0503020204020204" pitchFamily="34" charset="0"/>
                      </a:endParaRPr>
                    </a:p>
                    <a:p>
                      <a:pPr marL="0" marR="0" algn="ctr">
                        <a:spcBef>
                          <a:spcPts val="0"/>
                        </a:spcBef>
                        <a:spcAft>
                          <a:spcPts val="0"/>
                        </a:spcAft>
                      </a:pPr>
                      <a:r>
                        <a:rPr lang="en-US" sz="2000" b="1" dirty="0">
                          <a:solidFill>
                            <a:srgbClr val="F2F2F2"/>
                          </a:solidFill>
                          <a:effectLst/>
                          <a:latin typeface="Calibri" panose="020F0502020204030204" pitchFamily="34" charset="0"/>
                          <a:ea typeface="Times New Roman" panose="02020603050405020304" pitchFamily="18" charset="0"/>
                        </a:rPr>
                        <a:t> </a:t>
                      </a:r>
                      <a:endParaRPr lang="en-US" sz="1200" dirty="0">
                        <a:effectLst/>
                        <a:latin typeface="Corbel" panose="020B0503020204020204" pitchFamily="34" charset="0"/>
                      </a:endParaRPr>
                    </a:p>
                  </a:txBody>
                  <a:tcPr marL="68580" marR="68580" marT="0" marB="0" anchor="ctr">
                    <a:solidFill>
                      <a:schemeClr val="accent3">
                        <a:lumMod val="50000"/>
                      </a:schemeClr>
                    </a:solidFill>
                  </a:tcPr>
                </a:tc>
                <a:tc>
                  <a:txBody>
                    <a:bodyPr/>
                    <a:lstStyle/>
                    <a:p>
                      <a:pPr marL="0" marR="0" algn="ctr">
                        <a:spcBef>
                          <a:spcPts val="0"/>
                        </a:spcBef>
                        <a:spcAft>
                          <a:spcPts val="0"/>
                        </a:spcAft>
                      </a:pPr>
                      <a:endParaRPr lang="en-US" sz="1200" dirty="0">
                        <a:effectLst/>
                        <a:latin typeface="Corbel" panose="020B0503020204020204" pitchFamily="34" charset="0"/>
                      </a:endParaRPr>
                    </a:p>
                  </a:txBody>
                  <a:tcPr marL="68580" marR="68580" marT="0" marB="0" anchor="ctr">
                    <a:solidFill>
                      <a:schemeClr val="accent3">
                        <a:lumMod val="5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b="1" dirty="0">
                        <a:solidFill>
                          <a:srgbClr val="F2F2F2"/>
                        </a:solidFill>
                        <a:effectLst/>
                        <a:latin typeface="Calibri" panose="020F0502020204030204" pitchFamily="34" charset="0"/>
                        <a:ea typeface="Times New Roman" panose="02020603050405020304"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b="1" dirty="0">
                          <a:solidFill>
                            <a:srgbClr val="F2F2F2"/>
                          </a:solidFill>
                          <a:effectLst/>
                          <a:latin typeface="Calibri" panose="020F0502020204030204" pitchFamily="34" charset="0"/>
                          <a:ea typeface="Times New Roman" panose="02020603050405020304" pitchFamily="18" charset="0"/>
                        </a:rPr>
                        <a:t>Facilitator Activity</a:t>
                      </a:r>
                      <a:endParaRPr lang="en-US" sz="1200" dirty="0">
                        <a:effectLst/>
                        <a:latin typeface="Corbel" panose="020B0503020204020204" pitchFamily="34" charset="0"/>
                      </a:endParaRPr>
                    </a:p>
                    <a:p>
                      <a:pPr marL="0" marR="0" algn="ctr">
                        <a:spcBef>
                          <a:spcPts val="0"/>
                        </a:spcBef>
                        <a:spcAft>
                          <a:spcPts val="0"/>
                        </a:spcAft>
                      </a:pPr>
                      <a:endParaRPr lang="en-US" sz="1200" dirty="0">
                        <a:effectLst/>
                        <a:latin typeface="Corbel" panose="020B0503020204020204" pitchFamily="34" charset="0"/>
                      </a:endParaRPr>
                    </a:p>
                  </a:txBody>
                  <a:tcPr marL="68580" marR="68580" marT="0" marB="0" anchor="ctr">
                    <a:solidFill>
                      <a:schemeClr val="accent3">
                        <a:lumMod val="50000"/>
                      </a:schemeClr>
                    </a:solidFill>
                  </a:tcPr>
                </a:tc>
                <a:extLst>
                  <a:ext uri="{0D108BD9-81ED-4DB2-BD59-A6C34878D82A}">
                    <a16:rowId xmlns:a16="http://schemas.microsoft.com/office/drawing/2014/main" val="2641501532"/>
                  </a:ext>
                </a:extLst>
              </a:tr>
              <a:tr h="5241621">
                <a:tc>
                  <a:txBody>
                    <a:bodyPr/>
                    <a:lstStyle/>
                    <a:p>
                      <a:pPr algn="l"/>
                      <a:r>
                        <a:rPr lang="en-US" sz="4800" b="1" kern="1200" dirty="0">
                          <a:solidFill>
                            <a:schemeClr val="tx1"/>
                          </a:solidFill>
                          <a:effectLst/>
                          <a:latin typeface="+mn-lt"/>
                          <a:ea typeface="+mn-ea"/>
                          <a:cs typeface="+mn-cs"/>
                        </a:rPr>
                        <a:t> 1</a:t>
                      </a:r>
                      <a:endParaRPr lang="en-US" sz="1600" dirty="0">
                        <a:solidFill>
                          <a:schemeClr val="tx1"/>
                        </a:solidFill>
                        <a:effectLst/>
                      </a:endParaRPr>
                    </a:p>
                    <a:p>
                      <a:pPr algn="ctr"/>
                      <a:r>
                        <a:rPr lang="en-US" sz="1400" b="1" kern="1200" dirty="0">
                          <a:solidFill>
                            <a:schemeClr val="tx1"/>
                          </a:solidFill>
                          <a:effectLst/>
                          <a:latin typeface="+mn-lt"/>
                          <a:ea typeface="+mn-ea"/>
                          <a:cs typeface="+mn-cs"/>
                        </a:rPr>
                        <a:t> </a:t>
                      </a:r>
                      <a:endParaRPr lang="en-US" sz="1400" dirty="0">
                        <a:solidFill>
                          <a:schemeClr val="tx1"/>
                        </a:solidFill>
                        <a:effectLst/>
                      </a:endParaRPr>
                    </a:p>
                    <a:p>
                      <a:pPr algn="ctr"/>
                      <a:endParaRPr lang="en-US" sz="1200" b="1" kern="1200" dirty="0">
                        <a:solidFill>
                          <a:schemeClr val="tx1"/>
                        </a:solidFill>
                        <a:effectLst/>
                        <a:latin typeface="+mn-lt"/>
                        <a:ea typeface="+mn-ea"/>
                        <a:cs typeface="+mn-cs"/>
                      </a:endParaRPr>
                    </a:p>
                  </a:txBody>
                  <a:tcPr>
                    <a:solidFill>
                      <a:srgbClr val="CC9900"/>
                    </a:solidFill>
                  </a:tcPr>
                </a:tc>
                <a:tc>
                  <a:txBody>
                    <a:bodyPr/>
                    <a:lstStyle/>
                    <a:p>
                      <a:pPr marL="0" indent="0">
                        <a:buNone/>
                      </a:pPr>
                      <a:endParaRPr lang="en-US" sz="1100" dirty="0"/>
                    </a:p>
                  </a:txBody>
                  <a:tcPr>
                    <a:solidFill>
                      <a:srgbClr val="D3B431">
                        <a:alpha val="62000"/>
                      </a:srgbClr>
                    </a:solidFill>
                  </a:tcPr>
                </a:tc>
                <a:tc>
                  <a:txBody>
                    <a:bodyPr/>
                    <a:lstStyle/>
                    <a:p>
                      <a:pPr marL="0" marR="0">
                        <a:lnSpc>
                          <a:spcPct val="110000"/>
                        </a:lnSpc>
                        <a:spcBef>
                          <a:spcPts val="0"/>
                        </a:spcBef>
                        <a:spcAft>
                          <a:spcPts val="0"/>
                        </a:spcAft>
                      </a:pPr>
                      <a:endParaRPr lang="en-US" sz="1400" b="1"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10000"/>
                        </a:lnSpc>
                        <a:spcBef>
                          <a:spcPts val="0"/>
                        </a:spcBef>
                        <a:spcAft>
                          <a:spcPts val="0"/>
                        </a:spcAft>
                      </a:pPr>
                      <a:r>
                        <a:rPr lang="en-US" sz="1400" b="1" dirty="0">
                          <a:effectLst/>
                          <a:latin typeface="Calibri" panose="020F0502020204030204" pitchFamily="34" charset="0"/>
                          <a:ea typeface="Times New Roman" panose="02020603050405020304" pitchFamily="18" charset="0"/>
                          <a:cs typeface="Times New Roman" panose="02020603050405020304" pitchFamily="18" charset="0"/>
                        </a:rPr>
                        <a:t>DO</a:t>
                      </a:r>
                      <a:endParaRPr lang="en-US" sz="1400" dirty="0">
                        <a:effectLst/>
                        <a:latin typeface="Corbel" panose="020B0503020204020204" pitchFamily="34" charset="0"/>
                        <a:ea typeface="Times New Roman" panose="02020603050405020304" pitchFamily="18" charset="0"/>
                        <a:cs typeface="Times New Roman" panose="02020603050405020304" pitchFamily="18" charset="0"/>
                      </a:endParaRPr>
                    </a:p>
                    <a:p>
                      <a:pPr marL="285750" marR="0" lvl="0" indent="-285750" algn="l" defTabSz="914400" rtl="0" eaLnBrk="1" fontAlgn="auto" latinLnBrk="0" hangingPunct="1">
                        <a:lnSpc>
                          <a:spcPct val="100000"/>
                        </a:lnSpc>
                        <a:spcBef>
                          <a:spcPts val="0"/>
                        </a:spcBef>
                        <a:spcAft>
                          <a:spcPts val="0"/>
                        </a:spcAft>
                        <a:buClrTx/>
                        <a:buSzTx/>
                        <a:buFontTx/>
                        <a:buChar char="-"/>
                        <a:tabLst/>
                        <a:defRPr/>
                      </a:pPr>
                      <a:r>
                        <a:rPr lang="en-US" sz="1400" kern="1200" dirty="0">
                          <a:solidFill>
                            <a:schemeClr val="dk1"/>
                          </a:solidFill>
                          <a:effectLst/>
                          <a:latin typeface="+mn-lt"/>
                          <a:ea typeface="+mn-ea"/>
                          <a:cs typeface="+mn-cs"/>
                        </a:rPr>
                        <a:t>Distribute and describe Participant Guide.</a:t>
                      </a:r>
                    </a:p>
                    <a:p>
                      <a:pPr marL="0" marR="0">
                        <a:lnSpc>
                          <a:spcPct val="110000"/>
                        </a:lnSpc>
                        <a:spcBef>
                          <a:spcPts val="0"/>
                        </a:spcBef>
                        <a:spcAft>
                          <a:spcPts val="0"/>
                        </a:spcAft>
                      </a:pPr>
                      <a:r>
                        <a:rPr lang="en-US" sz="1400" dirty="0">
                          <a:effectLst/>
                          <a:latin typeface="Calibri" panose="020F0502020204030204" pitchFamily="34" charset="0"/>
                          <a:ea typeface="Times New Roman" panose="02020603050405020304" pitchFamily="18" charset="0"/>
                        </a:rPr>
                        <a:t> </a:t>
                      </a:r>
                    </a:p>
                    <a:p>
                      <a:pPr marL="0" marR="0">
                        <a:lnSpc>
                          <a:spcPct val="110000"/>
                        </a:lnSpc>
                        <a:spcBef>
                          <a:spcPts val="0"/>
                        </a:spcBef>
                        <a:spcAft>
                          <a:spcPts val="0"/>
                        </a:spcAft>
                      </a:pPr>
                      <a:r>
                        <a:rPr lang="en-US" sz="1400" b="1" dirty="0">
                          <a:effectLst/>
                          <a:latin typeface="Calibri" panose="020F0502020204030204" pitchFamily="34" charset="0"/>
                          <a:ea typeface="Times New Roman" panose="02020603050405020304" pitchFamily="18" charset="0"/>
                          <a:cs typeface="Times New Roman" panose="02020603050405020304" pitchFamily="18" charset="0"/>
                        </a:rPr>
                        <a:t>SAY</a:t>
                      </a:r>
                      <a:endParaRPr lang="en-US" sz="1400" dirty="0">
                        <a:effectLst/>
                        <a:latin typeface="Corbel" panose="020B0503020204020204" pitchFamily="34" charset="0"/>
                        <a:ea typeface="Times New Roman" panose="02020603050405020304" pitchFamily="18" charset="0"/>
                        <a:cs typeface="Times New Roman" panose="02020603050405020304" pitchFamily="18" charset="0"/>
                      </a:endParaRPr>
                    </a:p>
                    <a:p>
                      <a:pPr marL="285750" marR="0" lvl="0" indent="-285750" algn="l" defTabSz="914400" rtl="0" eaLnBrk="1" fontAlgn="auto" latinLnBrk="0" hangingPunct="1">
                        <a:lnSpc>
                          <a:spcPct val="100000"/>
                        </a:lnSpc>
                        <a:spcBef>
                          <a:spcPts val="0"/>
                        </a:spcBef>
                        <a:spcAft>
                          <a:spcPts val="0"/>
                        </a:spcAft>
                        <a:buClrTx/>
                        <a:buSzTx/>
                        <a:buFontTx/>
                        <a:buChar char="-"/>
                        <a:tabLst/>
                        <a:defRPr/>
                      </a:pPr>
                      <a:r>
                        <a:rPr lang="en-US" sz="1400" i="1" kern="1200" dirty="0">
                          <a:solidFill>
                            <a:schemeClr val="dk1"/>
                          </a:solidFill>
                          <a:effectLst/>
                          <a:latin typeface="+mn-lt"/>
                          <a:ea typeface="+mn-ea"/>
                          <a:cs typeface="+mn-cs"/>
                        </a:rPr>
                        <a:t>Today we are going to practice our strategic foresight</a:t>
                      </a:r>
                      <a:r>
                        <a:rPr lang="en-US" sz="1400" i="1" kern="1200" baseline="0" dirty="0">
                          <a:solidFill>
                            <a:schemeClr val="dk1"/>
                          </a:solidFill>
                          <a:effectLst/>
                          <a:latin typeface="+mn-lt"/>
                          <a:ea typeface="+mn-ea"/>
                          <a:cs typeface="+mn-cs"/>
                        </a:rPr>
                        <a:t> skills.</a:t>
                      </a:r>
                      <a:endParaRPr lang="en-US" sz="1400" i="1" kern="1200" dirty="0">
                        <a:solidFill>
                          <a:schemeClr val="dk1"/>
                        </a:solidFill>
                        <a:effectLst/>
                        <a:latin typeface="+mn-lt"/>
                        <a:ea typeface="+mn-ea"/>
                        <a:cs typeface="+mn-cs"/>
                      </a:endParaRPr>
                    </a:p>
                    <a:p>
                      <a:pPr marL="293688" lvl="0" indent="-293688">
                        <a:buFontTx/>
                        <a:buChar char="-"/>
                      </a:pPr>
                      <a:r>
                        <a:rPr lang="en-US" sz="1400" i="1" kern="1200" dirty="0">
                          <a:solidFill>
                            <a:schemeClr val="dk1"/>
                          </a:solidFill>
                          <a:latin typeface="+mn-lt"/>
                          <a:ea typeface="+mn-ea"/>
                          <a:cs typeface="+mn-cs"/>
                        </a:rPr>
                        <a:t>This guide contains information that you will use throughout the exercise. I’ll let you know when you need to turn to a particular section. Also, you can take this with you after the exercise.</a:t>
                      </a:r>
                      <a:endParaRPr lang="en-US" sz="1400" kern="1200" dirty="0">
                        <a:solidFill>
                          <a:schemeClr val="dk1"/>
                        </a:solidFill>
                        <a:latin typeface="+mn-lt"/>
                        <a:ea typeface="+mn-ea"/>
                        <a:cs typeface="+mn-cs"/>
                      </a:endParaRPr>
                    </a:p>
                    <a:p>
                      <a:pPr>
                        <a:lnSpc>
                          <a:spcPct val="110000"/>
                        </a:lnSpc>
                        <a:spcBef>
                          <a:spcPts val="0"/>
                        </a:spcBef>
                      </a:pPr>
                      <a:r>
                        <a:rPr lang="en-US" sz="1400" i="1" dirty="0">
                          <a:effectLst/>
                          <a:latin typeface="Calibri" panose="020F0502020204030204" pitchFamily="34" charset="0"/>
                          <a:ea typeface="Times New Roman" panose="02020603050405020304" pitchFamily="18" charset="0"/>
                        </a:rPr>
                        <a:t> </a:t>
                      </a:r>
                    </a:p>
                    <a:p>
                      <a:pPr>
                        <a:lnSpc>
                          <a:spcPct val="110000"/>
                        </a:lnSpc>
                        <a:spcBef>
                          <a:spcPts val="0"/>
                        </a:spcBef>
                      </a:pPr>
                      <a:r>
                        <a:rPr lang="en-US" sz="1400" b="1" i="0" u="none" dirty="0">
                          <a:effectLst/>
                          <a:latin typeface="Calibri" panose="020F0502020204030204" pitchFamily="34" charset="0"/>
                          <a:ea typeface="Times New Roman" panose="02020603050405020304" pitchFamily="18" charset="0"/>
                        </a:rPr>
                        <a:t>DO</a:t>
                      </a:r>
                    </a:p>
                    <a:p>
                      <a:pPr marL="285750" marR="0" lvl="0" indent="-285750" algn="l" defTabSz="914400" rtl="0" eaLnBrk="1" fontAlgn="auto" latinLnBrk="0" hangingPunct="1">
                        <a:lnSpc>
                          <a:spcPct val="100000"/>
                        </a:lnSpc>
                        <a:spcBef>
                          <a:spcPts val="0"/>
                        </a:spcBef>
                        <a:spcAft>
                          <a:spcPts val="0"/>
                        </a:spcAft>
                        <a:buClrTx/>
                        <a:buSzTx/>
                        <a:buFontTx/>
                        <a:buChar char="-"/>
                        <a:tabLst/>
                        <a:defRPr/>
                      </a:pPr>
                      <a:r>
                        <a:rPr kumimoji="0" lang="en-US" sz="1400" b="0" i="0" u="none" strike="noStrike" cap="none" normalizeH="0" baseline="0" dirty="0">
                          <a:ln>
                            <a:noFill/>
                          </a:ln>
                          <a:solidFill>
                            <a:schemeClr val="tx1"/>
                          </a:solidFill>
                          <a:effectLst/>
                          <a:latin typeface="+mn-lt"/>
                          <a:ea typeface="Times New Roman" panose="02020603050405020304" pitchFamily="18" charset="0"/>
                          <a:cs typeface="Arial" pitchFamily="34" charset="0"/>
                        </a:rPr>
                        <a:t>Conduct pre-exercise reflection. Direct participants to the Participant Guide and describe the task. </a:t>
                      </a:r>
                    </a:p>
                    <a:p>
                      <a:pPr marL="180975" lvl="1">
                        <a:buFont typeface="Arial" pitchFamily="34" charset="0"/>
                        <a:buChar char="•"/>
                      </a:pPr>
                      <a:endParaRPr lang="en-US" sz="1400" b="1" i="0" u="none" dirty="0">
                        <a:effectLst/>
                        <a:latin typeface="Calibri" panose="020F0502020204030204" pitchFamily="34" charset="0"/>
                        <a:ea typeface="Times New Roman" panose="02020603050405020304" pitchFamily="18" charset="0"/>
                      </a:endParaRPr>
                    </a:p>
                    <a:p>
                      <a:pPr marL="0" marR="0">
                        <a:lnSpc>
                          <a:spcPct val="110000"/>
                        </a:lnSpc>
                        <a:spcBef>
                          <a:spcPts val="0"/>
                        </a:spcBef>
                        <a:spcAft>
                          <a:spcPts val="0"/>
                        </a:spcAft>
                      </a:pPr>
                      <a:r>
                        <a:rPr lang="en-US" sz="1400" b="1" dirty="0">
                          <a:effectLst/>
                          <a:latin typeface="Calibri" panose="020F0502020204030204" pitchFamily="34" charset="0"/>
                          <a:ea typeface="Times New Roman" panose="02020603050405020304" pitchFamily="18" charset="0"/>
                          <a:cs typeface="Times New Roman" panose="02020603050405020304" pitchFamily="18" charset="0"/>
                        </a:rPr>
                        <a:t>SAY</a:t>
                      </a:r>
                      <a:endParaRPr lang="en-US" sz="1400" dirty="0">
                        <a:effectLst/>
                        <a:latin typeface="Corbel" panose="020B0503020204020204" pitchFamily="34" charset="0"/>
                        <a:ea typeface="Times New Roman" panose="02020603050405020304" pitchFamily="18" charset="0"/>
                        <a:cs typeface="Times New Roman" panose="02020603050405020304" pitchFamily="18" charset="0"/>
                      </a:endParaRPr>
                    </a:p>
                    <a:p>
                      <a:pPr marL="285750" marR="0" lvl="0" indent="-285750" algn="l" defTabSz="914400" rtl="0" eaLnBrk="1" fontAlgn="auto" latinLnBrk="0" hangingPunct="1">
                        <a:lnSpc>
                          <a:spcPct val="100000"/>
                        </a:lnSpc>
                        <a:spcBef>
                          <a:spcPts val="0"/>
                        </a:spcBef>
                        <a:spcAft>
                          <a:spcPts val="0"/>
                        </a:spcAft>
                        <a:buClrTx/>
                        <a:buSzTx/>
                        <a:buFontTx/>
                        <a:buChar char="-"/>
                        <a:tabLst/>
                        <a:defRPr/>
                      </a:pPr>
                      <a:r>
                        <a:rPr lang="en-US" sz="1400" i="1" kern="1200" dirty="0">
                          <a:solidFill>
                            <a:schemeClr val="dk1"/>
                          </a:solidFill>
                          <a:effectLst/>
                          <a:latin typeface="+mn-lt"/>
                          <a:ea typeface="+mn-ea"/>
                          <a:cs typeface="+mn-cs"/>
                        </a:rPr>
                        <a:t>Before we get started with the exercise,</a:t>
                      </a:r>
                      <a:r>
                        <a:rPr lang="en-US" sz="1400" i="1" kern="1200" baseline="0" dirty="0">
                          <a:solidFill>
                            <a:schemeClr val="dk1"/>
                          </a:solidFill>
                          <a:effectLst/>
                          <a:latin typeface="+mn-lt"/>
                          <a:ea typeface="+mn-ea"/>
                          <a:cs typeface="+mn-cs"/>
                        </a:rPr>
                        <a:t> please flip to the “Pre-Exercise Reflection” section of your Participant Guide.</a:t>
                      </a:r>
                    </a:p>
                    <a:p>
                      <a:pPr marL="285750" marR="0" lvl="0" indent="-285750" algn="l" defTabSz="914400" rtl="0" eaLnBrk="1" fontAlgn="auto" latinLnBrk="0" hangingPunct="1">
                        <a:lnSpc>
                          <a:spcPct val="100000"/>
                        </a:lnSpc>
                        <a:spcBef>
                          <a:spcPts val="0"/>
                        </a:spcBef>
                        <a:spcAft>
                          <a:spcPts val="0"/>
                        </a:spcAft>
                        <a:buClrTx/>
                        <a:buSzTx/>
                        <a:buFontTx/>
                        <a:buChar char="-"/>
                        <a:tabLst/>
                        <a:defRPr/>
                      </a:pPr>
                      <a:endParaRPr lang="en-US" sz="1400" i="1" kern="1200" baseline="0" dirty="0">
                        <a:solidFill>
                          <a:schemeClr val="dk1"/>
                        </a:solidFill>
                        <a:effectLst/>
                        <a:latin typeface="+mn-lt"/>
                        <a:ea typeface="+mn-ea"/>
                        <a:cs typeface="+mn-cs"/>
                      </a:endParaRPr>
                    </a:p>
                    <a:p>
                      <a:pPr marL="0" marR="0" lvl="0" indent="-276225" algn="l" defTabSz="914400" rtl="0" eaLnBrk="1" fontAlgn="auto" latinLnBrk="0" hangingPunct="1">
                        <a:lnSpc>
                          <a:spcPct val="100000"/>
                        </a:lnSpc>
                        <a:spcBef>
                          <a:spcPts val="0"/>
                        </a:spcBef>
                        <a:spcAft>
                          <a:spcPts val="0"/>
                        </a:spcAft>
                        <a:buClrTx/>
                        <a:buSzTx/>
                        <a:buFont typeface="Arial" pitchFamily="34" charset="0"/>
                        <a:buNone/>
                        <a:tabLst/>
                        <a:defRPr/>
                      </a:pPr>
                      <a:r>
                        <a:rPr lang="en-US" sz="1400" b="1" i="0" u="none" dirty="0">
                          <a:effectLst/>
                          <a:latin typeface="Calibri" panose="020F0502020204030204" pitchFamily="34" charset="0"/>
                          <a:ea typeface="Times New Roman" panose="02020603050405020304" pitchFamily="18" charset="0"/>
                        </a:rPr>
                        <a:t>DO</a:t>
                      </a:r>
                    </a:p>
                    <a:p>
                      <a:pPr marL="285750" marR="0" lvl="0" indent="-285750" algn="l" defTabSz="914400" rtl="0" eaLnBrk="1" fontAlgn="auto" latinLnBrk="0" hangingPunct="1">
                        <a:lnSpc>
                          <a:spcPct val="100000"/>
                        </a:lnSpc>
                        <a:spcBef>
                          <a:spcPts val="0"/>
                        </a:spcBef>
                        <a:spcAft>
                          <a:spcPts val="0"/>
                        </a:spcAft>
                        <a:buClrTx/>
                        <a:buSzTx/>
                        <a:buFontTx/>
                        <a:buChar char="-"/>
                        <a:tabLst/>
                        <a:defRPr/>
                      </a:pPr>
                      <a:r>
                        <a:rPr kumimoji="0" lang="en-US" sz="1400" b="0" i="0" u="none" strike="noStrike" cap="none" normalizeH="0" baseline="0" dirty="0">
                          <a:ln>
                            <a:noFill/>
                          </a:ln>
                          <a:solidFill>
                            <a:schemeClr val="tx1"/>
                          </a:solidFill>
                          <a:effectLst/>
                          <a:ea typeface="Corbel" pitchFamily="34" charset="0"/>
                          <a:cs typeface="Arial" pitchFamily="34" charset="0"/>
                        </a:rPr>
                        <a:t>View “Value of Envisioning Potential Futures Exercise” and sampling of other expert perspective videos on foresight and thinking in time. Access through</a:t>
                      </a:r>
                      <a:r>
                        <a:rPr lang="en-US" sz="1400" dirty="0"/>
                        <a:t> the </a:t>
                      </a:r>
                      <a:r>
                        <a:rPr lang="en-US" sz="1400" i="1" dirty="0"/>
                        <a:t>Managing Complex Problems Resource: </a:t>
                      </a:r>
                      <a:r>
                        <a:rPr lang="en-US" sz="1400" dirty="0"/>
                        <a:t>Expert Perspective Videos page, filter by Envisioning Potential Futures.</a:t>
                      </a:r>
                      <a:r>
                        <a:rPr kumimoji="0" lang="en-US" sz="1400" b="0" i="0" u="none" strike="noStrike" cap="none" normalizeH="0" baseline="0" dirty="0">
                          <a:ln>
                            <a:noFill/>
                          </a:ln>
                          <a:solidFill>
                            <a:schemeClr val="tx1"/>
                          </a:solidFill>
                          <a:effectLst/>
                          <a:ea typeface="Corbel" pitchFamily="34" charset="0"/>
                          <a:cs typeface="Arial" pitchFamily="34" charset="0"/>
                        </a:rPr>
                        <a:t> </a:t>
                      </a:r>
                      <a:endParaRPr lang="en-US" sz="1400" i="1" kern="1200" baseline="0" dirty="0">
                        <a:solidFill>
                          <a:schemeClr val="dk1"/>
                        </a:solidFill>
                        <a:effectLst/>
                        <a:latin typeface="+mn-lt"/>
                        <a:ea typeface="+mn-ea"/>
                        <a:cs typeface="+mn-cs"/>
                      </a:endParaRPr>
                    </a:p>
                  </a:txBody>
                  <a:tcPr marL="68580" marR="68580" marT="0" marB="0">
                    <a:solidFill>
                      <a:srgbClr val="D3B431">
                        <a:alpha val="62000"/>
                      </a:srgbClr>
                    </a:solidFill>
                  </a:tcPr>
                </a:tc>
                <a:extLst>
                  <a:ext uri="{0D108BD9-81ED-4DB2-BD59-A6C34878D82A}">
                    <a16:rowId xmlns:a16="http://schemas.microsoft.com/office/drawing/2014/main" val="3992430320"/>
                  </a:ext>
                </a:extLst>
              </a:tr>
            </a:tbl>
          </a:graphicData>
        </a:graphic>
      </p:graphicFrame>
      <p:pic>
        <p:nvPicPr>
          <p:cNvPr id="5" name="Picture 2" descr="C:\Users\361\AppData\Local\Microsoft\Windows\Temporary Internet Files\Content.IE5\34TGYFAZ\uhr[1].png"/>
          <p:cNvPicPr>
            <a:picLocks noChangeAspect="1" noChangeArrowheads="1"/>
          </p:cNvPicPr>
          <p:nvPr/>
        </p:nvPicPr>
        <p:blipFill>
          <a:blip r:embed="rId3" cstate="print"/>
          <a:srcRect/>
          <a:stretch>
            <a:fillRect/>
          </a:stretch>
        </p:blipFill>
        <p:spPr bwMode="auto">
          <a:xfrm>
            <a:off x="1202185" y="2209800"/>
            <a:ext cx="317258" cy="317258"/>
          </a:xfrm>
          <a:prstGeom prst="rect">
            <a:avLst/>
          </a:prstGeom>
          <a:noFill/>
        </p:spPr>
      </p:pic>
      <p:cxnSp>
        <p:nvCxnSpPr>
          <p:cNvPr id="11" name="Straight Connector 10"/>
          <p:cNvCxnSpPr/>
          <p:nvPr/>
        </p:nvCxnSpPr>
        <p:spPr>
          <a:xfrm>
            <a:off x="2819400" y="1295400"/>
            <a:ext cx="0" cy="5212080"/>
          </a:xfrm>
          <a:prstGeom prst="line">
            <a:avLst/>
          </a:prstGeom>
          <a:ln w="571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pic>
        <p:nvPicPr>
          <p:cNvPr id="3" name="Picture 6" descr="C:\Users\361\AppData\Local\Microsoft\Windows\Temporary Internet Files\Content.IE5\IGMPWQCZ\Righthand.svg[1].png"/>
          <p:cNvPicPr>
            <a:picLocks noChangeAspect="1" noChangeArrowheads="1"/>
          </p:cNvPicPr>
          <p:nvPr/>
        </p:nvPicPr>
        <p:blipFill>
          <a:blip r:embed="rId4" cstate="print"/>
          <a:srcRect/>
          <a:stretch>
            <a:fillRect/>
          </a:stretch>
        </p:blipFill>
        <p:spPr bwMode="auto">
          <a:xfrm>
            <a:off x="2667000" y="1447800"/>
            <a:ext cx="381000" cy="381000"/>
          </a:xfrm>
          <a:prstGeom prst="rect">
            <a:avLst/>
          </a:prstGeom>
          <a:noFill/>
        </p:spPr>
      </p:pic>
      <p:pic>
        <p:nvPicPr>
          <p:cNvPr id="8" name="Picture 7" descr="C:\Users\361\AppData\Local\Microsoft\Windows\Temporary Internet Files\Content.IE5\IGMPWQCZ\ibdjl95-Speech-Bubbles-1[1].png"/>
          <p:cNvPicPr>
            <a:picLocks noChangeAspect="1" noChangeArrowheads="1"/>
          </p:cNvPicPr>
          <p:nvPr/>
        </p:nvPicPr>
        <p:blipFill>
          <a:blip r:embed="rId5" cstate="print"/>
          <a:srcRect/>
          <a:stretch>
            <a:fillRect/>
          </a:stretch>
        </p:blipFill>
        <p:spPr bwMode="auto">
          <a:xfrm>
            <a:off x="2667000" y="2209800"/>
            <a:ext cx="304800" cy="317210"/>
          </a:xfrm>
          <a:prstGeom prst="rect">
            <a:avLst/>
          </a:prstGeom>
          <a:noFill/>
        </p:spPr>
      </p:pic>
      <p:pic>
        <p:nvPicPr>
          <p:cNvPr id="6" name="Picture 6" descr="C:\Users\361\AppData\Local\Microsoft\Windows\Temporary Internet Files\Content.IE5\IGMPWQCZ\Righthand.svg[1].png"/>
          <p:cNvPicPr>
            <a:picLocks noChangeAspect="1" noChangeArrowheads="1"/>
          </p:cNvPicPr>
          <p:nvPr/>
        </p:nvPicPr>
        <p:blipFill>
          <a:blip r:embed="rId4" cstate="print"/>
          <a:srcRect/>
          <a:stretch>
            <a:fillRect/>
          </a:stretch>
        </p:blipFill>
        <p:spPr bwMode="auto">
          <a:xfrm>
            <a:off x="2667000" y="3429000"/>
            <a:ext cx="381000" cy="381000"/>
          </a:xfrm>
          <a:prstGeom prst="rect">
            <a:avLst/>
          </a:prstGeom>
          <a:noFill/>
        </p:spPr>
      </p:pic>
      <p:sp>
        <p:nvSpPr>
          <p:cNvPr id="12" name="TextBox 11"/>
          <p:cNvSpPr txBox="1"/>
          <p:nvPr/>
        </p:nvSpPr>
        <p:spPr>
          <a:xfrm>
            <a:off x="1371600" y="1447800"/>
            <a:ext cx="867738" cy="584775"/>
          </a:xfrm>
          <a:prstGeom prst="rect">
            <a:avLst/>
          </a:prstGeom>
          <a:noFill/>
        </p:spPr>
        <p:txBody>
          <a:bodyPr wrap="none" rtlCol="0">
            <a:spAutoFit/>
          </a:bodyPr>
          <a:lstStyle/>
          <a:p>
            <a:r>
              <a:rPr lang="en-US" sz="1600" b="1" dirty="0"/>
              <a:t>Exercise</a:t>
            </a:r>
          </a:p>
          <a:p>
            <a:r>
              <a:rPr lang="en-US" sz="1600" b="1" dirty="0"/>
              <a:t>Set up</a:t>
            </a:r>
          </a:p>
        </p:txBody>
      </p:sp>
      <p:sp>
        <p:nvSpPr>
          <p:cNvPr id="13" name="TextBox 12"/>
          <p:cNvSpPr txBox="1"/>
          <p:nvPr/>
        </p:nvSpPr>
        <p:spPr>
          <a:xfrm>
            <a:off x="1443243" y="2209800"/>
            <a:ext cx="766557" cy="338554"/>
          </a:xfrm>
          <a:prstGeom prst="rect">
            <a:avLst/>
          </a:prstGeom>
          <a:noFill/>
        </p:spPr>
        <p:txBody>
          <a:bodyPr wrap="none" rtlCol="0">
            <a:spAutoFit/>
          </a:bodyPr>
          <a:lstStyle/>
          <a:p>
            <a:r>
              <a:rPr lang="en-US" sz="1600" b="1" dirty="0"/>
              <a:t>30 min</a:t>
            </a:r>
          </a:p>
        </p:txBody>
      </p:sp>
      <p:pic>
        <p:nvPicPr>
          <p:cNvPr id="10" name="Picture 9" descr="C:\Users\361\AppData\Local\Microsoft\Windows\Temporary Internet Files\Content.IE5\IGMPWQCZ\ibdjl95-Speech-Bubbles-1[1].png"/>
          <p:cNvPicPr>
            <a:picLocks noChangeAspect="1" noChangeArrowheads="1"/>
          </p:cNvPicPr>
          <p:nvPr/>
        </p:nvPicPr>
        <p:blipFill>
          <a:blip r:embed="rId5" cstate="print"/>
          <a:srcRect/>
          <a:stretch>
            <a:fillRect/>
          </a:stretch>
        </p:blipFill>
        <p:spPr bwMode="auto">
          <a:xfrm>
            <a:off x="2667000" y="4407190"/>
            <a:ext cx="304800" cy="317210"/>
          </a:xfrm>
          <a:prstGeom prst="rect">
            <a:avLst/>
          </a:prstGeom>
          <a:noFill/>
        </p:spPr>
      </p:pic>
      <p:sp>
        <p:nvSpPr>
          <p:cNvPr id="14" name="Slide Number Placeholder 13"/>
          <p:cNvSpPr>
            <a:spLocks noGrp="1"/>
          </p:cNvSpPr>
          <p:nvPr>
            <p:ph type="sldNum" sz="quarter" idx="12"/>
          </p:nvPr>
        </p:nvSpPr>
        <p:spPr/>
        <p:txBody>
          <a:bodyPr/>
          <a:lstStyle/>
          <a:p>
            <a:fld id="{98044682-6219-4089-8719-C9589F48517E}" type="slidenum">
              <a:rPr lang="en-US" smtClean="0"/>
              <a:pPr/>
              <a:t>9</a:t>
            </a:fld>
            <a:endParaRPr lang="en-US"/>
          </a:p>
        </p:txBody>
      </p:sp>
      <p:pic>
        <p:nvPicPr>
          <p:cNvPr id="16" name="Picture 6" descr="C:\Users\361\AppData\Local\Microsoft\Windows\Temporary Internet Files\Content.IE5\IGMPWQCZ\Righthand.svg[1].png"/>
          <p:cNvPicPr>
            <a:picLocks noChangeAspect="1" noChangeArrowheads="1"/>
          </p:cNvPicPr>
          <p:nvPr/>
        </p:nvPicPr>
        <p:blipFill>
          <a:blip r:embed="rId4" cstate="print"/>
          <a:srcRect/>
          <a:stretch>
            <a:fillRect/>
          </a:stretch>
        </p:blipFill>
        <p:spPr bwMode="auto">
          <a:xfrm>
            <a:off x="2667000" y="5219700"/>
            <a:ext cx="381000" cy="381000"/>
          </a:xfrm>
          <a:prstGeom prst="rect">
            <a:avLst/>
          </a:prstGeom>
          <a:noFill/>
        </p:spPr>
      </p:pic>
    </p:spTree>
    <p:extLst>
      <p:ext uri="{BB962C8B-B14F-4D97-AF65-F5344CB8AC3E}">
        <p14:creationId xmlns:p14="http://schemas.microsoft.com/office/powerpoint/2010/main" val="1344177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6359</TotalTime>
  <Words>3839</Words>
  <Application>Microsoft Office PowerPoint</Application>
  <PresentationFormat>On-screen Show (4:3)</PresentationFormat>
  <Paragraphs>572</Paragraphs>
  <Slides>31</Slides>
  <Notes>28</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31</vt:i4>
      </vt:variant>
    </vt:vector>
  </HeadingPairs>
  <TitlesOfParts>
    <vt:vector size="37" baseType="lpstr">
      <vt:lpstr>MS Mincho</vt:lpstr>
      <vt:lpstr>Arial</vt:lpstr>
      <vt:lpstr>Calibri</vt:lpstr>
      <vt:lpstr>Corbel</vt:lpstr>
      <vt:lpstr>Times New Roman</vt:lpstr>
      <vt:lpstr>Office Theme</vt:lpstr>
      <vt:lpstr>PowerPoint Presentation</vt:lpstr>
      <vt:lpstr>Envisioning Potential Futures    Facilitator Guide</vt:lpstr>
      <vt:lpstr>Envisioning Potential Futures    Facilitator Guide</vt:lpstr>
      <vt:lpstr>Envisioning Potential Futures    Facilitator Guide</vt:lpstr>
      <vt:lpstr>Envisioning Potential Futures    Facilitator Guide</vt:lpstr>
      <vt:lpstr>Envisioning Potential Futures    Facilitator Guide</vt:lpstr>
      <vt:lpstr>Envisioning Potential Futures    Facilitator Script</vt:lpstr>
      <vt:lpstr>Phase 1: ANTICIPATING PROBABLE AND POSSIBLE FUTURES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Phase 2: SHAPING THE FUTURE</vt:lpstr>
      <vt:lpstr>PowerPoint Presentation</vt:lpstr>
      <vt:lpstr>PowerPoint Presentation</vt:lpstr>
      <vt:lpstr>PowerPoint Presentation</vt:lpstr>
      <vt:lpstr>PowerPoint Presentation</vt:lpstr>
      <vt:lpstr>PowerPoint Presentation</vt:lpstr>
      <vt:lpstr>PowerPoint Presentation</vt:lpstr>
    </vt:vector>
  </TitlesOfParts>
  <Company>Toshiba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361</dc:creator>
  <cp:lastModifiedBy>Emily</cp:lastModifiedBy>
  <cp:revision>181</cp:revision>
  <dcterms:created xsi:type="dcterms:W3CDTF">2017-03-20T18:58:21Z</dcterms:created>
  <dcterms:modified xsi:type="dcterms:W3CDTF">2017-08-10T06:57:48Z</dcterms:modified>
</cp:coreProperties>
</file>