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30"/>
  </p:notesMasterIdLst>
  <p:sldIdLst>
    <p:sldId id="304" r:id="rId2"/>
    <p:sldId id="300" r:id="rId3"/>
    <p:sldId id="301" r:id="rId4"/>
    <p:sldId id="303" r:id="rId5"/>
    <p:sldId id="302" r:id="rId6"/>
    <p:sldId id="256" r:id="rId7"/>
    <p:sldId id="272" r:id="rId8"/>
    <p:sldId id="266" r:id="rId9"/>
    <p:sldId id="291" r:id="rId10"/>
    <p:sldId id="279" r:id="rId11"/>
    <p:sldId id="267" r:id="rId12"/>
    <p:sldId id="281" r:id="rId13"/>
    <p:sldId id="268" r:id="rId14"/>
    <p:sldId id="292" r:id="rId15"/>
    <p:sldId id="293" r:id="rId16"/>
    <p:sldId id="294" r:id="rId17"/>
    <p:sldId id="295" r:id="rId18"/>
    <p:sldId id="296" r:id="rId19"/>
    <p:sldId id="297" r:id="rId20"/>
    <p:sldId id="298" r:id="rId21"/>
    <p:sldId id="278" r:id="rId22"/>
    <p:sldId id="285" r:id="rId23"/>
    <p:sldId id="299" r:id="rId24"/>
    <p:sldId id="286" r:id="rId25"/>
    <p:sldId id="275" r:id="rId26"/>
    <p:sldId id="276" r:id="rId27"/>
    <p:sldId id="277" r:id="rId28"/>
    <p:sldId id="287"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awn Laufersweiler" initials="DL"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9900"/>
    <a:srgbClr val="DAB92E"/>
    <a:srgbClr val="FFCC00"/>
    <a:srgbClr val="D8AA28"/>
    <a:srgbClr val="D3B4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15" autoAdjust="0"/>
    <p:restoredTop sz="87543" autoAdjust="0"/>
  </p:normalViewPr>
  <p:slideViewPr>
    <p:cSldViewPr>
      <p:cViewPr varScale="1">
        <p:scale>
          <a:sx n="55" d="100"/>
          <a:sy n="55" d="100"/>
        </p:scale>
        <p:origin x="1308" y="6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9BC7881-E3FA-4744-BD25-A8F20048647E}" type="datetimeFigureOut">
              <a:rPr lang="en-US" smtClean="0"/>
              <a:pPr/>
              <a:t>8/10/2017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8D1CD6E-96FA-4F76-9591-A847C4B9DD7C}" type="slidenum">
              <a:rPr lang="en-US" smtClean="0"/>
              <a:pPr/>
              <a:t>‹#›</a:t>
            </a:fld>
            <a:endParaRPr lang="en-US"/>
          </a:p>
        </p:txBody>
      </p:sp>
    </p:spTree>
    <p:extLst>
      <p:ext uri="{BB962C8B-B14F-4D97-AF65-F5344CB8AC3E}">
        <p14:creationId xmlns:p14="http://schemas.microsoft.com/office/powerpoint/2010/main" val="41355651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dirty="0"/>
              <a:t>Provides Practice</a:t>
            </a:r>
            <a:r>
              <a:rPr lang="en-US" sz="1200" b="1" baseline="0" dirty="0"/>
              <a:t> in:</a:t>
            </a:r>
            <a:endParaRPr lang="en-US" sz="1200" b="1" dirty="0"/>
          </a:p>
          <a:p>
            <a:pPr marL="171450" indent="-171450">
              <a:buFont typeface="Arial" panose="020B0604020202020204" pitchFamily="34" charset="0"/>
              <a:buChar char="•"/>
            </a:pPr>
            <a:r>
              <a:rPr lang="en-US" sz="1200" b="1" dirty="0"/>
              <a:t>Questioning </a:t>
            </a:r>
            <a:r>
              <a:rPr lang="en-US" sz="1200" dirty="0"/>
              <a:t>– an active learning strategy used to understand problems, relevant factors, interdependencies, assumptions, and differing perspectives more deeply. </a:t>
            </a:r>
          </a:p>
          <a:p>
            <a:pPr marL="171450" indent="-171450">
              <a:buFont typeface="Arial" panose="020B0604020202020204" pitchFamily="34" charset="0"/>
              <a:buChar char="•"/>
            </a:pPr>
            <a:r>
              <a:rPr lang="en-US" sz="1200" b="1" dirty="0"/>
              <a:t>Information Gathering </a:t>
            </a:r>
            <a:r>
              <a:rPr lang="en-US" sz="1200" dirty="0"/>
              <a:t>– identifying and seeking information from disparate sources to answer questions that promote learning. </a:t>
            </a:r>
          </a:p>
          <a:p>
            <a:pPr marL="171450" indent="-171450">
              <a:buFont typeface="Arial" panose="020B0604020202020204" pitchFamily="34" charset="0"/>
              <a:buChar char="•"/>
            </a:pPr>
            <a:r>
              <a:rPr lang="en-US" sz="1200" dirty="0"/>
              <a:t>Also addresses </a:t>
            </a:r>
            <a:r>
              <a:rPr lang="en-US" sz="1200" b="1" dirty="0"/>
              <a:t>systems thinking, synthesis</a:t>
            </a:r>
            <a:r>
              <a:rPr lang="en-US" sz="1200" dirty="0"/>
              <a:t>, and </a:t>
            </a:r>
            <a:r>
              <a:rPr lang="en-US" sz="1200" b="1" dirty="0"/>
              <a:t>self-awareness. </a:t>
            </a:r>
          </a:p>
          <a:p>
            <a:endParaRPr lang="en-US" dirty="0"/>
          </a:p>
          <a:p>
            <a:r>
              <a:rPr lang="en-US" sz="1200" kern="1200" dirty="0">
                <a:solidFill>
                  <a:schemeClr val="tx1"/>
                </a:solidFill>
                <a:effectLst/>
                <a:latin typeface="+mn-lt"/>
                <a:ea typeface="+mn-ea"/>
                <a:cs typeface="+mn-cs"/>
              </a:rPr>
              <a:t>Taking a deliberate approach to questioning, and knowing how to ask various types of questions, can help people develop a deeper understanding of a situation or problem. Questioning is an opportunity to gain information, but also to clarify thinking, explore alternative perspectives about the situation or problem, </a:t>
            </a:r>
            <a:br>
              <a:rPr lang="en-US" sz="1200" kern="1200" dirty="0">
                <a:solidFill>
                  <a:schemeClr val="tx1"/>
                </a:solidFill>
                <a:effectLst/>
                <a:latin typeface="+mn-lt"/>
                <a:ea typeface="+mn-ea"/>
                <a:cs typeface="+mn-cs"/>
              </a:rPr>
            </a:br>
            <a:r>
              <a:rPr lang="en-US" sz="1200" kern="1200" dirty="0">
                <a:solidFill>
                  <a:schemeClr val="tx1"/>
                </a:solidFill>
                <a:effectLst/>
                <a:latin typeface="+mn-lt"/>
                <a:ea typeface="+mn-ea"/>
                <a:cs typeface="+mn-cs"/>
              </a:rPr>
              <a:t>reveal assumptions and paradoxes, and anticipates how situations might evolve in the future.</a:t>
            </a:r>
          </a:p>
          <a:p>
            <a:r>
              <a:rPr lang="en-US" sz="1200" kern="1200" dirty="0">
                <a:solidFill>
                  <a:schemeClr val="tx1"/>
                </a:solidFill>
                <a:effectLst/>
                <a:latin typeface="+mn-lt"/>
                <a:ea typeface="+mn-ea"/>
                <a:cs typeface="+mn-cs"/>
              </a:rPr>
              <a:t> </a:t>
            </a:r>
            <a:endParaRPr lang="en-US" dirty="0">
              <a:effectLst/>
            </a:endParaRPr>
          </a:p>
          <a:p>
            <a:r>
              <a:rPr lang="en-US" sz="1200" kern="1200" dirty="0">
                <a:solidFill>
                  <a:schemeClr val="tx1"/>
                </a:solidFill>
                <a:effectLst/>
                <a:latin typeface="+mn-lt"/>
                <a:ea typeface="+mn-ea"/>
                <a:cs typeface="+mn-cs"/>
              </a:rPr>
              <a:t>The secondary purpose of this exercise is to give participants practice in generating ideas for seeking answers to questions. Scanning the environment to seek answers and identify patterns from disparate sources and alternate points of view is important to strategic thinking. Seeking information in response to a variety of </a:t>
            </a:r>
            <a:br>
              <a:rPr lang="en-US" sz="1200" kern="1200" dirty="0">
                <a:solidFill>
                  <a:schemeClr val="tx1"/>
                </a:solidFill>
                <a:effectLst/>
                <a:latin typeface="+mn-lt"/>
                <a:ea typeface="+mn-ea"/>
                <a:cs typeface="+mn-cs"/>
              </a:rPr>
            </a:br>
            <a:r>
              <a:rPr lang="en-US" sz="1200" kern="1200" dirty="0">
                <a:solidFill>
                  <a:schemeClr val="tx1"/>
                </a:solidFill>
                <a:effectLst/>
                <a:latin typeface="+mn-lt"/>
                <a:ea typeface="+mn-ea"/>
                <a:cs typeface="+mn-cs"/>
              </a:rPr>
              <a:t>types of questions allows one to expand understanding, identify important events, issues, or trends, and test assumptions.</a:t>
            </a:r>
            <a:endParaRPr lang="en-US" dirty="0">
              <a:effectLst/>
            </a:endParaRPr>
          </a:p>
          <a:p>
            <a:endParaRPr lang="en-US" dirty="0"/>
          </a:p>
        </p:txBody>
      </p:sp>
      <p:sp>
        <p:nvSpPr>
          <p:cNvPr id="4" name="Slide Number Placeholder 3"/>
          <p:cNvSpPr>
            <a:spLocks noGrp="1"/>
          </p:cNvSpPr>
          <p:nvPr>
            <p:ph type="sldNum" sz="quarter" idx="10"/>
          </p:nvPr>
        </p:nvSpPr>
        <p:spPr/>
        <p:txBody>
          <a:bodyPr/>
          <a:lstStyle/>
          <a:p>
            <a:fld id="{98D1CD6E-96FA-4F76-9591-A847C4B9DD7C}" type="slidenum">
              <a:rPr lang="en-US" smtClean="0"/>
              <a:pPr/>
              <a:t>2</a:t>
            </a:fld>
            <a:endParaRPr lang="en-US"/>
          </a:p>
        </p:txBody>
      </p:sp>
    </p:spTree>
    <p:extLst>
      <p:ext uri="{BB962C8B-B14F-4D97-AF65-F5344CB8AC3E}">
        <p14:creationId xmlns:p14="http://schemas.microsoft.com/office/powerpoint/2010/main" val="21691475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8D1CD6E-96FA-4F76-9591-A847C4B9DD7C}" type="slidenum">
              <a:rPr lang="en-US" smtClean="0"/>
              <a:pPr/>
              <a:t>3</a:t>
            </a:fld>
            <a:endParaRPr lang="en-US"/>
          </a:p>
        </p:txBody>
      </p:sp>
    </p:spTree>
    <p:extLst>
      <p:ext uri="{BB962C8B-B14F-4D97-AF65-F5344CB8AC3E}">
        <p14:creationId xmlns:p14="http://schemas.microsoft.com/office/powerpoint/2010/main" val="4000052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dirty="0"/>
              <a:t>Provides Practice</a:t>
            </a:r>
            <a:r>
              <a:rPr lang="en-US" sz="1200" b="1" baseline="0" dirty="0"/>
              <a:t> in:</a:t>
            </a:r>
            <a:endParaRPr lang="en-US" sz="1200" b="1" dirty="0"/>
          </a:p>
          <a:p>
            <a:pPr marL="171450" indent="-171450">
              <a:buFont typeface="Arial" panose="020B0604020202020204" pitchFamily="34" charset="0"/>
              <a:buChar char="•"/>
            </a:pPr>
            <a:r>
              <a:rPr lang="en-US" sz="1200" b="1" dirty="0"/>
              <a:t>Questioning </a:t>
            </a:r>
            <a:r>
              <a:rPr lang="en-US" sz="1200" dirty="0"/>
              <a:t>– an active learning strategy used to understand problems, relevant factors, interdependencies, assumptions, and differing perspectives more deeply. </a:t>
            </a:r>
          </a:p>
          <a:p>
            <a:pPr marL="171450" indent="-171450">
              <a:buFont typeface="Arial" panose="020B0604020202020204" pitchFamily="34" charset="0"/>
              <a:buChar char="•"/>
            </a:pPr>
            <a:r>
              <a:rPr lang="en-US" sz="1200" b="1" dirty="0"/>
              <a:t>Information Gathering </a:t>
            </a:r>
            <a:r>
              <a:rPr lang="en-US" sz="1200" dirty="0"/>
              <a:t>– identifying and seeking information from disparate sources to answer questions that promote learning. </a:t>
            </a:r>
          </a:p>
          <a:p>
            <a:pPr marL="171450" indent="-171450">
              <a:buFont typeface="Arial" panose="020B0604020202020204" pitchFamily="34" charset="0"/>
              <a:buChar char="•"/>
            </a:pPr>
            <a:r>
              <a:rPr lang="en-US" sz="1200" dirty="0"/>
              <a:t>Also addresses </a:t>
            </a:r>
            <a:r>
              <a:rPr lang="en-US" sz="1200" b="1" dirty="0"/>
              <a:t>systems thinking, synthesis</a:t>
            </a:r>
            <a:r>
              <a:rPr lang="en-US" sz="1200" dirty="0"/>
              <a:t>, and </a:t>
            </a:r>
            <a:r>
              <a:rPr lang="en-US" sz="1200" b="1" dirty="0"/>
              <a:t>self-awareness. </a:t>
            </a:r>
          </a:p>
          <a:p>
            <a:endParaRPr lang="en-US" dirty="0"/>
          </a:p>
          <a:p>
            <a:r>
              <a:rPr lang="en-US" sz="1200" kern="1200" dirty="0">
                <a:solidFill>
                  <a:schemeClr val="tx1"/>
                </a:solidFill>
                <a:effectLst/>
                <a:latin typeface="+mn-lt"/>
                <a:ea typeface="+mn-ea"/>
                <a:cs typeface="+mn-cs"/>
              </a:rPr>
              <a:t>Taking a deliberate approach to questioning, and knowing how to ask various types of questions, can help people develop a deeper understanding of a situation or problem. Questioning is an opportunity to gain information, but also to clarify thinking, explore alternative perspectives about the situation or problem, </a:t>
            </a:r>
            <a:br>
              <a:rPr lang="en-US" sz="1200" kern="1200" dirty="0">
                <a:solidFill>
                  <a:schemeClr val="tx1"/>
                </a:solidFill>
                <a:effectLst/>
                <a:latin typeface="+mn-lt"/>
                <a:ea typeface="+mn-ea"/>
                <a:cs typeface="+mn-cs"/>
              </a:rPr>
            </a:br>
            <a:r>
              <a:rPr lang="en-US" sz="1200" kern="1200" dirty="0">
                <a:solidFill>
                  <a:schemeClr val="tx1"/>
                </a:solidFill>
                <a:effectLst/>
                <a:latin typeface="+mn-lt"/>
                <a:ea typeface="+mn-ea"/>
                <a:cs typeface="+mn-cs"/>
              </a:rPr>
              <a:t>reveal assumptions and paradoxes, and anticipates how situations might evolve in the future.</a:t>
            </a:r>
          </a:p>
          <a:p>
            <a:r>
              <a:rPr lang="en-US" sz="1200" kern="1200" dirty="0">
                <a:solidFill>
                  <a:schemeClr val="tx1"/>
                </a:solidFill>
                <a:effectLst/>
                <a:latin typeface="+mn-lt"/>
                <a:ea typeface="+mn-ea"/>
                <a:cs typeface="+mn-cs"/>
              </a:rPr>
              <a:t> </a:t>
            </a:r>
            <a:endParaRPr lang="en-US" dirty="0">
              <a:effectLst/>
            </a:endParaRPr>
          </a:p>
          <a:p>
            <a:r>
              <a:rPr lang="en-US" sz="1200" kern="1200" dirty="0">
                <a:solidFill>
                  <a:schemeClr val="tx1"/>
                </a:solidFill>
                <a:effectLst/>
                <a:latin typeface="+mn-lt"/>
                <a:ea typeface="+mn-ea"/>
                <a:cs typeface="+mn-cs"/>
              </a:rPr>
              <a:t>The secondary purpose of this exercise is to give participants practice in generating ideas for seeking answers to questions. Scanning the environment to seek answers and identify patterns from disparate sources and alternate points of view is important to strategic thinking. Seeking information in response to a variety of </a:t>
            </a:r>
            <a:br>
              <a:rPr lang="en-US" sz="1200" kern="1200" dirty="0">
                <a:solidFill>
                  <a:schemeClr val="tx1"/>
                </a:solidFill>
                <a:effectLst/>
                <a:latin typeface="+mn-lt"/>
                <a:ea typeface="+mn-ea"/>
                <a:cs typeface="+mn-cs"/>
              </a:rPr>
            </a:br>
            <a:r>
              <a:rPr lang="en-US" sz="1200" kern="1200" dirty="0">
                <a:solidFill>
                  <a:schemeClr val="tx1"/>
                </a:solidFill>
                <a:effectLst/>
                <a:latin typeface="+mn-lt"/>
                <a:ea typeface="+mn-ea"/>
                <a:cs typeface="+mn-cs"/>
              </a:rPr>
              <a:t>types of questions allows one to expand understanding, identify important events, issues, or trends, and test assumptions.</a:t>
            </a:r>
            <a:endParaRPr lang="en-US" dirty="0">
              <a:effectLst/>
            </a:endParaRPr>
          </a:p>
          <a:p>
            <a:endParaRPr lang="en-US" dirty="0"/>
          </a:p>
        </p:txBody>
      </p:sp>
      <p:sp>
        <p:nvSpPr>
          <p:cNvPr id="4" name="Slide Number Placeholder 3"/>
          <p:cNvSpPr>
            <a:spLocks noGrp="1"/>
          </p:cNvSpPr>
          <p:nvPr>
            <p:ph type="sldNum" sz="quarter" idx="10"/>
          </p:nvPr>
        </p:nvSpPr>
        <p:spPr/>
        <p:txBody>
          <a:bodyPr/>
          <a:lstStyle/>
          <a:p>
            <a:fld id="{98D1CD6E-96FA-4F76-9591-A847C4B9DD7C}" type="slidenum">
              <a:rPr lang="en-US" smtClean="0"/>
              <a:pPr/>
              <a:t>4</a:t>
            </a:fld>
            <a:endParaRPr lang="en-US"/>
          </a:p>
        </p:txBody>
      </p:sp>
    </p:spTree>
    <p:extLst>
      <p:ext uri="{BB962C8B-B14F-4D97-AF65-F5344CB8AC3E}">
        <p14:creationId xmlns:p14="http://schemas.microsoft.com/office/powerpoint/2010/main" val="19273596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8D1CD6E-96FA-4F76-9591-A847C4B9DD7C}" type="slidenum">
              <a:rPr lang="en-US" smtClean="0"/>
              <a:pPr/>
              <a:t>5</a:t>
            </a:fld>
            <a:endParaRPr lang="en-US"/>
          </a:p>
        </p:txBody>
      </p:sp>
    </p:spTree>
    <p:extLst>
      <p:ext uri="{BB962C8B-B14F-4D97-AF65-F5344CB8AC3E}">
        <p14:creationId xmlns:p14="http://schemas.microsoft.com/office/powerpoint/2010/main" val="11754951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8D1CD6E-96FA-4F76-9591-A847C4B9DD7C}"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8D1CD6E-96FA-4F76-9591-A847C4B9DD7C}" type="slidenum">
              <a:rPr lang="en-US" smtClean="0"/>
              <a:pPr/>
              <a:t>8</a:t>
            </a:fld>
            <a:endParaRPr lang="en-US"/>
          </a:p>
        </p:txBody>
      </p:sp>
    </p:spTree>
    <p:extLst>
      <p:ext uri="{BB962C8B-B14F-4D97-AF65-F5344CB8AC3E}">
        <p14:creationId xmlns:p14="http://schemas.microsoft.com/office/powerpoint/2010/main" val="107521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8D1CD6E-96FA-4F76-9591-A847C4B9DD7C}" type="slidenum">
              <a:rPr lang="en-US" smtClean="0"/>
              <a:pPr/>
              <a:t>9</a:t>
            </a:fld>
            <a:endParaRPr lang="en-US"/>
          </a:p>
        </p:txBody>
      </p:sp>
    </p:spTree>
    <p:extLst>
      <p:ext uri="{BB962C8B-B14F-4D97-AF65-F5344CB8AC3E}">
        <p14:creationId xmlns:p14="http://schemas.microsoft.com/office/powerpoint/2010/main" val="107521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8D1CD6E-96FA-4F76-9591-A847C4B9DD7C}" type="slidenum">
              <a:rPr lang="en-US" smtClean="0"/>
              <a:pPr/>
              <a:t>11</a:t>
            </a:fld>
            <a:endParaRPr lang="en-US"/>
          </a:p>
        </p:txBody>
      </p:sp>
    </p:spTree>
    <p:extLst>
      <p:ext uri="{BB962C8B-B14F-4D97-AF65-F5344CB8AC3E}">
        <p14:creationId xmlns:p14="http://schemas.microsoft.com/office/powerpoint/2010/main" val="38179481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8D1CD6E-96FA-4F76-9591-A847C4B9DD7C}" type="slidenum">
              <a:rPr lang="en-US" smtClean="0"/>
              <a:pPr/>
              <a:t>12</a:t>
            </a:fld>
            <a:endParaRPr lang="en-US"/>
          </a:p>
        </p:txBody>
      </p:sp>
    </p:spTree>
    <p:extLst>
      <p:ext uri="{BB962C8B-B14F-4D97-AF65-F5344CB8AC3E}">
        <p14:creationId xmlns:p14="http://schemas.microsoft.com/office/powerpoint/2010/main" val="22761984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57AB4EF-944F-4FC9-8F6D-99130C34FF62}" type="datetime1">
              <a:rPr lang="en-US" smtClean="0"/>
              <a:pPr/>
              <a:t>8/10/2017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044682-6219-4089-8719-C9589F48517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B0785D3-D4A3-4281-8A30-15B9C3E5E708}" type="datetime1">
              <a:rPr lang="en-US" smtClean="0"/>
              <a:pPr/>
              <a:t>8/10/2017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044682-6219-4089-8719-C9589F48517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520507F-0711-434C-9A98-03D26F204C71}" type="datetime1">
              <a:rPr lang="en-US" smtClean="0"/>
              <a:pPr/>
              <a:t>8/10/2017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044682-6219-4089-8719-C9589F48517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179ADCC-BF2B-49A0-AC1B-1EA1C9B95950}" type="datetime1">
              <a:rPr lang="en-US" smtClean="0"/>
              <a:pPr/>
              <a:t>8/10/2017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044682-6219-4089-8719-C9589F48517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26EB2E4-42C3-4FAC-8F03-A51BFB40683B}" type="datetime1">
              <a:rPr lang="en-US" smtClean="0"/>
              <a:pPr/>
              <a:t>8/10/2017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044682-6219-4089-8719-C9589F48517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FCB1EE1-DE04-4A0A-BE1C-25D261FF1A9F}" type="datetime1">
              <a:rPr lang="en-US" smtClean="0"/>
              <a:pPr/>
              <a:t>8/10/2017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044682-6219-4089-8719-C9589F48517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161FC6E-1BA6-400F-93A3-9104F7306E7E}" type="datetime1">
              <a:rPr lang="en-US" smtClean="0"/>
              <a:pPr/>
              <a:t>8/10/2017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044682-6219-4089-8719-C9589F48517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F53F43A-9B1C-4069-819B-7E03D24FD3B2}" type="datetime1">
              <a:rPr lang="en-US" smtClean="0"/>
              <a:pPr/>
              <a:t>8/10/2017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044682-6219-4089-8719-C9589F48517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50A8DC-5675-471B-8343-56A6ACC274A2}" type="datetime1">
              <a:rPr lang="en-US" smtClean="0"/>
              <a:pPr/>
              <a:t>8/10/2017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044682-6219-4089-8719-C9589F48517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CA1F0E5-A37C-4D8A-BB5C-28B8AAB50515}" type="datetime1">
              <a:rPr lang="en-US" smtClean="0"/>
              <a:pPr/>
              <a:t>8/10/2017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044682-6219-4089-8719-C9589F48517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F1C4A6B-3688-4AB1-898D-3F088A961AEA}" type="datetime1">
              <a:rPr lang="en-US" smtClean="0"/>
              <a:pPr/>
              <a:t>8/10/2017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044682-6219-4089-8719-C9589F48517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A9A1BE-277A-4A4D-8AA2-226095CD1ACA}" type="datetime1">
              <a:rPr lang="en-US" smtClean="0"/>
              <a:pPr/>
              <a:t>8/10/2017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044682-6219-4089-8719-C9589F48517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9.png"/><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7.xml"/><Relationship Id="rId5" Type="http://schemas.openxmlformats.org/officeDocument/2006/relationships/image" Target="../media/image9.png"/><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8.png"/><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8.png"/><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8.png"/><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8.png"/><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8.png"/><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8.png"/><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8.png"/><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8.png"/><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2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8.png"/><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2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8.png"/><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2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8.png"/><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9.png"/></Relationships>
</file>

<file path=ppt/slides/_rels/slide2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image" Target="../media/image9.png"/><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98044682-6219-4089-8719-C9589F48517E}" type="slidenum">
              <a:rPr lang="en-US" smtClean="0"/>
              <a:pPr/>
              <a:t>1</a:t>
            </a:fld>
            <a:endParaRPr lang="en-US"/>
          </a:p>
        </p:txBody>
      </p:sp>
      <p:sp>
        <p:nvSpPr>
          <p:cNvPr id="6" name="Rectangle 5"/>
          <p:cNvSpPr/>
          <p:nvPr/>
        </p:nvSpPr>
        <p:spPr>
          <a:xfrm>
            <a:off x="0" y="2400300"/>
            <a:ext cx="9144000" cy="1600200"/>
          </a:xfrm>
          <a:prstGeom prst="rect">
            <a:avLst/>
          </a:prstGeom>
          <a:solidFill>
            <a:srgbClr val="D3B431">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7" name="Picture 6" descr="Related image"/>
          <p:cNvPicPr>
            <a:picLocks noChangeAspect="1" noChangeArrowheads="1"/>
          </p:cNvPicPr>
          <p:nvPr/>
        </p:nvPicPr>
        <p:blipFill>
          <a:blip r:embed="rId2" cstate="print"/>
          <a:srcRect/>
          <a:stretch>
            <a:fillRect/>
          </a:stretch>
        </p:blipFill>
        <p:spPr bwMode="auto">
          <a:xfrm>
            <a:off x="457200" y="2729865"/>
            <a:ext cx="685800" cy="965835"/>
          </a:xfrm>
          <a:prstGeom prst="rect">
            <a:avLst/>
          </a:prstGeom>
          <a:noFill/>
        </p:spPr>
      </p:pic>
      <p:sp>
        <p:nvSpPr>
          <p:cNvPr id="8" name="Title 1"/>
          <p:cNvSpPr>
            <a:spLocks noGrp="1"/>
          </p:cNvSpPr>
          <p:nvPr/>
        </p:nvSpPr>
        <p:spPr>
          <a:xfrm>
            <a:off x="2133600" y="2628900"/>
            <a:ext cx="4800600" cy="114299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800" b="1" dirty="0">
                <a:latin typeface="+mn-lt"/>
                <a:cs typeface="Arial" pitchFamily="34" charset="0"/>
              </a:rPr>
              <a:t>Asking Powerful Questions</a:t>
            </a:r>
            <a:endParaRPr lang="en-US" sz="2400" i="1" dirty="0">
              <a:latin typeface="+mn-lt"/>
              <a:cs typeface="Arial" pitchFamily="34" charset="0"/>
            </a:endParaRPr>
          </a:p>
        </p:txBody>
      </p:sp>
      <p:pic>
        <p:nvPicPr>
          <p:cNvPr id="9" name="Picture 8" descr="Image result for future icon"/>
          <p:cNvPicPr>
            <a:picLocks noChangeAspect="1" noChangeArrowheads="1"/>
          </p:cNvPicPr>
          <p:nvPr/>
        </p:nvPicPr>
        <p:blipFill>
          <a:blip r:embed="rId3" cstate="print"/>
          <a:srcRect/>
          <a:stretch>
            <a:fillRect/>
          </a:stretch>
        </p:blipFill>
        <p:spPr bwMode="auto">
          <a:xfrm>
            <a:off x="1219200" y="2705100"/>
            <a:ext cx="1066800" cy="1066800"/>
          </a:xfrm>
          <a:prstGeom prst="rect">
            <a:avLst/>
          </a:prstGeom>
          <a:noFill/>
        </p:spPr>
      </p:pic>
      <p:pic>
        <p:nvPicPr>
          <p:cNvPr id="10" name="Picture 9" descr="Image result for book black vector"/>
          <p:cNvPicPr>
            <a:picLocks noChangeAspect="1" noChangeArrowheads="1"/>
          </p:cNvPicPr>
          <p:nvPr/>
        </p:nvPicPr>
        <p:blipFill>
          <a:blip r:embed="rId4" cstate="print"/>
          <a:srcRect/>
          <a:stretch>
            <a:fillRect/>
          </a:stretch>
        </p:blipFill>
        <p:spPr bwMode="auto">
          <a:xfrm>
            <a:off x="7010400" y="2857500"/>
            <a:ext cx="762000" cy="762000"/>
          </a:xfrm>
          <a:prstGeom prst="rect">
            <a:avLst/>
          </a:prstGeom>
          <a:noFill/>
        </p:spPr>
      </p:pic>
      <p:pic>
        <p:nvPicPr>
          <p:cNvPr id="11" name="Picture 10" descr="Image result for feedback loop black vector"/>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7848600" y="2705100"/>
            <a:ext cx="1143000" cy="1143000"/>
          </a:xfrm>
          <a:prstGeom prst="rect">
            <a:avLst/>
          </a:prstGeom>
          <a:noFill/>
        </p:spPr>
      </p:pic>
      <p:sp>
        <p:nvSpPr>
          <p:cNvPr id="12" name="Rectangle 11"/>
          <p:cNvSpPr/>
          <p:nvPr/>
        </p:nvSpPr>
        <p:spPr>
          <a:xfrm>
            <a:off x="0" y="4000500"/>
            <a:ext cx="9144000" cy="457200"/>
          </a:xfrm>
          <a:prstGeom prst="rect">
            <a:avLst/>
          </a:prstGeom>
          <a:solidFill>
            <a:srgbClr val="77933C">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2000" b="1" dirty="0"/>
              <a:t>Facilitator Guide</a:t>
            </a:r>
          </a:p>
        </p:txBody>
      </p:sp>
    </p:spTree>
    <p:extLst>
      <p:ext uri="{BB962C8B-B14F-4D97-AF65-F5344CB8AC3E}">
        <p14:creationId xmlns:p14="http://schemas.microsoft.com/office/powerpoint/2010/main" val="32178370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15760970"/>
              </p:ext>
            </p:extLst>
          </p:nvPr>
        </p:nvGraphicFramePr>
        <p:xfrm>
          <a:off x="876300" y="381000"/>
          <a:ext cx="7406640" cy="6217920"/>
        </p:xfrm>
        <a:graphic>
          <a:graphicData uri="http://schemas.openxmlformats.org/drawingml/2006/table">
            <a:tbl>
              <a:tblPr firstRow="1" bandRow="1">
                <a:tableStyleId>{46F890A9-2807-4EBB-B81D-B2AA78EC7F39}</a:tableStyleId>
              </a:tblPr>
              <a:tblGrid>
                <a:gridCol w="1759077">
                  <a:extLst>
                    <a:ext uri="{9D8B030D-6E8A-4147-A177-3AD203B41FA5}">
                      <a16:colId xmlns:a16="http://schemas.microsoft.com/office/drawing/2014/main" val="1764587541"/>
                    </a:ext>
                  </a:extLst>
                </a:gridCol>
                <a:gridCol w="493458">
                  <a:extLst>
                    <a:ext uri="{9D8B030D-6E8A-4147-A177-3AD203B41FA5}">
                      <a16:colId xmlns:a16="http://schemas.microsoft.com/office/drawing/2014/main" val="3858536520"/>
                    </a:ext>
                  </a:extLst>
                </a:gridCol>
                <a:gridCol w="5154105">
                  <a:extLst>
                    <a:ext uri="{9D8B030D-6E8A-4147-A177-3AD203B41FA5}">
                      <a16:colId xmlns:a16="http://schemas.microsoft.com/office/drawing/2014/main" val="1282257971"/>
                    </a:ext>
                  </a:extLst>
                </a:gridCol>
              </a:tblGrid>
              <a:tr h="976299">
                <a:tc>
                  <a:txBody>
                    <a:bodyPr/>
                    <a:lstStyle/>
                    <a:p>
                      <a:pPr marL="0" marR="0" algn="ctr">
                        <a:spcBef>
                          <a:spcPts val="0"/>
                        </a:spcBef>
                        <a:spcAft>
                          <a:spcPts val="0"/>
                        </a:spcAft>
                      </a:pPr>
                      <a:endParaRPr lang="en-US" sz="2000" b="1" dirty="0">
                        <a:solidFill>
                          <a:srgbClr val="F2F2F2"/>
                        </a:solidFill>
                        <a:effectLst/>
                        <a:latin typeface="Calibri" panose="020F0502020204030204" pitchFamily="34" charset="0"/>
                        <a:ea typeface="Times New Roman" panose="02020603050405020304" pitchFamily="18"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Step</a:t>
                      </a:r>
                      <a:endParaRPr lang="en-US" sz="1200" dirty="0">
                        <a:effectLst/>
                        <a:latin typeface="Corbel" panose="020B0503020204020204" pitchFamily="34"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 </a:t>
                      </a: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a:solidFill>
                          <a:srgbClr val="F2F2F2"/>
                        </a:solidFill>
                        <a:effectLst/>
                        <a:latin typeface="Calibri" panose="020F0502020204030204" pitchFamily="34" charset="0"/>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a:solidFill>
                            <a:srgbClr val="F2F2F2"/>
                          </a:solidFill>
                          <a:effectLst/>
                          <a:latin typeface="Calibri" panose="020F0502020204030204" pitchFamily="34" charset="0"/>
                          <a:ea typeface="Times New Roman" panose="02020603050405020304" pitchFamily="18" charset="0"/>
                        </a:rPr>
                        <a:t>Facilitator Activity</a:t>
                      </a:r>
                      <a:endParaRPr lang="en-US" sz="1200" dirty="0">
                        <a:effectLst/>
                        <a:latin typeface="Corbel" panose="020B0503020204020204" pitchFamily="34" charset="0"/>
                      </a:endParaRPr>
                    </a:p>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extLst>
                  <a:ext uri="{0D108BD9-81ED-4DB2-BD59-A6C34878D82A}">
                    <a16:rowId xmlns:a16="http://schemas.microsoft.com/office/drawing/2014/main" val="2641501532"/>
                  </a:ext>
                </a:extLst>
              </a:tr>
              <a:tr h="5241621">
                <a:tc>
                  <a:txBody>
                    <a:bodyPr/>
                    <a:lstStyle/>
                    <a:p>
                      <a:pPr algn="l"/>
                      <a:r>
                        <a:rPr lang="en-US" sz="4800" b="1" kern="1200" dirty="0">
                          <a:solidFill>
                            <a:schemeClr val="tx1"/>
                          </a:solidFill>
                          <a:effectLst/>
                          <a:latin typeface="+mn-lt"/>
                          <a:ea typeface="+mn-ea"/>
                          <a:cs typeface="+mn-cs"/>
                        </a:rPr>
                        <a:t> 1</a:t>
                      </a:r>
                      <a:endParaRPr lang="en-US" sz="1600" dirty="0">
                        <a:solidFill>
                          <a:schemeClr val="tx1"/>
                        </a:solidFill>
                        <a:effectLst/>
                      </a:endParaRPr>
                    </a:p>
                    <a:p>
                      <a:pPr algn="ctr"/>
                      <a:r>
                        <a:rPr lang="en-US" sz="1400" b="1" kern="1200" dirty="0">
                          <a:solidFill>
                            <a:schemeClr val="tx1"/>
                          </a:solidFill>
                          <a:effectLst/>
                          <a:latin typeface="+mn-lt"/>
                          <a:ea typeface="+mn-ea"/>
                          <a:cs typeface="+mn-cs"/>
                        </a:rPr>
                        <a:t> </a:t>
                      </a:r>
                      <a:endParaRPr lang="en-US" sz="1400" dirty="0">
                        <a:solidFill>
                          <a:schemeClr val="tx1"/>
                        </a:solidFill>
                        <a:effectLst/>
                      </a:endParaRPr>
                    </a:p>
                    <a:p>
                      <a:pPr algn="ctr"/>
                      <a:endParaRPr lang="en-US" sz="1200" b="1" kern="1200" dirty="0">
                        <a:solidFill>
                          <a:schemeClr val="tx1"/>
                        </a:solidFill>
                        <a:effectLst/>
                        <a:latin typeface="+mn-lt"/>
                        <a:ea typeface="+mn-ea"/>
                        <a:cs typeface="+mn-cs"/>
                      </a:endParaRPr>
                    </a:p>
                  </a:txBody>
                  <a:tcPr>
                    <a:solidFill>
                      <a:srgbClr val="CC9900"/>
                    </a:solidFill>
                  </a:tcPr>
                </a:tc>
                <a:tc>
                  <a:txBody>
                    <a:bodyPr/>
                    <a:lstStyle/>
                    <a:p>
                      <a:pPr marL="0" indent="0">
                        <a:buNone/>
                      </a:pPr>
                      <a:endParaRPr lang="en-US" sz="1100" dirty="0"/>
                    </a:p>
                  </a:txBody>
                  <a:tcPr>
                    <a:solidFill>
                      <a:srgbClr val="D3B431">
                        <a:alpha val="62000"/>
                      </a:srgbClr>
                    </a:solidFill>
                  </a:tcPr>
                </a:tc>
                <a:tc>
                  <a:txBody>
                    <a:bodyPr/>
                    <a:lstStyle/>
                    <a:p>
                      <a:pPr marL="0" marR="0">
                        <a:lnSpc>
                          <a:spcPct val="100000"/>
                        </a:lnSpc>
                        <a:spcBef>
                          <a:spcPts val="0"/>
                        </a:spcBef>
                        <a:spcAft>
                          <a:spcPts val="0"/>
                        </a:spcAft>
                      </a:pPr>
                      <a:endParaRPr lang="en-US" sz="14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00000"/>
                        </a:lnSpc>
                        <a:spcBef>
                          <a:spcPts val="0"/>
                        </a:spcBef>
                        <a:spcAft>
                          <a:spcPts val="0"/>
                        </a:spcAft>
                      </a:pPr>
                      <a:r>
                        <a:rPr lang="en-US" sz="1400" b="1" dirty="0">
                          <a:effectLst/>
                          <a:latin typeface="Calibri" panose="020F0502020204030204" pitchFamily="34" charset="0"/>
                          <a:ea typeface="Times New Roman" panose="02020603050405020304" pitchFamily="18" charset="0"/>
                          <a:cs typeface="Times New Roman" panose="02020603050405020304" pitchFamily="18" charset="0"/>
                        </a:rPr>
                        <a:t>DO</a:t>
                      </a:r>
                      <a:endParaRPr lang="en-US" sz="1400" dirty="0">
                        <a:effectLst/>
                        <a:latin typeface="Corbel" panose="020B0503020204020204" pitchFamily="34" charset="0"/>
                        <a:ea typeface="Times New Roman" panose="02020603050405020304" pitchFamily="18" charset="0"/>
                        <a:cs typeface="Times New Roman" panose="02020603050405020304" pitchFamily="18" charset="0"/>
                      </a:endParaRPr>
                    </a:p>
                    <a:p>
                      <a:pPr marL="290513" lvl="0" indent="-290513"/>
                      <a:r>
                        <a:rPr lang="en-US" sz="1400" b="1" i="1" kern="1200" dirty="0">
                          <a:solidFill>
                            <a:schemeClr val="dk1"/>
                          </a:solidFill>
                          <a:latin typeface="+mn-lt"/>
                          <a:ea typeface="+mn-ea"/>
                          <a:cs typeface="+mn-cs"/>
                        </a:rPr>
                        <a:t>-      </a:t>
                      </a:r>
                      <a:r>
                        <a:rPr lang="en-US" sz="1400" b="0" i="0" kern="1200" dirty="0">
                          <a:solidFill>
                            <a:schemeClr val="dk1"/>
                          </a:solidFill>
                          <a:latin typeface="+mn-lt"/>
                          <a:ea typeface="+mn-ea"/>
                          <a:cs typeface="+mn-cs"/>
                        </a:rPr>
                        <a:t>Describe</a:t>
                      </a:r>
                      <a:r>
                        <a:rPr lang="en-US" sz="1400" b="0" i="0" kern="1200" baseline="0" dirty="0">
                          <a:solidFill>
                            <a:schemeClr val="dk1"/>
                          </a:solidFill>
                          <a:latin typeface="+mn-lt"/>
                          <a:ea typeface="+mn-ea"/>
                          <a:cs typeface="+mn-cs"/>
                        </a:rPr>
                        <a:t> the exercise.</a:t>
                      </a:r>
                      <a:endParaRPr lang="en-US" sz="1400" b="1"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0000"/>
                        </a:lnSpc>
                        <a:spcBef>
                          <a:spcPts val="0"/>
                        </a:spcBef>
                      </a:pPr>
                      <a:endParaRPr lang="en-US" sz="1400" b="1" dirty="0">
                        <a:effectLst/>
                        <a:latin typeface="Calibri" panose="020F0502020204030204" pitchFamily="34" charset="0"/>
                      </a:endParaRPr>
                    </a:p>
                    <a:p>
                      <a:pPr>
                        <a:lnSpc>
                          <a:spcPct val="110000"/>
                        </a:lnSpc>
                        <a:spcBef>
                          <a:spcPts val="0"/>
                        </a:spcBef>
                      </a:pPr>
                      <a:r>
                        <a:rPr lang="en-US" sz="1400" b="1" dirty="0">
                          <a:effectLst/>
                          <a:latin typeface="Calibri" panose="020F0502020204030204" pitchFamily="34" charset="0"/>
                        </a:rPr>
                        <a:t>SAY</a:t>
                      </a:r>
                      <a:endParaRPr lang="en-US" sz="1400" dirty="0">
                        <a:effectLst/>
                        <a:latin typeface="Corbel" panose="020B0503020204020204" pitchFamily="34" charset="0"/>
                      </a:endParaRPr>
                    </a:p>
                    <a:p>
                      <a:pPr marL="290513" marR="0" lvl="0" indent="-290513">
                        <a:lnSpc>
                          <a:spcPct val="100000"/>
                        </a:lnSpc>
                        <a:spcBef>
                          <a:spcPts val="0"/>
                        </a:spcBef>
                        <a:spcAft>
                          <a:spcPts val="0"/>
                        </a:spcAft>
                        <a:buFontTx/>
                        <a:buChar char="-"/>
                      </a:pPr>
                      <a:r>
                        <a:rPr lang="en-US" sz="1400" i="1" dirty="0">
                          <a:effectLst/>
                          <a:latin typeface="Calibri" panose="020F0502020204030204" pitchFamily="34" charset="0"/>
                          <a:ea typeface="Times New Roman" panose="02020603050405020304" pitchFamily="18" charset="0"/>
                          <a:cs typeface="Times New Roman" panose="02020603050405020304" pitchFamily="18" charset="0"/>
                        </a:rPr>
                        <a:t>The task involves working with images.</a:t>
                      </a:r>
                    </a:p>
                    <a:p>
                      <a:pPr marL="290513" marR="0" lvl="0" indent="-290513">
                        <a:lnSpc>
                          <a:spcPct val="100000"/>
                        </a:lnSpc>
                        <a:spcBef>
                          <a:spcPts val="0"/>
                        </a:spcBef>
                        <a:spcAft>
                          <a:spcPts val="0"/>
                        </a:spcAft>
                        <a:buFontTx/>
                        <a:buChar char="-"/>
                      </a:pPr>
                      <a:r>
                        <a:rPr lang="en-US" sz="1400" i="1" dirty="0">
                          <a:effectLst/>
                          <a:latin typeface="Calibri" panose="020F0502020204030204" pitchFamily="34" charset="0"/>
                          <a:ea typeface="Times New Roman" panose="02020603050405020304" pitchFamily="18" charset="0"/>
                          <a:cs typeface="Times New Roman" panose="02020603050405020304" pitchFamily="18" charset="0"/>
                        </a:rPr>
                        <a:t>To practice the skill of questioning, we are going to work with an image [hold up some examples].  I will give you one in a minute.</a:t>
                      </a:r>
                    </a:p>
                    <a:p>
                      <a:pPr marL="290513" marR="0" lvl="0" indent="-290513">
                        <a:lnSpc>
                          <a:spcPct val="100000"/>
                        </a:lnSpc>
                        <a:spcBef>
                          <a:spcPts val="0"/>
                        </a:spcBef>
                        <a:spcAft>
                          <a:spcPts val="0"/>
                        </a:spcAft>
                        <a:buFontTx/>
                        <a:buChar char="-"/>
                      </a:pPr>
                      <a:r>
                        <a:rPr lang="en-US" sz="1400" i="1" dirty="0">
                          <a:effectLst/>
                          <a:latin typeface="Calibri" panose="020F0502020204030204" pitchFamily="34" charset="0"/>
                          <a:ea typeface="Times New Roman" panose="02020603050405020304" pitchFamily="18" charset="0"/>
                          <a:cs typeface="Times New Roman" panose="02020603050405020304" pitchFamily="18" charset="0"/>
                        </a:rPr>
                        <a:t>In this first segment, you will work individually. Your task is to take some time to examine the image I give you. </a:t>
                      </a:r>
                    </a:p>
                    <a:p>
                      <a:pPr marL="290513" marR="0" lvl="0" indent="-290513">
                        <a:lnSpc>
                          <a:spcPct val="100000"/>
                        </a:lnSpc>
                        <a:spcBef>
                          <a:spcPts val="0"/>
                        </a:spcBef>
                        <a:spcAft>
                          <a:spcPts val="0"/>
                        </a:spcAft>
                        <a:buFontTx/>
                        <a:buChar char="-"/>
                      </a:pPr>
                      <a:r>
                        <a:rPr lang="en-US" sz="1400" i="1" dirty="0">
                          <a:effectLst/>
                          <a:latin typeface="Calibri" panose="020F0502020204030204" pitchFamily="34" charset="0"/>
                          <a:ea typeface="Times New Roman" panose="02020603050405020304" pitchFamily="18" charset="0"/>
                          <a:cs typeface="Times New Roman" panose="02020603050405020304" pitchFamily="18" charset="0"/>
                        </a:rPr>
                        <a:t>Then spend 10-15 minutes generating questions about the situation or event represented by the image.  Write each of your questions on a post-it note.</a:t>
                      </a:r>
                    </a:p>
                    <a:p>
                      <a:pPr marL="342900" marR="0" lvl="0" indent="-342900">
                        <a:lnSpc>
                          <a:spcPct val="100000"/>
                        </a:lnSpc>
                        <a:spcBef>
                          <a:spcPts val="0"/>
                        </a:spcBef>
                        <a:spcAft>
                          <a:spcPts val="0"/>
                        </a:spcAft>
                        <a:buFontTx/>
                        <a:buChar char="-"/>
                      </a:pPr>
                      <a:endParaRPr lang="en-US" sz="1400" i="1"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gn="l" defTabSz="914400" rtl="0" eaLnBrk="1" fontAlgn="auto" latinLnBrk="0" hangingPunct="1">
                        <a:lnSpc>
                          <a:spcPct val="100000"/>
                        </a:lnSpc>
                        <a:spcBef>
                          <a:spcPts val="0"/>
                        </a:spcBef>
                        <a:spcAft>
                          <a:spcPts val="0"/>
                        </a:spcAft>
                        <a:buClrTx/>
                        <a:buSzTx/>
                        <a:buFontTx/>
                        <a:buNone/>
                        <a:tabLst/>
                        <a:defRPr/>
                      </a:pPr>
                      <a:r>
                        <a:rPr lang="en-US" sz="1400" b="1" i="0" u="none" kern="1200" baseline="0" dirty="0">
                          <a:solidFill>
                            <a:schemeClr val="dk1"/>
                          </a:solidFill>
                          <a:effectLst/>
                          <a:latin typeface="+mn-lt"/>
                          <a:ea typeface="+mn-ea"/>
                          <a:cs typeface="+mn-cs"/>
                        </a:rPr>
                        <a:t>[End of Step 1]</a:t>
                      </a:r>
                    </a:p>
                    <a:p>
                      <a:pPr marL="342900" marR="0" lvl="0" indent="-342900">
                        <a:lnSpc>
                          <a:spcPct val="100000"/>
                        </a:lnSpc>
                        <a:spcBef>
                          <a:spcPts val="0"/>
                        </a:spcBef>
                        <a:spcAft>
                          <a:spcPts val="0"/>
                        </a:spcAft>
                        <a:buFontTx/>
                        <a:buChar char="-"/>
                      </a:pPr>
                      <a:endParaRPr lang="en-US" sz="1400" dirty="0">
                        <a:effectLst/>
                        <a:latin typeface="Corbel" panose="020B0503020204020204" pitchFamily="34" charset="0"/>
                        <a:ea typeface="Times New Roman" panose="02020603050405020304" pitchFamily="18" charset="0"/>
                        <a:cs typeface="Times New Roman" panose="02020603050405020304" pitchFamily="18" charset="0"/>
                      </a:endParaRPr>
                    </a:p>
                  </a:txBody>
                  <a:tcPr marL="68580" marR="68580" marT="0" marB="0">
                    <a:solidFill>
                      <a:srgbClr val="D3B431">
                        <a:alpha val="62000"/>
                      </a:srgbClr>
                    </a:solidFill>
                  </a:tcPr>
                </a:tc>
                <a:extLst>
                  <a:ext uri="{0D108BD9-81ED-4DB2-BD59-A6C34878D82A}">
                    <a16:rowId xmlns:a16="http://schemas.microsoft.com/office/drawing/2014/main" val="3992430320"/>
                  </a:ext>
                </a:extLst>
              </a:tr>
            </a:tbl>
          </a:graphicData>
        </a:graphic>
      </p:graphicFrame>
      <p:sp>
        <p:nvSpPr>
          <p:cNvPr id="13" name="Slide Number Placeholder 12"/>
          <p:cNvSpPr>
            <a:spLocks noGrp="1"/>
          </p:cNvSpPr>
          <p:nvPr>
            <p:ph type="sldNum" sz="quarter" idx="12"/>
          </p:nvPr>
        </p:nvSpPr>
        <p:spPr/>
        <p:txBody>
          <a:bodyPr/>
          <a:lstStyle/>
          <a:p>
            <a:fld id="{98044682-6219-4089-8719-C9589F48517E}" type="slidenum">
              <a:rPr lang="en-US" smtClean="0"/>
              <a:pPr/>
              <a:t>10</a:t>
            </a:fld>
            <a:endParaRPr lang="en-US"/>
          </a:p>
        </p:txBody>
      </p:sp>
      <p:cxnSp>
        <p:nvCxnSpPr>
          <p:cNvPr id="15" name="Straight Connector 14"/>
          <p:cNvCxnSpPr/>
          <p:nvPr/>
        </p:nvCxnSpPr>
        <p:spPr>
          <a:xfrm>
            <a:off x="2819400" y="1371600"/>
            <a:ext cx="0" cy="5212080"/>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pic>
        <p:nvPicPr>
          <p:cNvPr id="14" name="Picture 13" descr="C:\Users\361\AppData\Local\Microsoft\Windows\Temporary Internet Files\Content.IE5\IGMPWQCZ\ibdjl95-Speech-Bubbles-1[1].png"/>
          <p:cNvPicPr>
            <a:picLocks noChangeAspect="1" noChangeArrowheads="1"/>
          </p:cNvPicPr>
          <p:nvPr/>
        </p:nvPicPr>
        <p:blipFill>
          <a:blip r:embed="rId2" cstate="print"/>
          <a:srcRect/>
          <a:stretch>
            <a:fillRect/>
          </a:stretch>
        </p:blipFill>
        <p:spPr bwMode="auto">
          <a:xfrm>
            <a:off x="2668029" y="2273590"/>
            <a:ext cx="304800" cy="317210"/>
          </a:xfrm>
          <a:prstGeom prst="rect">
            <a:avLst/>
          </a:prstGeom>
          <a:noFill/>
        </p:spPr>
      </p:pic>
      <p:pic>
        <p:nvPicPr>
          <p:cNvPr id="16" name="Picture 2" descr="C:\Users\361\AppData\Local\Microsoft\Windows\Temporary Internet Files\Content.IE5\34TGYFAZ\uhr[1].png"/>
          <p:cNvPicPr>
            <a:picLocks noChangeAspect="1" noChangeArrowheads="1"/>
          </p:cNvPicPr>
          <p:nvPr/>
        </p:nvPicPr>
        <p:blipFill>
          <a:blip r:embed="rId3" cstate="print"/>
          <a:srcRect/>
          <a:stretch>
            <a:fillRect/>
          </a:stretch>
        </p:blipFill>
        <p:spPr bwMode="auto">
          <a:xfrm>
            <a:off x="1202185" y="2328446"/>
            <a:ext cx="317258" cy="317258"/>
          </a:xfrm>
          <a:prstGeom prst="rect">
            <a:avLst/>
          </a:prstGeom>
          <a:noFill/>
        </p:spPr>
      </p:pic>
      <p:sp>
        <p:nvSpPr>
          <p:cNvPr id="17" name="TextBox 16"/>
          <p:cNvSpPr txBox="1"/>
          <p:nvPr/>
        </p:nvSpPr>
        <p:spPr>
          <a:xfrm>
            <a:off x="1519443" y="2328446"/>
            <a:ext cx="766557" cy="338554"/>
          </a:xfrm>
          <a:prstGeom prst="rect">
            <a:avLst/>
          </a:prstGeom>
          <a:noFill/>
        </p:spPr>
        <p:txBody>
          <a:bodyPr wrap="none" rtlCol="0">
            <a:spAutoFit/>
          </a:bodyPr>
          <a:lstStyle/>
          <a:p>
            <a:r>
              <a:rPr lang="en-US" sz="1600" b="1" dirty="0"/>
              <a:t>30 min</a:t>
            </a:r>
          </a:p>
        </p:txBody>
      </p:sp>
      <p:sp>
        <p:nvSpPr>
          <p:cNvPr id="18" name="TextBox 17"/>
          <p:cNvSpPr txBox="1"/>
          <p:nvPr/>
        </p:nvSpPr>
        <p:spPr>
          <a:xfrm>
            <a:off x="1371600" y="1485781"/>
            <a:ext cx="1143001" cy="800219"/>
          </a:xfrm>
          <a:prstGeom prst="rect">
            <a:avLst/>
          </a:prstGeom>
          <a:noFill/>
        </p:spPr>
        <p:txBody>
          <a:bodyPr wrap="square" rtlCol="0">
            <a:spAutoFit/>
          </a:bodyPr>
          <a:lstStyle/>
          <a:p>
            <a:r>
              <a:rPr lang="en-US" sz="1600" b="1" dirty="0"/>
              <a:t>Exercise</a:t>
            </a:r>
          </a:p>
          <a:p>
            <a:r>
              <a:rPr lang="en-US" sz="1600" b="1" dirty="0"/>
              <a:t>Set up </a:t>
            </a:r>
            <a:r>
              <a:rPr lang="en-US" sz="1400" b="1" dirty="0"/>
              <a:t>(contd.)</a:t>
            </a:r>
          </a:p>
        </p:txBody>
      </p:sp>
      <p:pic>
        <p:nvPicPr>
          <p:cNvPr id="11" name="Picture 6" descr="C:\Users\361\AppData\Local\Microsoft\Windows\Temporary Internet Files\Content.IE5\IGMPWQCZ\Righthand.svg[1].png"/>
          <p:cNvPicPr>
            <a:picLocks noChangeAspect="1" noChangeArrowheads="1"/>
          </p:cNvPicPr>
          <p:nvPr/>
        </p:nvPicPr>
        <p:blipFill>
          <a:blip r:embed="rId4" cstate="print"/>
          <a:srcRect/>
          <a:stretch>
            <a:fillRect/>
          </a:stretch>
        </p:blipFill>
        <p:spPr bwMode="auto">
          <a:xfrm>
            <a:off x="2649325" y="1524000"/>
            <a:ext cx="381000" cy="381000"/>
          </a:xfrm>
          <a:prstGeom prst="rect">
            <a:avLst/>
          </a:prstGeom>
          <a:noFill/>
        </p:spPr>
      </p:pic>
    </p:spTree>
    <p:extLst>
      <p:ext uri="{BB962C8B-B14F-4D97-AF65-F5344CB8AC3E}">
        <p14:creationId xmlns:p14="http://schemas.microsoft.com/office/powerpoint/2010/main" val="27502201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65504066"/>
              </p:ext>
            </p:extLst>
          </p:nvPr>
        </p:nvGraphicFramePr>
        <p:xfrm>
          <a:off x="876300" y="381001"/>
          <a:ext cx="7406640" cy="6262110"/>
        </p:xfrm>
        <a:graphic>
          <a:graphicData uri="http://schemas.openxmlformats.org/drawingml/2006/table">
            <a:tbl>
              <a:tblPr firstRow="1" bandRow="1">
                <a:tableStyleId>{46F890A9-2807-4EBB-B81D-B2AA78EC7F39}</a:tableStyleId>
              </a:tblPr>
              <a:tblGrid>
                <a:gridCol w="1759077">
                  <a:extLst>
                    <a:ext uri="{9D8B030D-6E8A-4147-A177-3AD203B41FA5}">
                      <a16:colId xmlns:a16="http://schemas.microsoft.com/office/drawing/2014/main" val="1764587541"/>
                    </a:ext>
                  </a:extLst>
                </a:gridCol>
                <a:gridCol w="493458">
                  <a:extLst>
                    <a:ext uri="{9D8B030D-6E8A-4147-A177-3AD203B41FA5}">
                      <a16:colId xmlns:a16="http://schemas.microsoft.com/office/drawing/2014/main" val="3858536520"/>
                    </a:ext>
                  </a:extLst>
                </a:gridCol>
                <a:gridCol w="5154105">
                  <a:extLst>
                    <a:ext uri="{9D8B030D-6E8A-4147-A177-3AD203B41FA5}">
                      <a16:colId xmlns:a16="http://schemas.microsoft.com/office/drawing/2014/main" val="1282257971"/>
                    </a:ext>
                  </a:extLst>
                </a:gridCol>
              </a:tblGrid>
              <a:tr h="970782">
                <a:tc>
                  <a:txBody>
                    <a:bodyPr/>
                    <a:lstStyle/>
                    <a:p>
                      <a:pPr marL="0" marR="0" algn="ctr">
                        <a:spcBef>
                          <a:spcPts val="0"/>
                        </a:spcBef>
                        <a:spcAft>
                          <a:spcPts val="0"/>
                        </a:spcAft>
                      </a:pPr>
                      <a:endParaRPr lang="en-US" sz="2000" b="1" dirty="0">
                        <a:solidFill>
                          <a:srgbClr val="F2F2F2"/>
                        </a:solidFill>
                        <a:effectLst/>
                        <a:latin typeface="Calibri" panose="020F0502020204030204" pitchFamily="34" charset="0"/>
                        <a:ea typeface="Times New Roman" panose="02020603050405020304" pitchFamily="18"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Step</a:t>
                      </a:r>
                      <a:endParaRPr lang="en-US" sz="1200" dirty="0">
                        <a:effectLst/>
                        <a:latin typeface="Corbel" panose="020B0503020204020204" pitchFamily="34"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 </a:t>
                      </a: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a:solidFill>
                          <a:srgbClr val="F2F2F2"/>
                        </a:solidFill>
                        <a:effectLst/>
                        <a:latin typeface="Calibri" panose="020F0502020204030204" pitchFamily="34" charset="0"/>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a:solidFill>
                            <a:srgbClr val="F2F2F2"/>
                          </a:solidFill>
                          <a:effectLst/>
                          <a:latin typeface="Calibri" panose="020F0502020204030204" pitchFamily="34" charset="0"/>
                          <a:ea typeface="Times New Roman" panose="02020603050405020304" pitchFamily="18" charset="0"/>
                        </a:rPr>
                        <a:t>Facilitator Activity</a:t>
                      </a:r>
                      <a:endParaRPr lang="en-US" sz="1200" dirty="0">
                        <a:effectLst/>
                        <a:latin typeface="Corbel" panose="020B0503020204020204" pitchFamily="34" charset="0"/>
                      </a:endParaRPr>
                    </a:p>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extLst>
                  <a:ext uri="{0D108BD9-81ED-4DB2-BD59-A6C34878D82A}">
                    <a16:rowId xmlns:a16="http://schemas.microsoft.com/office/drawing/2014/main" val="2641501532"/>
                  </a:ext>
                </a:extLst>
              </a:tr>
              <a:tr h="5277617">
                <a:tc>
                  <a:txBody>
                    <a:bodyPr/>
                    <a:lstStyle/>
                    <a:p>
                      <a:pPr algn="l"/>
                      <a:r>
                        <a:rPr lang="en-US" sz="4800" b="1" kern="1200" dirty="0">
                          <a:solidFill>
                            <a:schemeClr val="tx1"/>
                          </a:solidFill>
                          <a:effectLst/>
                          <a:latin typeface="+mn-lt"/>
                          <a:ea typeface="+mn-ea"/>
                          <a:cs typeface="+mn-cs"/>
                        </a:rPr>
                        <a:t> 2</a:t>
                      </a:r>
                      <a:endParaRPr lang="en-US" sz="1600" dirty="0">
                        <a:solidFill>
                          <a:schemeClr val="tx1"/>
                        </a:solidFill>
                        <a:effectLst/>
                      </a:endParaRPr>
                    </a:p>
                    <a:p>
                      <a:pPr algn="ctr"/>
                      <a:r>
                        <a:rPr lang="en-US" sz="1400" b="1" kern="1200" dirty="0">
                          <a:solidFill>
                            <a:schemeClr val="tx1"/>
                          </a:solidFill>
                          <a:effectLst/>
                          <a:latin typeface="+mn-lt"/>
                          <a:ea typeface="+mn-ea"/>
                          <a:cs typeface="+mn-cs"/>
                        </a:rPr>
                        <a:t> </a:t>
                      </a:r>
                      <a:endParaRPr lang="en-US" sz="1400" dirty="0">
                        <a:solidFill>
                          <a:schemeClr val="tx1"/>
                        </a:solidFill>
                        <a:effectLst/>
                      </a:endParaRPr>
                    </a:p>
                    <a:p>
                      <a:pPr algn="ctr"/>
                      <a:endParaRPr lang="en-US" sz="1200" b="1" kern="1200" dirty="0">
                        <a:solidFill>
                          <a:schemeClr val="tx1"/>
                        </a:solidFill>
                        <a:effectLst/>
                        <a:latin typeface="+mn-lt"/>
                        <a:ea typeface="+mn-ea"/>
                        <a:cs typeface="+mn-cs"/>
                      </a:endParaRPr>
                    </a:p>
                  </a:txBody>
                  <a:tcPr>
                    <a:solidFill>
                      <a:srgbClr val="CC9900"/>
                    </a:solidFill>
                  </a:tcPr>
                </a:tc>
                <a:tc>
                  <a:txBody>
                    <a:bodyPr/>
                    <a:lstStyle/>
                    <a:p>
                      <a:pPr marL="0" indent="0">
                        <a:buNone/>
                      </a:pPr>
                      <a:endParaRPr lang="en-US" sz="1100" dirty="0"/>
                    </a:p>
                  </a:txBody>
                  <a:tcPr>
                    <a:solidFill>
                      <a:srgbClr val="D3B431">
                        <a:alpha val="62000"/>
                      </a:srgbClr>
                    </a:solidFill>
                  </a:tcPr>
                </a:tc>
                <a:tc>
                  <a:txBody>
                    <a:bodyPr/>
                    <a:lstStyle/>
                    <a:p>
                      <a:pPr marL="0" marR="0">
                        <a:lnSpc>
                          <a:spcPct val="110000"/>
                        </a:lnSpc>
                        <a:spcBef>
                          <a:spcPts val="0"/>
                        </a:spcBef>
                        <a:spcAft>
                          <a:spcPts val="0"/>
                        </a:spcAft>
                      </a:pPr>
                      <a:endParaRPr lang="en-US" sz="14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0000"/>
                        </a:lnSpc>
                        <a:spcBef>
                          <a:spcPts val="0"/>
                        </a:spcBef>
                        <a:spcAft>
                          <a:spcPts val="0"/>
                        </a:spcAft>
                      </a:pPr>
                      <a:r>
                        <a:rPr lang="en-US" sz="1400" b="1" dirty="0">
                          <a:effectLst/>
                          <a:latin typeface="Calibri" panose="020F0502020204030204" pitchFamily="34" charset="0"/>
                          <a:ea typeface="Times New Roman" panose="02020603050405020304" pitchFamily="18" charset="0"/>
                          <a:cs typeface="Times New Roman" panose="02020603050405020304" pitchFamily="18" charset="0"/>
                        </a:rPr>
                        <a:t>DO</a:t>
                      </a:r>
                      <a:endParaRPr lang="en-US" sz="1400" dirty="0">
                        <a:effectLst/>
                        <a:latin typeface="Corbel" panose="020B0503020204020204" pitchFamily="34" charset="0"/>
                        <a:ea typeface="Times New Roman" panose="02020603050405020304" pitchFamily="18" charset="0"/>
                        <a:cs typeface="Times New Roman" panose="02020603050405020304" pitchFamily="18" charset="0"/>
                      </a:endParaRPr>
                    </a:p>
                    <a:p>
                      <a:pPr marL="342900" marR="0" lvl="0" indent="-342900">
                        <a:lnSpc>
                          <a:spcPct val="100000"/>
                        </a:lnSpc>
                        <a:spcBef>
                          <a:spcPts val="0"/>
                        </a:spcBef>
                        <a:spcAft>
                          <a:spcPts val="0"/>
                        </a:spcAft>
                        <a:buFont typeface="Calibri" panose="020F0502020204030204" pitchFamily="34" charset="0"/>
                        <a:buChar char="₋"/>
                      </a:pPr>
                      <a:r>
                        <a:rPr lang="en-US" sz="1400" kern="1200" dirty="0">
                          <a:solidFill>
                            <a:schemeClr val="dk1"/>
                          </a:solidFill>
                          <a:effectLst/>
                          <a:latin typeface="+mn-lt"/>
                          <a:ea typeface="+mn-ea"/>
                          <a:cs typeface="+mn-cs"/>
                        </a:rPr>
                        <a:t>Ask participants to form small groups; the groups will work together later in the exercise.</a:t>
                      </a:r>
                    </a:p>
                    <a:p>
                      <a:pPr marL="342900" marR="0" lvl="0" indent="-342900" algn="l" defTabSz="914400" rtl="0" eaLnBrk="1" fontAlgn="auto" latinLnBrk="0" hangingPunct="1">
                        <a:lnSpc>
                          <a:spcPct val="100000"/>
                        </a:lnSpc>
                        <a:spcBef>
                          <a:spcPts val="0"/>
                        </a:spcBef>
                        <a:spcAft>
                          <a:spcPts val="0"/>
                        </a:spcAft>
                        <a:buClrTx/>
                        <a:buSzTx/>
                        <a:buFont typeface="Calibri" panose="020F0502020204030204" pitchFamily="34" charset="0"/>
                        <a:buChar char="₋"/>
                        <a:tabLst/>
                        <a:defRPr/>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[Note: They can self-form the groups, or you can count off to determine group membership.]</a:t>
                      </a:r>
                      <a:endParaRPr lang="en-US" sz="1400" kern="1200" dirty="0">
                        <a:solidFill>
                          <a:schemeClr val="dk1"/>
                        </a:solidFill>
                        <a:effectLst/>
                        <a:latin typeface="+mn-lt"/>
                        <a:ea typeface="+mn-ea"/>
                        <a:cs typeface="+mn-cs"/>
                      </a:endParaRPr>
                    </a:p>
                    <a:p>
                      <a:pPr marL="342900" marR="0" lvl="0" indent="-342900">
                        <a:lnSpc>
                          <a:spcPct val="100000"/>
                        </a:lnSpc>
                        <a:spcBef>
                          <a:spcPts val="0"/>
                        </a:spcBef>
                        <a:spcAft>
                          <a:spcPts val="0"/>
                        </a:spcAft>
                        <a:buFontTx/>
                        <a:buChar char="-"/>
                      </a:pPr>
                      <a:r>
                        <a:rPr lang="en-US" sz="1400" kern="1200" dirty="0">
                          <a:solidFill>
                            <a:schemeClr val="dk1"/>
                          </a:solidFill>
                          <a:effectLst/>
                          <a:latin typeface="+mn-lt"/>
                          <a:ea typeface="+mn-ea"/>
                          <a:cs typeface="+mn-cs"/>
                        </a:rPr>
                        <a:t>Refer participants to the “Question Generation” page in their Participant</a:t>
                      </a:r>
                      <a:r>
                        <a:rPr lang="en-US" sz="1400" kern="1200" baseline="0" dirty="0">
                          <a:solidFill>
                            <a:schemeClr val="dk1"/>
                          </a:solidFill>
                          <a:effectLst/>
                          <a:latin typeface="+mn-lt"/>
                          <a:ea typeface="+mn-ea"/>
                          <a:cs typeface="+mn-cs"/>
                        </a:rPr>
                        <a:t> Guide</a:t>
                      </a:r>
                      <a:r>
                        <a:rPr lang="en-US" sz="1400" kern="1200" dirty="0">
                          <a:solidFill>
                            <a:schemeClr val="dk1"/>
                          </a:solidFill>
                          <a:effectLst/>
                          <a:latin typeface="+mn-lt"/>
                          <a:ea typeface="+mn-ea"/>
                          <a:cs typeface="+mn-cs"/>
                        </a:rPr>
                        <a:t>.</a:t>
                      </a:r>
                    </a:p>
                    <a:p>
                      <a:pPr marL="0" marR="0" lvl="0" indent="0">
                        <a:lnSpc>
                          <a:spcPct val="110000"/>
                        </a:lnSpc>
                        <a:spcBef>
                          <a:spcPts val="0"/>
                        </a:spcBef>
                        <a:spcAft>
                          <a:spcPts val="0"/>
                        </a:spcAft>
                        <a:buFontTx/>
                        <a:buNone/>
                      </a:pPr>
                      <a:endParaRPr lang="en-US" sz="1400" b="1" kern="1200" dirty="0">
                        <a:solidFill>
                          <a:schemeClr val="dk1"/>
                        </a:solidFill>
                        <a:effectLst/>
                        <a:latin typeface="+mn-lt"/>
                        <a:ea typeface="+mn-ea"/>
                        <a:cs typeface="+mn-cs"/>
                      </a:endParaRPr>
                    </a:p>
                    <a:p>
                      <a:pPr marL="0" marR="0" lvl="0" indent="0">
                        <a:lnSpc>
                          <a:spcPct val="110000"/>
                        </a:lnSpc>
                        <a:spcBef>
                          <a:spcPts val="0"/>
                        </a:spcBef>
                        <a:spcAft>
                          <a:spcPts val="0"/>
                        </a:spcAft>
                        <a:buFontTx/>
                        <a:buNone/>
                      </a:pPr>
                      <a:r>
                        <a:rPr lang="en-US" sz="1400" b="1" kern="1200" dirty="0">
                          <a:solidFill>
                            <a:schemeClr val="dk1"/>
                          </a:solidFill>
                          <a:effectLst/>
                          <a:latin typeface="+mn-lt"/>
                          <a:ea typeface="+mn-ea"/>
                          <a:cs typeface="+mn-cs"/>
                        </a:rPr>
                        <a:t>SAY</a:t>
                      </a:r>
                    </a:p>
                    <a:p>
                      <a:pPr marL="347663" marR="0" lvl="0" indent="-347663" algn="l" defTabSz="914400" rtl="0" eaLnBrk="1" fontAlgn="auto" latinLnBrk="0" hangingPunct="1">
                        <a:lnSpc>
                          <a:spcPct val="100000"/>
                        </a:lnSpc>
                        <a:spcBef>
                          <a:spcPts val="0"/>
                        </a:spcBef>
                        <a:spcAft>
                          <a:spcPts val="0"/>
                        </a:spcAft>
                        <a:buClrTx/>
                        <a:buSzTx/>
                        <a:buFontTx/>
                        <a:buChar char="-"/>
                        <a:tabLst/>
                        <a:defRPr/>
                      </a:pPr>
                      <a:r>
                        <a:rPr lang="en-US" sz="1400" i="1" kern="1200" dirty="0">
                          <a:solidFill>
                            <a:schemeClr val="dk1"/>
                          </a:solidFill>
                          <a:effectLst/>
                          <a:latin typeface="+mn-lt"/>
                          <a:ea typeface="+mn-ea"/>
                          <a:cs typeface="+mn-cs"/>
                        </a:rPr>
                        <a:t>The “Question Generation” aid provides information that will help you think about the image and develop a variety of questions.</a:t>
                      </a:r>
                    </a:p>
                    <a:p>
                      <a:pPr marL="0" marR="0" lvl="0" indent="0">
                        <a:lnSpc>
                          <a:spcPct val="110000"/>
                        </a:lnSpc>
                        <a:spcBef>
                          <a:spcPts val="0"/>
                        </a:spcBef>
                        <a:spcAft>
                          <a:spcPts val="0"/>
                        </a:spcAft>
                        <a:buFontTx/>
                        <a:buNone/>
                      </a:pPr>
                      <a:endParaRPr lang="en-US" sz="1400" kern="1200" dirty="0">
                        <a:solidFill>
                          <a:schemeClr val="dk1"/>
                        </a:solidFill>
                        <a:effectLst/>
                        <a:latin typeface="+mn-lt"/>
                        <a:ea typeface="+mn-ea"/>
                        <a:cs typeface="+mn-cs"/>
                      </a:endParaRPr>
                    </a:p>
                    <a:p>
                      <a:pPr marL="0" marR="0" lvl="0" indent="0">
                        <a:lnSpc>
                          <a:spcPct val="110000"/>
                        </a:lnSpc>
                        <a:spcBef>
                          <a:spcPts val="0"/>
                        </a:spcBef>
                        <a:spcAft>
                          <a:spcPts val="0"/>
                        </a:spcAft>
                        <a:buFontTx/>
                        <a:buNone/>
                      </a:pPr>
                      <a:r>
                        <a:rPr lang="en-US" sz="1400" b="1" kern="1200" dirty="0">
                          <a:solidFill>
                            <a:schemeClr val="dk1"/>
                          </a:solidFill>
                          <a:effectLst/>
                          <a:latin typeface="+mn-lt"/>
                          <a:ea typeface="+mn-ea"/>
                          <a:cs typeface="+mn-cs"/>
                        </a:rPr>
                        <a:t>DO</a:t>
                      </a:r>
                    </a:p>
                    <a:p>
                      <a:pPr marL="342900" marR="0" lvl="0" indent="-342900">
                        <a:lnSpc>
                          <a:spcPct val="100000"/>
                        </a:lnSpc>
                        <a:spcBef>
                          <a:spcPts val="0"/>
                        </a:spcBef>
                        <a:spcAft>
                          <a:spcPts val="0"/>
                        </a:spcAft>
                        <a:buFontTx/>
                        <a:buChar char="-"/>
                      </a:pPr>
                      <a:r>
                        <a:rPr lang="en-US" sz="1400" kern="1200" dirty="0">
                          <a:solidFill>
                            <a:schemeClr val="dk1"/>
                          </a:solidFill>
                          <a:effectLst/>
                          <a:latin typeface="+mn-lt"/>
                          <a:ea typeface="+mn-ea"/>
                          <a:cs typeface="+mn-cs"/>
                        </a:rPr>
                        <a:t>Distribute images</a:t>
                      </a:r>
                      <a:r>
                        <a:rPr lang="en-US" sz="1400" kern="1200" baseline="0" dirty="0">
                          <a:solidFill>
                            <a:schemeClr val="dk1"/>
                          </a:solidFill>
                          <a:effectLst/>
                          <a:latin typeface="+mn-lt"/>
                          <a:ea typeface="+mn-ea"/>
                          <a:cs typeface="+mn-cs"/>
                        </a:rPr>
                        <a:t> </a:t>
                      </a:r>
                      <a:r>
                        <a:rPr lang="en-US" sz="1400" kern="1200" dirty="0">
                          <a:solidFill>
                            <a:schemeClr val="dk1"/>
                          </a:solidFill>
                          <a:effectLst/>
                          <a:latin typeface="+mn-lt"/>
                          <a:ea typeface="+mn-ea"/>
                          <a:cs typeface="+mn-cs"/>
                        </a:rPr>
                        <a:t>(Each person within a small group should have his or her own copy of the same image. Each group should have a different image.).</a:t>
                      </a:r>
                    </a:p>
                    <a:p>
                      <a:pPr marL="0" marR="0">
                        <a:lnSpc>
                          <a:spcPct val="110000"/>
                        </a:lnSpc>
                        <a:spcBef>
                          <a:spcPts val="0"/>
                        </a:spcBef>
                        <a:spcAft>
                          <a:spcPts val="0"/>
                        </a:spcAft>
                      </a:pPr>
                      <a:endParaRPr lang="en-US" sz="1400" b="1" dirty="0">
                        <a:effectLst/>
                        <a:latin typeface="Calibri" panose="020F0502020204030204" pitchFamily="34" charset="0"/>
                        <a:ea typeface="Times New Roman" panose="02020603050405020304" pitchFamily="18" charset="0"/>
                      </a:endParaRPr>
                    </a:p>
                    <a:p>
                      <a:pPr marL="0" marR="0">
                        <a:lnSpc>
                          <a:spcPct val="110000"/>
                        </a:lnSpc>
                        <a:spcBef>
                          <a:spcPts val="0"/>
                        </a:spcBef>
                        <a:spcAft>
                          <a:spcPts val="0"/>
                        </a:spcAft>
                      </a:pPr>
                      <a:r>
                        <a:rPr lang="en-US" sz="1400" b="1" dirty="0">
                          <a:effectLst/>
                          <a:latin typeface="Calibri" panose="020F0502020204030204" pitchFamily="34" charset="0"/>
                          <a:ea typeface="Times New Roman" panose="02020603050405020304" pitchFamily="18" charset="0"/>
                        </a:rPr>
                        <a:t>SAY</a:t>
                      </a:r>
                    </a:p>
                    <a:p>
                      <a:pPr marL="347663" lvl="0" indent="-347663">
                        <a:buFontTx/>
                        <a:buChar char="-"/>
                      </a:pPr>
                      <a:r>
                        <a:rPr lang="en-US" sz="1400" i="1" kern="1200" dirty="0">
                          <a:solidFill>
                            <a:schemeClr val="dk1"/>
                          </a:solidFill>
                          <a:effectLst/>
                          <a:latin typeface="+mn-lt"/>
                          <a:ea typeface="+mn-ea"/>
                          <a:cs typeface="+mn-cs"/>
                        </a:rPr>
                        <a:t>Spend 15-20 minutes working individually; examine the image and generate questions about the situation or event represented in the image.</a:t>
                      </a:r>
                    </a:p>
                    <a:p>
                      <a:pPr lvl="0"/>
                      <a:endParaRPr lang="en-US" sz="1400" dirty="0">
                        <a:effectLst/>
                        <a:latin typeface="Corbel" panose="020B0503020204020204" pitchFamily="34" charset="0"/>
                        <a:ea typeface="Times New Roman" panose="02020603050405020304" pitchFamily="18" charset="0"/>
                        <a:cs typeface="Times New Roman" panose="02020603050405020304" pitchFamily="18" charset="0"/>
                      </a:endParaRPr>
                    </a:p>
                  </a:txBody>
                  <a:tcPr marL="68580" marR="68580" marT="0" marB="0">
                    <a:solidFill>
                      <a:srgbClr val="D3B431">
                        <a:alpha val="62000"/>
                      </a:srgbClr>
                    </a:solidFill>
                  </a:tcPr>
                </a:tc>
                <a:extLst>
                  <a:ext uri="{0D108BD9-81ED-4DB2-BD59-A6C34878D82A}">
                    <a16:rowId xmlns:a16="http://schemas.microsoft.com/office/drawing/2014/main" val="3992430320"/>
                  </a:ext>
                </a:extLst>
              </a:tr>
            </a:tbl>
          </a:graphicData>
        </a:graphic>
      </p:graphicFrame>
      <p:pic>
        <p:nvPicPr>
          <p:cNvPr id="5" name="Picture 2" descr="C:\Users\361\AppData\Local\Microsoft\Windows\Temporary Internet Files\Content.IE5\34TGYFAZ\uhr[1].png"/>
          <p:cNvPicPr>
            <a:picLocks noChangeAspect="1" noChangeArrowheads="1"/>
          </p:cNvPicPr>
          <p:nvPr/>
        </p:nvPicPr>
        <p:blipFill>
          <a:blip r:embed="rId3" cstate="print"/>
          <a:srcRect/>
          <a:stretch>
            <a:fillRect/>
          </a:stretch>
        </p:blipFill>
        <p:spPr bwMode="auto">
          <a:xfrm>
            <a:off x="1206742" y="2404646"/>
            <a:ext cx="317258" cy="317258"/>
          </a:xfrm>
          <a:prstGeom prst="rect">
            <a:avLst/>
          </a:prstGeom>
          <a:noFill/>
        </p:spPr>
      </p:pic>
      <p:sp>
        <p:nvSpPr>
          <p:cNvPr id="12" name="TextBox 11"/>
          <p:cNvSpPr txBox="1"/>
          <p:nvPr/>
        </p:nvSpPr>
        <p:spPr>
          <a:xfrm>
            <a:off x="1371600" y="1447800"/>
            <a:ext cx="1219201" cy="830997"/>
          </a:xfrm>
          <a:prstGeom prst="rect">
            <a:avLst/>
          </a:prstGeom>
          <a:noFill/>
        </p:spPr>
        <p:txBody>
          <a:bodyPr wrap="square" rtlCol="0">
            <a:spAutoFit/>
          </a:bodyPr>
          <a:lstStyle/>
          <a:p>
            <a:r>
              <a:rPr lang="en-US" sz="1600" b="1" dirty="0"/>
              <a:t>Participants Generate Questions</a:t>
            </a:r>
          </a:p>
        </p:txBody>
      </p:sp>
      <p:sp>
        <p:nvSpPr>
          <p:cNvPr id="13" name="TextBox 12"/>
          <p:cNvSpPr txBox="1"/>
          <p:nvPr/>
        </p:nvSpPr>
        <p:spPr>
          <a:xfrm>
            <a:off x="1519443" y="2404646"/>
            <a:ext cx="766557" cy="338554"/>
          </a:xfrm>
          <a:prstGeom prst="rect">
            <a:avLst/>
          </a:prstGeom>
          <a:noFill/>
        </p:spPr>
        <p:txBody>
          <a:bodyPr wrap="none" rtlCol="0">
            <a:spAutoFit/>
          </a:bodyPr>
          <a:lstStyle/>
          <a:p>
            <a:r>
              <a:rPr lang="en-US" sz="1600" b="1" dirty="0"/>
              <a:t>25 min</a:t>
            </a:r>
          </a:p>
        </p:txBody>
      </p:sp>
      <p:sp>
        <p:nvSpPr>
          <p:cNvPr id="14" name="Slide Number Placeholder 13"/>
          <p:cNvSpPr>
            <a:spLocks noGrp="1"/>
          </p:cNvSpPr>
          <p:nvPr>
            <p:ph type="sldNum" sz="quarter" idx="12"/>
          </p:nvPr>
        </p:nvSpPr>
        <p:spPr/>
        <p:txBody>
          <a:bodyPr/>
          <a:lstStyle/>
          <a:p>
            <a:fld id="{98044682-6219-4089-8719-C9589F48517E}" type="slidenum">
              <a:rPr lang="en-US" smtClean="0"/>
              <a:pPr/>
              <a:t>11</a:t>
            </a:fld>
            <a:endParaRPr lang="en-US"/>
          </a:p>
        </p:txBody>
      </p:sp>
      <p:cxnSp>
        <p:nvCxnSpPr>
          <p:cNvPr id="15" name="Straight Connector 14"/>
          <p:cNvCxnSpPr/>
          <p:nvPr/>
        </p:nvCxnSpPr>
        <p:spPr>
          <a:xfrm>
            <a:off x="2819400" y="1371600"/>
            <a:ext cx="0" cy="5230368"/>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pic>
        <p:nvPicPr>
          <p:cNvPr id="3" name="Picture 6" descr="C:\Users\361\AppData\Local\Microsoft\Windows\Temporary Internet Files\Content.IE5\IGMPWQCZ\Righthand.svg[1].png"/>
          <p:cNvPicPr>
            <a:picLocks noChangeAspect="1" noChangeArrowheads="1"/>
          </p:cNvPicPr>
          <p:nvPr/>
        </p:nvPicPr>
        <p:blipFill>
          <a:blip r:embed="rId4" cstate="print"/>
          <a:srcRect/>
          <a:stretch>
            <a:fillRect/>
          </a:stretch>
        </p:blipFill>
        <p:spPr bwMode="auto">
          <a:xfrm>
            <a:off x="2667000" y="1524000"/>
            <a:ext cx="381000" cy="381000"/>
          </a:xfrm>
          <a:prstGeom prst="rect">
            <a:avLst/>
          </a:prstGeom>
          <a:noFill/>
        </p:spPr>
      </p:pic>
      <p:pic>
        <p:nvPicPr>
          <p:cNvPr id="8" name="Picture 7" descr="C:\Users\361\AppData\Local\Microsoft\Windows\Temporary Internet Files\Content.IE5\IGMPWQCZ\ibdjl95-Speech-Bubbles-1[1].png"/>
          <p:cNvPicPr>
            <a:picLocks noChangeAspect="1" noChangeArrowheads="1"/>
          </p:cNvPicPr>
          <p:nvPr/>
        </p:nvPicPr>
        <p:blipFill>
          <a:blip r:embed="rId5" cstate="print"/>
          <a:srcRect/>
          <a:stretch>
            <a:fillRect/>
          </a:stretch>
        </p:blipFill>
        <p:spPr bwMode="auto">
          <a:xfrm>
            <a:off x="2668029" y="3340390"/>
            <a:ext cx="304800" cy="317210"/>
          </a:xfrm>
          <a:prstGeom prst="rect">
            <a:avLst/>
          </a:prstGeom>
          <a:noFill/>
        </p:spPr>
      </p:pic>
      <p:pic>
        <p:nvPicPr>
          <p:cNvPr id="6" name="Picture 6" descr="C:\Users\361\AppData\Local\Microsoft\Windows\Temporary Internet Files\Content.IE5\IGMPWQCZ\Righthand.svg[1].png"/>
          <p:cNvPicPr>
            <a:picLocks noChangeAspect="1" noChangeArrowheads="1"/>
          </p:cNvPicPr>
          <p:nvPr/>
        </p:nvPicPr>
        <p:blipFill>
          <a:blip r:embed="rId4" cstate="print"/>
          <a:srcRect/>
          <a:stretch>
            <a:fillRect/>
          </a:stretch>
        </p:blipFill>
        <p:spPr bwMode="auto">
          <a:xfrm>
            <a:off x="2655571" y="4343400"/>
            <a:ext cx="381000" cy="381000"/>
          </a:xfrm>
          <a:prstGeom prst="rect">
            <a:avLst/>
          </a:prstGeom>
          <a:noFill/>
        </p:spPr>
      </p:pic>
      <p:pic>
        <p:nvPicPr>
          <p:cNvPr id="7" name="Picture 6" descr="C:\Users\361\AppData\Local\Microsoft\Windows\Temporary Internet Files\Content.IE5\IGMPWQCZ\ibdjl95-Speech-Bubbles-1[1].png"/>
          <p:cNvPicPr>
            <a:picLocks noChangeAspect="1" noChangeArrowheads="1"/>
          </p:cNvPicPr>
          <p:nvPr/>
        </p:nvPicPr>
        <p:blipFill>
          <a:blip r:embed="rId5" cstate="print"/>
          <a:srcRect/>
          <a:stretch>
            <a:fillRect/>
          </a:stretch>
        </p:blipFill>
        <p:spPr bwMode="auto">
          <a:xfrm>
            <a:off x="2667000" y="5550190"/>
            <a:ext cx="304800" cy="317210"/>
          </a:xfrm>
          <a:prstGeom prst="rect">
            <a:avLst/>
          </a:prstGeom>
          <a:noFill/>
        </p:spPr>
      </p:pic>
    </p:spTree>
    <p:extLst>
      <p:ext uri="{BB962C8B-B14F-4D97-AF65-F5344CB8AC3E}">
        <p14:creationId xmlns:p14="http://schemas.microsoft.com/office/powerpoint/2010/main" val="28261375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414544038"/>
              </p:ext>
            </p:extLst>
          </p:nvPr>
        </p:nvGraphicFramePr>
        <p:xfrm>
          <a:off x="876300" y="381000"/>
          <a:ext cx="7406640" cy="6217920"/>
        </p:xfrm>
        <a:graphic>
          <a:graphicData uri="http://schemas.openxmlformats.org/drawingml/2006/table">
            <a:tbl>
              <a:tblPr firstRow="1" bandRow="1">
                <a:tableStyleId>{46F890A9-2807-4EBB-B81D-B2AA78EC7F39}</a:tableStyleId>
              </a:tblPr>
              <a:tblGrid>
                <a:gridCol w="1759077">
                  <a:extLst>
                    <a:ext uri="{9D8B030D-6E8A-4147-A177-3AD203B41FA5}">
                      <a16:colId xmlns:a16="http://schemas.microsoft.com/office/drawing/2014/main" val="1764587541"/>
                    </a:ext>
                  </a:extLst>
                </a:gridCol>
                <a:gridCol w="493458">
                  <a:extLst>
                    <a:ext uri="{9D8B030D-6E8A-4147-A177-3AD203B41FA5}">
                      <a16:colId xmlns:a16="http://schemas.microsoft.com/office/drawing/2014/main" val="3858536520"/>
                    </a:ext>
                  </a:extLst>
                </a:gridCol>
                <a:gridCol w="5154105">
                  <a:extLst>
                    <a:ext uri="{9D8B030D-6E8A-4147-A177-3AD203B41FA5}">
                      <a16:colId xmlns:a16="http://schemas.microsoft.com/office/drawing/2014/main" val="1282257971"/>
                    </a:ext>
                  </a:extLst>
                </a:gridCol>
              </a:tblGrid>
              <a:tr h="976299">
                <a:tc>
                  <a:txBody>
                    <a:bodyPr/>
                    <a:lstStyle/>
                    <a:p>
                      <a:pPr marL="0" marR="0" algn="ctr">
                        <a:spcBef>
                          <a:spcPts val="0"/>
                        </a:spcBef>
                        <a:spcAft>
                          <a:spcPts val="0"/>
                        </a:spcAft>
                      </a:pPr>
                      <a:endParaRPr lang="en-US" sz="2000" b="1" dirty="0">
                        <a:solidFill>
                          <a:srgbClr val="F2F2F2"/>
                        </a:solidFill>
                        <a:effectLst/>
                        <a:latin typeface="Calibri" panose="020F0502020204030204" pitchFamily="34" charset="0"/>
                        <a:ea typeface="Times New Roman" panose="02020603050405020304" pitchFamily="18"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Step</a:t>
                      </a:r>
                      <a:endParaRPr lang="en-US" sz="1200" dirty="0">
                        <a:effectLst/>
                        <a:latin typeface="Corbel" panose="020B0503020204020204" pitchFamily="34"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 </a:t>
                      </a: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a:solidFill>
                          <a:srgbClr val="F2F2F2"/>
                        </a:solidFill>
                        <a:effectLst/>
                        <a:latin typeface="Calibri" panose="020F0502020204030204" pitchFamily="34" charset="0"/>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a:solidFill>
                            <a:srgbClr val="F2F2F2"/>
                          </a:solidFill>
                          <a:effectLst/>
                          <a:latin typeface="Calibri" panose="020F0502020204030204" pitchFamily="34" charset="0"/>
                          <a:ea typeface="Times New Roman" panose="02020603050405020304" pitchFamily="18" charset="0"/>
                        </a:rPr>
                        <a:t>Facilitator Activity</a:t>
                      </a:r>
                      <a:endParaRPr lang="en-US" sz="1200" dirty="0">
                        <a:effectLst/>
                        <a:latin typeface="Corbel" panose="020B0503020204020204" pitchFamily="34" charset="0"/>
                      </a:endParaRPr>
                    </a:p>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extLst>
                  <a:ext uri="{0D108BD9-81ED-4DB2-BD59-A6C34878D82A}">
                    <a16:rowId xmlns:a16="http://schemas.microsoft.com/office/drawing/2014/main" val="2641501532"/>
                  </a:ext>
                </a:extLst>
              </a:tr>
              <a:tr h="5241621">
                <a:tc>
                  <a:txBody>
                    <a:bodyPr/>
                    <a:lstStyle/>
                    <a:p>
                      <a:pPr algn="l"/>
                      <a:r>
                        <a:rPr lang="en-US" sz="4800" b="1" kern="1200" dirty="0">
                          <a:solidFill>
                            <a:schemeClr val="tx1"/>
                          </a:solidFill>
                          <a:effectLst/>
                          <a:latin typeface="+mn-lt"/>
                          <a:ea typeface="+mn-ea"/>
                          <a:cs typeface="+mn-cs"/>
                        </a:rPr>
                        <a:t> 2</a:t>
                      </a:r>
                      <a:endParaRPr lang="en-US" sz="1600" dirty="0">
                        <a:solidFill>
                          <a:schemeClr val="tx1"/>
                        </a:solidFill>
                        <a:effectLst/>
                      </a:endParaRPr>
                    </a:p>
                    <a:p>
                      <a:pPr algn="ctr"/>
                      <a:r>
                        <a:rPr lang="en-US" sz="1400" b="1" kern="1200" dirty="0">
                          <a:solidFill>
                            <a:schemeClr val="tx1"/>
                          </a:solidFill>
                          <a:effectLst/>
                          <a:latin typeface="+mn-lt"/>
                          <a:ea typeface="+mn-ea"/>
                          <a:cs typeface="+mn-cs"/>
                        </a:rPr>
                        <a:t> </a:t>
                      </a:r>
                      <a:endParaRPr lang="en-US" sz="1400" dirty="0">
                        <a:solidFill>
                          <a:schemeClr val="tx1"/>
                        </a:solidFill>
                        <a:effectLst/>
                      </a:endParaRPr>
                    </a:p>
                    <a:p>
                      <a:pPr algn="ctr"/>
                      <a:endParaRPr lang="en-US" sz="1200" b="1" kern="1200" dirty="0">
                        <a:solidFill>
                          <a:schemeClr val="tx1"/>
                        </a:solidFill>
                        <a:effectLst/>
                        <a:latin typeface="+mn-lt"/>
                        <a:ea typeface="+mn-ea"/>
                        <a:cs typeface="+mn-cs"/>
                      </a:endParaRPr>
                    </a:p>
                  </a:txBody>
                  <a:tcPr>
                    <a:solidFill>
                      <a:srgbClr val="CC9900"/>
                    </a:solidFill>
                  </a:tcPr>
                </a:tc>
                <a:tc>
                  <a:txBody>
                    <a:bodyPr/>
                    <a:lstStyle/>
                    <a:p>
                      <a:pPr marL="0" indent="0">
                        <a:buNone/>
                      </a:pPr>
                      <a:endParaRPr lang="en-US" sz="1100" dirty="0"/>
                    </a:p>
                  </a:txBody>
                  <a:tcPr>
                    <a:solidFill>
                      <a:srgbClr val="D3B431">
                        <a:alpha val="62000"/>
                      </a:srgbClr>
                    </a:solidFill>
                  </a:tcPr>
                </a:tc>
                <a:tc>
                  <a:txBody>
                    <a:bodyPr/>
                    <a:lstStyle/>
                    <a:p>
                      <a:pPr marL="0" marR="0">
                        <a:lnSpc>
                          <a:spcPct val="110000"/>
                        </a:lnSpc>
                        <a:spcBef>
                          <a:spcPts val="0"/>
                        </a:spcBef>
                        <a:spcAft>
                          <a:spcPts val="0"/>
                        </a:spcAft>
                      </a:pPr>
                      <a:endParaRPr lang="en-US" sz="1400" dirty="0">
                        <a:effectLst/>
                        <a:latin typeface="Corbel" panose="020B0503020204020204" pitchFamily="34" charset="0"/>
                      </a:endParaRPr>
                    </a:p>
                    <a:p>
                      <a:pPr marL="0" marR="0">
                        <a:lnSpc>
                          <a:spcPct val="110000"/>
                        </a:lnSpc>
                        <a:spcBef>
                          <a:spcPts val="0"/>
                        </a:spcBef>
                        <a:spcAft>
                          <a:spcPts val="0"/>
                        </a:spcAft>
                      </a:pPr>
                      <a:r>
                        <a:rPr lang="en-US" sz="1400" b="1" dirty="0">
                          <a:effectLst/>
                          <a:latin typeface="Calibri" panose="020F0502020204030204" pitchFamily="34" charset="0"/>
                          <a:ea typeface="Times New Roman" panose="02020603050405020304" pitchFamily="18" charset="0"/>
                        </a:rPr>
                        <a:t>SAY</a:t>
                      </a:r>
                    </a:p>
                    <a:p>
                      <a:pPr marL="285750" lvl="0" indent="-285750">
                        <a:buFont typeface="Calibri" panose="020F0502020204030204" pitchFamily="34" charset="0"/>
                        <a:buChar char="₋"/>
                      </a:pPr>
                      <a:r>
                        <a:rPr lang="en-US" sz="1400" i="1" kern="1200" dirty="0">
                          <a:solidFill>
                            <a:schemeClr val="dk1"/>
                          </a:solidFill>
                          <a:effectLst/>
                          <a:latin typeface="+mn-lt"/>
                          <a:ea typeface="+mn-ea"/>
                          <a:cs typeface="+mn-cs"/>
                        </a:rPr>
                        <a:t>Think about:</a:t>
                      </a:r>
                    </a:p>
                    <a:p>
                      <a:pPr marL="742950" lvl="1" indent="-285750">
                        <a:buFont typeface="Calibri" panose="020F0502020204030204" pitchFamily="34" charset="0"/>
                        <a:buChar char="₋"/>
                      </a:pPr>
                      <a:r>
                        <a:rPr lang="en-US" sz="1400" i="1" kern="1200" dirty="0">
                          <a:solidFill>
                            <a:schemeClr val="dk1"/>
                          </a:solidFill>
                          <a:effectLst/>
                          <a:latin typeface="+mn-lt"/>
                          <a:ea typeface="+mn-ea"/>
                          <a:cs typeface="+mn-cs"/>
                        </a:rPr>
                        <a:t>What do you want to know about the image that will help you understand the situation/event that it represents? </a:t>
                      </a:r>
                    </a:p>
                    <a:p>
                      <a:pPr marL="742950" lvl="1" indent="-285750">
                        <a:buFont typeface="Calibri" panose="020F0502020204030204" pitchFamily="34" charset="0"/>
                        <a:buChar char="₋"/>
                      </a:pPr>
                      <a:r>
                        <a:rPr lang="en-US" sz="1400" i="1" kern="1200" dirty="0">
                          <a:solidFill>
                            <a:schemeClr val="dk1"/>
                          </a:solidFill>
                          <a:effectLst/>
                          <a:latin typeface="+mn-lt"/>
                          <a:ea typeface="+mn-ea"/>
                          <a:cs typeface="+mn-cs"/>
                        </a:rPr>
                        <a:t>What are the questions we would need to ask and answer to understand the problems or circumstances reflected in this picture? </a:t>
                      </a:r>
                    </a:p>
                    <a:p>
                      <a:pPr marL="285750" lvl="0" indent="-285750">
                        <a:buFont typeface="Calibri" panose="020F0502020204030204" pitchFamily="34" charset="0"/>
                        <a:buChar char="₋"/>
                      </a:pPr>
                      <a:r>
                        <a:rPr lang="en-US" sz="1400" i="1" kern="1200" dirty="0">
                          <a:solidFill>
                            <a:schemeClr val="dk1"/>
                          </a:solidFill>
                          <a:effectLst/>
                          <a:latin typeface="+mn-lt"/>
                          <a:ea typeface="+mn-ea"/>
                          <a:cs typeface="+mn-cs"/>
                        </a:rPr>
                        <a:t>Use the post it notes to record your questions as you think of them. Use a separate post-it for each question.</a:t>
                      </a:r>
                    </a:p>
                    <a:p>
                      <a:pPr marL="285750" lvl="0" indent="-285750">
                        <a:buFont typeface="Calibri" panose="020F0502020204030204" pitchFamily="34" charset="0"/>
                        <a:buChar char="₋"/>
                      </a:pPr>
                      <a:endParaRPr lang="en-US" sz="1400" i="1" kern="1200" dirty="0">
                        <a:solidFill>
                          <a:schemeClr val="dk1"/>
                        </a:solidFill>
                        <a:effectLst/>
                        <a:latin typeface="+mn-lt"/>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Calibri" panose="020F0502020204030204" pitchFamily="34" charset="0"/>
                        <a:buNone/>
                        <a:tabLst/>
                        <a:defRPr/>
                      </a:pPr>
                      <a:r>
                        <a:rPr lang="en-US" sz="1400" b="1" i="0" u="none" kern="1200" baseline="0" dirty="0">
                          <a:solidFill>
                            <a:schemeClr val="dk1"/>
                          </a:solidFill>
                          <a:effectLst/>
                          <a:latin typeface="+mn-lt"/>
                          <a:ea typeface="+mn-ea"/>
                          <a:cs typeface="+mn-cs"/>
                        </a:rPr>
                        <a:t>[End of Step 2]</a:t>
                      </a:r>
                    </a:p>
                    <a:p>
                      <a:pPr marL="285750" lvl="0" indent="-285750">
                        <a:buFont typeface="Calibri" panose="020F0502020204030204" pitchFamily="34" charset="0"/>
                        <a:buNone/>
                      </a:pPr>
                      <a:endParaRPr lang="en-US" sz="1400" i="1" kern="1200" dirty="0">
                        <a:solidFill>
                          <a:schemeClr val="dk1"/>
                        </a:solidFill>
                        <a:effectLst/>
                        <a:latin typeface="+mn-lt"/>
                        <a:ea typeface="+mn-ea"/>
                        <a:cs typeface="+mn-cs"/>
                      </a:endParaRPr>
                    </a:p>
                    <a:p>
                      <a:pPr marL="285750" lvl="0" indent="-285750">
                        <a:buFont typeface="Calibri" panose="020F0502020204030204" pitchFamily="34" charset="0"/>
                        <a:buChar char="₋"/>
                      </a:pPr>
                      <a:endParaRPr lang="en-US" sz="1400" i="1" kern="1200" dirty="0">
                        <a:solidFill>
                          <a:schemeClr val="dk1"/>
                        </a:solidFill>
                        <a:effectLst/>
                        <a:latin typeface="+mn-lt"/>
                        <a:ea typeface="+mn-ea"/>
                        <a:cs typeface="+mn-cs"/>
                      </a:endParaRPr>
                    </a:p>
                    <a:p>
                      <a:pPr marL="0" marR="0">
                        <a:lnSpc>
                          <a:spcPct val="110000"/>
                        </a:lnSpc>
                        <a:spcBef>
                          <a:spcPts val="0"/>
                        </a:spcBef>
                        <a:spcAft>
                          <a:spcPts val="0"/>
                        </a:spcAft>
                      </a:pPr>
                      <a:endParaRPr lang="en-US" sz="1400" dirty="0">
                        <a:effectLst/>
                        <a:latin typeface="Corbel" panose="020B0503020204020204" pitchFamily="34" charset="0"/>
                      </a:endParaRPr>
                    </a:p>
                    <a:p>
                      <a:pPr>
                        <a:lnSpc>
                          <a:spcPct val="110000"/>
                        </a:lnSpc>
                        <a:spcBef>
                          <a:spcPts val="0"/>
                        </a:spcBef>
                      </a:pPr>
                      <a:endParaRPr lang="en-US" sz="1400" dirty="0">
                        <a:effectLst/>
                        <a:latin typeface="Corbel" panose="020B0503020204020204" pitchFamily="34" charset="0"/>
                        <a:ea typeface="Times New Roman" panose="02020603050405020304" pitchFamily="18" charset="0"/>
                        <a:cs typeface="Times New Roman" panose="02020603050405020304" pitchFamily="18" charset="0"/>
                      </a:endParaRPr>
                    </a:p>
                  </a:txBody>
                  <a:tcPr marL="68580" marR="68580" marT="0" marB="0">
                    <a:solidFill>
                      <a:srgbClr val="D3B431">
                        <a:alpha val="62000"/>
                      </a:srgbClr>
                    </a:solidFill>
                  </a:tcPr>
                </a:tc>
                <a:extLst>
                  <a:ext uri="{0D108BD9-81ED-4DB2-BD59-A6C34878D82A}">
                    <a16:rowId xmlns:a16="http://schemas.microsoft.com/office/drawing/2014/main" val="3992430320"/>
                  </a:ext>
                </a:extLst>
              </a:tr>
            </a:tbl>
          </a:graphicData>
        </a:graphic>
      </p:graphicFrame>
      <p:sp>
        <p:nvSpPr>
          <p:cNvPr id="12" name="TextBox 11"/>
          <p:cNvSpPr txBox="1"/>
          <p:nvPr/>
        </p:nvSpPr>
        <p:spPr>
          <a:xfrm>
            <a:off x="1371600" y="1513582"/>
            <a:ext cx="1219201" cy="1077218"/>
          </a:xfrm>
          <a:prstGeom prst="rect">
            <a:avLst/>
          </a:prstGeom>
          <a:noFill/>
        </p:spPr>
        <p:txBody>
          <a:bodyPr wrap="square" rtlCol="0">
            <a:spAutoFit/>
          </a:bodyPr>
          <a:lstStyle/>
          <a:p>
            <a:r>
              <a:rPr lang="en-US" sz="1600" b="1" dirty="0"/>
              <a:t>Participants Generate Questions </a:t>
            </a:r>
            <a:r>
              <a:rPr lang="en-US" sz="1400" b="1" dirty="0"/>
              <a:t>(contd.)</a:t>
            </a:r>
            <a:endParaRPr lang="en-US" sz="1600" b="1" dirty="0"/>
          </a:p>
        </p:txBody>
      </p:sp>
      <p:pic>
        <p:nvPicPr>
          <p:cNvPr id="9" name="Picture 2" descr="C:\Users\361\AppData\Local\Microsoft\Windows\Temporary Internet Files\Content.IE5\34TGYFAZ\uhr[1].png"/>
          <p:cNvPicPr>
            <a:picLocks noChangeAspect="1" noChangeArrowheads="1"/>
          </p:cNvPicPr>
          <p:nvPr/>
        </p:nvPicPr>
        <p:blipFill>
          <a:blip r:embed="rId3" cstate="print"/>
          <a:srcRect/>
          <a:stretch>
            <a:fillRect/>
          </a:stretch>
        </p:blipFill>
        <p:spPr bwMode="auto">
          <a:xfrm>
            <a:off x="1206742" y="2633246"/>
            <a:ext cx="317258" cy="317258"/>
          </a:xfrm>
          <a:prstGeom prst="rect">
            <a:avLst/>
          </a:prstGeom>
          <a:noFill/>
        </p:spPr>
      </p:pic>
      <p:sp>
        <p:nvSpPr>
          <p:cNvPr id="10" name="TextBox 9"/>
          <p:cNvSpPr txBox="1"/>
          <p:nvPr/>
        </p:nvSpPr>
        <p:spPr>
          <a:xfrm>
            <a:off x="1519443" y="2633246"/>
            <a:ext cx="766557" cy="338554"/>
          </a:xfrm>
          <a:prstGeom prst="rect">
            <a:avLst/>
          </a:prstGeom>
          <a:noFill/>
        </p:spPr>
        <p:txBody>
          <a:bodyPr wrap="none" rtlCol="0">
            <a:spAutoFit/>
          </a:bodyPr>
          <a:lstStyle/>
          <a:p>
            <a:r>
              <a:rPr lang="en-US" sz="1600" b="1" dirty="0"/>
              <a:t>25 min</a:t>
            </a:r>
          </a:p>
        </p:txBody>
      </p:sp>
      <p:sp>
        <p:nvSpPr>
          <p:cNvPr id="13" name="Slide Number Placeholder 12"/>
          <p:cNvSpPr>
            <a:spLocks noGrp="1"/>
          </p:cNvSpPr>
          <p:nvPr>
            <p:ph type="sldNum" sz="quarter" idx="12"/>
          </p:nvPr>
        </p:nvSpPr>
        <p:spPr/>
        <p:txBody>
          <a:bodyPr/>
          <a:lstStyle/>
          <a:p>
            <a:fld id="{98044682-6219-4089-8719-C9589F48517E}" type="slidenum">
              <a:rPr lang="en-US" smtClean="0"/>
              <a:pPr/>
              <a:t>12</a:t>
            </a:fld>
            <a:endParaRPr lang="en-US"/>
          </a:p>
        </p:txBody>
      </p:sp>
      <p:cxnSp>
        <p:nvCxnSpPr>
          <p:cNvPr id="14" name="Straight Connector 13"/>
          <p:cNvCxnSpPr/>
          <p:nvPr/>
        </p:nvCxnSpPr>
        <p:spPr>
          <a:xfrm>
            <a:off x="2819400" y="1371600"/>
            <a:ext cx="0" cy="5212080"/>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pic>
        <p:nvPicPr>
          <p:cNvPr id="8" name="Picture 7" descr="C:\Users\361\AppData\Local\Microsoft\Windows\Temporary Internet Files\Content.IE5\IGMPWQCZ\ibdjl95-Speech-Bubbles-1[1].png"/>
          <p:cNvPicPr>
            <a:picLocks noChangeAspect="1" noChangeArrowheads="1"/>
          </p:cNvPicPr>
          <p:nvPr/>
        </p:nvPicPr>
        <p:blipFill>
          <a:blip r:embed="rId4" cstate="print"/>
          <a:srcRect/>
          <a:stretch>
            <a:fillRect/>
          </a:stretch>
        </p:blipFill>
        <p:spPr bwMode="auto">
          <a:xfrm>
            <a:off x="2681326" y="1587790"/>
            <a:ext cx="304800" cy="317210"/>
          </a:xfrm>
          <a:prstGeom prst="rect">
            <a:avLst/>
          </a:prstGeom>
          <a:noFill/>
        </p:spPr>
      </p:pic>
    </p:spTree>
    <p:extLst>
      <p:ext uri="{BB962C8B-B14F-4D97-AF65-F5344CB8AC3E}">
        <p14:creationId xmlns:p14="http://schemas.microsoft.com/office/powerpoint/2010/main" val="32353255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597681163"/>
              </p:ext>
            </p:extLst>
          </p:nvPr>
        </p:nvGraphicFramePr>
        <p:xfrm>
          <a:off x="876300" y="381000"/>
          <a:ext cx="7406640" cy="6217920"/>
        </p:xfrm>
        <a:graphic>
          <a:graphicData uri="http://schemas.openxmlformats.org/drawingml/2006/table">
            <a:tbl>
              <a:tblPr firstRow="1" bandRow="1">
                <a:tableStyleId>{46F890A9-2807-4EBB-B81D-B2AA78EC7F39}</a:tableStyleId>
              </a:tblPr>
              <a:tblGrid>
                <a:gridCol w="1759077">
                  <a:extLst>
                    <a:ext uri="{9D8B030D-6E8A-4147-A177-3AD203B41FA5}">
                      <a16:colId xmlns:a16="http://schemas.microsoft.com/office/drawing/2014/main" val="1764587541"/>
                    </a:ext>
                  </a:extLst>
                </a:gridCol>
                <a:gridCol w="493458">
                  <a:extLst>
                    <a:ext uri="{9D8B030D-6E8A-4147-A177-3AD203B41FA5}">
                      <a16:colId xmlns:a16="http://schemas.microsoft.com/office/drawing/2014/main" val="3858536520"/>
                    </a:ext>
                  </a:extLst>
                </a:gridCol>
                <a:gridCol w="5154105">
                  <a:extLst>
                    <a:ext uri="{9D8B030D-6E8A-4147-A177-3AD203B41FA5}">
                      <a16:colId xmlns:a16="http://schemas.microsoft.com/office/drawing/2014/main" val="1282257971"/>
                    </a:ext>
                  </a:extLst>
                </a:gridCol>
              </a:tblGrid>
              <a:tr h="976299">
                <a:tc>
                  <a:txBody>
                    <a:bodyPr/>
                    <a:lstStyle/>
                    <a:p>
                      <a:pPr marL="0" marR="0" algn="ctr">
                        <a:spcBef>
                          <a:spcPts val="0"/>
                        </a:spcBef>
                        <a:spcAft>
                          <a:spcPts val="0"/>
                        </a:spcAft>
                      </a:pPr>
                      <a:endParaRPr lang="en-US" sz="2000" b="1" dirty="0">
                        <a:solidFill>
                          <a:srgbClr val="F2F2F2"/>
                        </a:solidFill>
                        <a:effectLst/>
                        <a:latin typeface="Calibri" panose="020F0502020204030204" pitchFamily="34" charset="0"/>
                        <a:ea typeface="Times New Roman" panose="02020603050405020304" pitchFamily="18"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Step</a:t>
                      </a:r>
                      <a:endParaRPr lang="en-US" sz="1200" dirty="0">
                        <a:effectLst/>
                        <a:latin typeface="Corbel" panose="020B0503020204020204" pitchFamily="34"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 </a:t>
                      </a: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a:solidFill>
                          <a:srgbClr val="F2F2F2"/>
                        </a:solidFill>
                        <a:effectLst/>
                        <a:latin typeface="Calibri" panose="020F0502020204030204" pitchFamily="34" charset="0"/>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a:solidFill>
                            <a:srgbClr val="F2F2F2"/>
                          </a:solidFill>
                          <a:effectLst/>
                          <a:latin typeface="Calibri" panose="020F0502020204030204" pitchFamily="34" charset="0"/>
                          <a:ea typeface="Times New Roman" panose="02020603050405020304" pitchFamily="18" charset="0"/>
                        </a:rPr>
                        <a:t>Facilitator Activity</a:t>
                      </a:r>
                      <a:endParaRPr lang="en-US" sz="1200" dirty="0">
                        <a:effectLst/>
                        <a:latin typeface="Corbel" panose="020B0503020204020204" pitchFamily="34" charset="0"/>
                      </a:endParaRPr>
                    </a:p>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extLst>
                  <a:ext uri="{0D108BD9-81ED-4DB2-BD59-A6C34878D82A}">
                    <a16:rowId xmlns:a16="http://schemas.microsoft.com/office/drawing/2014/main" val="2641501532"/>
                  </a:ext>
                </a:extLst>
              </a:tr>
              <a:tr h="5241621">
                <a:tc>
                  <a:txBody>
                    <a:bodyPr/>
                    <a:lstStyle/>
                    <a:p>
                      <a:pPr algn="l"/>
                      <a:r>
                        <a:rPr lang="en-US" sz="4800" b="1" kern="1200" dirty="0">
                          <a:solidFill>
                            <a:schemeClr val="tx1"/>
                          </a:solidFill>
                          <a:effectLst/>
                          <a:latin typeface="+mn-lt"/>
                          <a:ea typeface="+mn-ea"/>
                          <a:cs typeface="+mn-cs"/>
                        </a:rPr>
                        <a:t> 3</a:t>
                      </a:r>
                      <a:endParaRPr lang="en-US" sz="1600" dirty="0">
                        <a:solidFill>
                          <a:schemeClr val="tx1"/>
                        </a:solidFill>
                        <a:effectLst/>
                      </a:endParaRPr>
                    </a:p>
                    <a:p>
                      <a:pPr algn="ctr"/>
                      <a:r>
                        <a:rPr lang="en-US" sz="1400" b="1" kern="1200" dirty="0">
                          <a:solidFill>
                            <a:schemeClr val="tx1"/>
                          </a:solidFill>
                          <a:effectLst/>
                          <a:latin typeface="+mn-lt"/>
                          <a:ea typeface="+mn-ea"/>
                          <a:cs typeface="+mn-cs"/>
                        </a:rPr>
                        <a:t> </a:t>
                      </a:r>
                      <a:endParaRPr lang="en-US" sz="1400" dirty="0">
                        <a:solidFill>
                          <a:schemeClr val="tx1"/>
                        </a:solidFill>
                        <a:effectLst/>
                      </a:endParaRPr>
                    </a:p>
                    <a:p>
                      <a:pPr algn="ctr"/>
                      <a:endParaRPr lang="en-US" sz="1200" b="1" kern="1200" dirty="0">
                        <a:solidFill>
                          <a:schemeClr val="tx1"/>
                        </a:solidFill>
                        <a:effectLst/>
                        <a:latin typeface="+mn-lt"/>
                        <a:ea typeface="+mn-ea"/>
                        <a:cs typeface="+mn-cs"/>
                      </a:endParaRPr>
                    </a:p>
                  </a:txBody>
                  <a:tcPr>
                    <a:solidFill>
                      <a:srgbClr val="CC9900"/>
                    </a:solidFill>
                  </a:tcPr>
                </a:tc>
                <a:tc>
                  <a:txBody>
                    <a:bodyPr/>
                    <a:lstStyle/>
                    <a:p>
                      <a:pPr marL="0" indent="0">
                        <a:buNone/>
                      </a:pPr>
                      <a:endParaRPr lang="en-US" sz="1100" dirty="0"/>
                    </a:p>
                  </a:txBody>
                  <a:tcPr>
                    <a:solidFill>
                      <a:srgbClr val="D3B431">
                        <a:alpha val="62000"/>
                      </a:srgbClr>
                    </a:solidFill>
                  </a:tcPr>
                </a:tc>
                <a:tc>
                  <a:txBody>
                    <a:bodyPr/>
                    <a:lstStyle/>
                    <a:p>
                      <a:pPr marL="0" marR="0">
                        <a:lnSpc>
                          <a:spcPct val="110000"/>
                        </a:lnSpc>
                        <a:spcBef>
                          <a:spcPts val="0"/>
                        </a:spcBef>
                        <a:spcAft>
                          <a:spcPts val="0"/>
                        </a:spcAft>
                      </a:pPr>
                      <a:endParaRPr lang="en-US" sz="14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0000"/>
                        </a:lnSpc>
                        <a:spcBef>
                          <a:spcPts val="0"/>
                        </a:spcBef>
                        <a:spcAft>
                          <a:spcPts val="0"/>
                        </a:spcAft>
                      </a:pPr>
                      <a:r>
                        <a:rPr lang="en-US" sz="1400" b="1" dirty="0">
                          <a:effectLst/>
                          <a:latin typeface="Calibri" panose="020F0502020204030204" pitchFamily="34" charset="0"/>
                          <a:ea typeface="Times New Roman" panose="02020603050405020304" pitchFamily="18" charset="0"/>
                          <a:cs typeface="Times New Roman" panose="02020603050405020304" pitchFamily="18" charset="0"/>
                        </a:rPr>
                        <a:t>DO</a:t>
                      </a:r>
                      <a:endParaRPr lang="en-US" sz="1400" dirty="0">
                        <a:effectLst/>
                        <a:latin typeface="Corbel" panose="020B0503020204020204" pitchFamily="34" charset="0"/>
                        <a:ea typeface="Times New Roman" panose="02020603050405020304" pitchFamily="18" charset="0"/>
                        <a:cs typeface="Times New Roman" panose="02020603050405020304" pitchFamily="18" charset="0"/>
                      </a:endParaRPr>
                    </a:p>
                    <a:p>
                      <a:pPr marL="290513" marR="0" lvl="0" indent="-290513" algn="l" defTabSz="914400" rtl="0" eaLnBrk="1" fontAlgn="auto" latinLnBrk="0" hangingPunct="1">
                        <a:lnSpc>
                          <a:spcPct val="100000"/>
                        </a:lnSpc>
                        <a:spcBef>
                          <a:spcPts val="0"/>
                        </a:spcBef>
                        <a:spcAft>
                          <a:spcPts val="0"/>
                        </a:spcAft>
                        <a:buClrTx/>
                        <a:buSzTx/>
                        <a:buFont typeface="Calibri" panose="020F0502020204030204" pitchFamily="34" charset="0"/>
                        <a:buChar char="₋"/>
                        <a:tabLst/>
                        <a:defRPr/>
                      </a:pPr>
                      <a:r>
                        <a:rPr lang="en-US" sz="1400" kern="1200" dirty="0">
                          <a:solidFill>
                            <a:schemeClr val="dk1"/>
                          </a:solidFill>
                          <a:effectLst/>
                          <a:latin typeface="+mn-lt"/>
                          <a:ea typeface="+mn-ea"/>
                          <a:cs typeface="+mn-cs"/>
                        </a:rPr>
                        <a:t>Refer participants to the “Mid-Exercise Reflection” page in their Participant Guide and ask them to work individually.</a:t>
                      </a:r>
                    </a:p>
                    <a:p>
                      <a:pPr marL="290513" marR="0" lvl="0" indent="-290513" algn="l" defTabSz="914400" rtl="0" eaLnBrk="1" fontAlgn="auto" latinLnBrk="0" hangingPunct="1">
                        <a:lnSpc>
                          <a:spcPct val="100000"/>
                        </a:lnSpc>
                        <a:spcBef>
                          <a:spcPts val="0"/>
                        </a:spcBef>
                        <a:spcAft>
                          <a:spcPts val="0"/>
                        </a:spcAft>
                        <a:buClrTx/>
                        <a:buSzTx/>
                        <a:buFont typeface="Calibri" panose="020F0502020204030204" pitchFamily="34" charset="0"/>
                        <a:buChar char="₋"/>
                        <a:tabLst/>
                        <a:defRPr/>
                      </a:pPr>
                      <a:r>
                        <a:rPr lang="en-US" sz="1400" kern="1200" dirty="0">
                          <a:solidFill>
                            <a:schemeClr val="dk1"/>
                          </a:solidFill>
                          <a:effectLst/>
                          <a:latin typeface="+mn-lt"/>
                          <a:ea typeface="+mn-ea"/>
                          <a:cs typeface="+mn-cs"/>
                        </a:rPr>
                        <a:t>View</a:t>
                      </a:r>
                      <a:r>
                        <a:rPr lang="en-US" sz="1400" kern="1200" baseline="0" dirty="0">
                          <a:solidFill>
                            <a:schemeClr val="dk1"/>
                          </a:solidFill>
                          <a:effectLst/>
                          <a:latin typeface="+mn-lt"/>
                          <a:ea typeface="+mn-ea"/>
                          <a:cs typeface="+mn-cs"/>
                        </a:rPr>
                        <a:t> “The questions an expert would ask” videos. </a:t>
                      </a:r>
                      <a:r>
                        <a:rPr kumimoji="0" lang="en-US" sz="1400" b="0" i="0" u="none" strike="noStrike" cap="none" normalizeH="0" baseline="0" dirty="0">
                          <a:ln>
                            <a:noFill/>
                          </a:ln>
                          <a:solidFill>
                            <a:schemeClr val="tx1"/>
                          </a:solidFill>
                          <a:effectLst/>
                          <a:ea typeface="Corbel" pitchFamily="34" charset="0"/>
                          <a:cs typeface="Arial" pitchFamily="34" charset="0"/>
                        </a:rPr>
                        <a:t>Access through</a:t>
                      </a:r>
                      <a:r>
                        <a:rPr lang="en-US" sz="1400" dirty="0"/>
                        <a:t> the </a:t>
                      </a:r>
                      <a:r>
                        <a:rPr lang="en-US" sz="1400" i="1" dirty="0"/>
                        <a:t>Managing Complex Problems Resource: </a:t>
                      </a:r>
                      <a:r>
                        <a:rPr lang="en-US" sz="1400" dirty="0"/>
                        <a:t>Expert Perspective Videos page, filter by Asking Powerful Questions.</a:t>
                      </a:r>
                      <a:r>
                        <a:rPr kumimoji="0" lang="en-US" sz="1400" b="0" i="0" u="none" strike="noStrike" cap="none" normalizeH="0" baseline="0" dirty="0">
                          <a:ln>
                            <a:noFill/>
                          </a:ln>
                          <a:solidFill>
                            <a:schemeClr val="tx1"/>
                          </a:solidFill>
                          <a:effectLst/>
                          <a:ea typeface="Corbel" pitchFamily="34" charset="0"/>
                          <a:cs typeface="Arial" pitchFamily="34" charset="0"/>
                        </a:rPr>
                        <a:t> </a:t>
                      </a:r>
                      <a:endParaRPr lang="en-US" sz="1400" kern="1200" dirty="0">
                        <a:solidFill>
                          <a:schemeClr val="dk1"/>
                        </a:solidFill>
                        <a:effectLst/>
                        <a:latin typeface="+mn-lt"/>
                        <a:ea typeface="+mn-ea"/>
                        <a:cs typeface="+mn-cs"/>
                      </a:endParaRPr>
                    </a:p>
                    <a:p>
                      <a:pPr marL="342900" marR="0" lvl="0" indent="-342900">
                        <a:lnSpc>
                          <a:spcPct val="110000"/>
                        </a:lnSpc>
                        <a:spcBef>
                          <a:spcPts val="0"/>
                        </a:spcBef>
                        <a:spcAft>
                          <a:spcPts val="0"/>
                        </a:spcAft>
                        <a:buFont typeface="Arial" pitchFamily="34" charset="0"/>
                        <a:buNone/>
                      </a:pPr>
                      <a:r>
                        <a:rPr lang="en-US" sz="1400" dirty="0">
                          <a:effectLst/>
                          <a:latin typeface="Calibri" panose="020F0502020204030204" pitchFamily="34" charset="0"/>
                          <a:ea typeface="Times New Roman" panose="02020603050405020304" pitchFamily="18" charset="0"/>
                        </a:rPr>
                        <a:t> </a:t>
                      </a:r>
                      <a:endParaRPr lang="en-US" sz="1400" dirty="0">
                        <a:effectLst/>
                        <a:latin typeface="Corbel" panose="020B0503020204020204" pitchFamily="34" charset="0"/>
                      </a:endParaRPr>
                    </a:p>
                    <a:p>
                      <a:pPr marL="0" marR="0">
                        <a:lnSpc>
                          <a:spcPct val="110000"/>
                        </a:lnSpc>
                        <a:spcBef>
                          <a:spcPts val="0"/>
                        </a:spcBef>
                        <a:spcAft>
                          <a:spcPts val="0"/>
                        </a:spcAft>
                      </a:pPr>
                      <a:r>
                        <a:rPr lang="en-US" sz="1400" b="1" dirty="0">
                          <a:effectLst/>
                          <a:latin typeface="Calibri" panose="020F0502020204030204" pitchFamily="34" charset="0"/>
                          <a:ea typeface="Times New Roman" panose="02020603050405020304" pitchFamily="18" charset="0"/>
                        </a:rPr>
                        <a:t>SAY</a:t>
                      </a:r>
                      <a:endParaRPr lang="en-US" sz="1400" dirty="0">
                        <a:effectLst/>
                        <a:latin typeface="Corbel" panose="020B0503020204020204" pitchFamily="34" charset="0"/>
                      </a:endParaRPr>
                    </a:p>
                    <a:p>
                      <a:pPr marL="285750" lvl="0" indent="-285750">
                        <a:buFontTx/>
                        <a:buChar char="-"/>
                      </a:pPr>
                      <a:r>
                        <a:rPr lang="en-US" sz="1400" i="1" kern="1200" dirty="0">
                          <a:solidFill>
                            <a:schemeClr val="dk1"/>
                          </a:solidFill>
                          <a:effectLst/>
                          <a:latin typeface="+mn-lt"/>
                          <a:ea typeface="+mn-ea"/>
                          <a:cs typeface="+mn-cs"/>
                        </a:rPr>
                        <a:t>Think about the questions posed in your</a:t>
                      </a:r>
                      <a:r>
                        <a:rPr lang="en-US" sz="1400" i="1" kern="1200" baseline="0" dirty="0">
                          <a:solidFill>
                            <a:schemeClr val="dk1"/>
                          </a:solidFill>
                          <a:effectLst/>
                          <a:latin typeface="+mn-lt"/>
                          <a:ea typeface="+mn-ea"/>
                          <a:cs typeface="+mn-cs"/>
                        </a:rPr>
                        <a:t> guide. For example: What are you finding challenging about generating questions? </a:t>
                      </a:r>
                    </a:p>
                    <a:p>
                      <a:pPr marL="285750" lvl="0" indent="-285750">
                        <a:buFontTx/>
                        <a:buChar char="-"/>
                      </a:pPr>
                      <a:r>
                        <a:rPr lang="en-US" sz="1400" i="1" kern="1200" baseline="0" dirty="0">
                          <a:solidFill>
                            <a:schemeClr val="dk1"/>
                          </a:solidFill>
                          <a:effectLst/>
                          <a:latin typeface="+mn-lt"/>
                          <a:ea typeface="+mn-ea"/>
                          <a:cs typeface="+mn-cs"/>
                        </a:rPr>
                        <a:t>Jot down your responses to the reflection questions.</a:t>
                      </a:r>
                    </a:p>
                    <a:p>
                      <a:pPr marL="285750" lvl="0" indent="-285750">
                        <a:buFontTx/>
                        <a:buChar char="-"/>
                      </a:pPr>
                      <a:r>
                        <a:rPr lang="en-US" sz="1400" i="1" kern="1200" baseline="0" dirty="0">
                          <a:solidFill>
                            <a:schemeClr val="dk1"/>
                          </a:solidFill>
                          <a:effectLst/>
                          <a:latin typeface="+mn-lt"/>
                          <a:ea typeface="+mn-ea"/>
                          <a:cs typeface="+mn-cs"/>
                        </a:rPr>
                        <a:t>Let’s take a look at how a couple of experts approached this activity.</a:t>
                      </a:r>
                    </a:p>
                    <a:p>
                      <a:pPr marL="0" lvl="0" indent="0">
                        <a:buFontTx/>
                        <a:buNone/>
                      </a:pPr>
                      <a:endParaRPr lang="en-US" sz="14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i="0" u="none" kern="1200" baseline="0" dirty="0">
                          <a:solidFill>
                            <a:schemeClr val="dk1"/>
                          </a:solidFill>
                          <a:effectLst/>
                          <a:latin typeface="+mn-lt"/>
                          <a:ea typeface="+mn-ea"/>
                          <a:cs typeface="+mn-cs"/>
                        </a:rPr>
                        <a:t>[End of Step 3]</a:t>
                      </a:r>
                    </a:p>
                    <a:p>
                      <a:pPr marL="0" lvl="0" indent="0">
                        <a:buFontTx/>
                        <a:buNone/>
                      </a:pPr>
                      <a:endParaRPr lang="en-US" sz="1400" b="1" dirty="0">
                        <a:effectLst/>
                        <a:latin typeface="Calibri" panose="020F0502020204030204" pitchFamily="34" charset="0"/>
                        <a:ea typeface="Times New Roman" panose="02020603050405020304" pitchFamily="18" charset="0"/>
                        <a:cs typeface="Times New Roman" panose="02020603050405020304" pitchFamily="18" charset="0"/>
                      </a:endParaRPr>
                    </a:p>
                    <a:p>
                      <a:r>
                        <a:rPr lang="en-US" sz="1400" b="1" i="0" kern="1200" dirty="0">
                          <a:solidFill>
                            <a:schemeClr val="dk1"/>
                          </a:solidFill>
                          <a:effectLst/>
                          <a:latin typeface="+mn-lt"/>
                          <a:ea typeface="+mn-ea"/>
                          <a:cs typeface="+mn-cs"/>
                        </a:rPr>
                        <a:t>- BREAK -</a:t>
                      </a:r>
                    </a:p>
                  </a:txBody>
                  <a:tcPr marL="68580" marR="68580" marT="0" marB="0">
                    <a:solidFill>
                      <a:srgbClr val="D3B431">
                        <a:alpha val="62000"/>
                      </a:srgbClr>
                    </a:solidFill>
                  </a:tcPr>
                </a:tc>
                <a:extLst>
                  <a:ext uri="{0D108BD9-81ED-4DB2-BD59-A6C34878D82A}">
                    <a16:rowId xmlns:a16="http://schemas.microsoft.com/office/drawing/2014/main" val="3992430320"/>
                  </a:ext>
                </a:extLst>
              </a:tr>
            </a:tbl>
          </a:graphicData>
        </a:graphic>
      </p:graphicFrame>
      <p:pic>
        <p:nvPicPr>
          <p:cNvPr id="5" name="Picture 2" descr="C:\Users\361\AppData\Local\Microsoft\Windows\Temporary Internet Files\Content.IE5\34TGYFAZ\uhr[1].png"/>
          <p:cNvPicPr>
            <a:picLocks noChangeAspect="1" noChangeArrowheads="1"/>
          </p:cNvPicPr>
          <p:nvPr/>
        </p:nvPicPr>
        <p:blipFill>
          <a:blip r:embed="rId2" cstate="print"/>
          <a:srcRect/>
          <a:stretch>
            <a:fillRect/>
          </a:stretch>
        </p:blipFill>
        <p:spPr bwMode="auto">
          <a:xfrm>
            <a:off x="1206742" y="2209800"/>
            <a:ext cx="317258" cy="317258"/>
          </a:xfrm>
          <a:prstGeom prst="rect">
            <a:avLst/>
          </a:prstGeom>
          <a:noFill/>
        </p:spPr>
      </p:pic>
      <p:sp>
        <p:nvSpPr>
          <p:cNvPr id="12" name="TextBox 11"/>
          <p:cNvSpPr txBox="1"/>
          <p:nvPr/>
        </p:nvSpPr>
        <p:spPr>
          <a:xfrm>
            <a:off x="1371601" y="1524000"/>
            <a:ext cx="1294397" cy="584775"/>
          </a:xfrm>
          <a:prstGeom prst="rect">
            <a:avLst/>
          </a:prstGeom>
          <a:noFill/>
        </p:spPr>
        <p:txBody>
          <a:bodyPr wrap="square" rtlCol="0">
            <a:spAutoFit/>
          </a:bodyPr>
          <a:lstStyle/>
          <a:p>
            <a:r>
              <a:rPr lang="en-US" sz="1600" b="1" dirty="0"/>
              <a:t>Mid-Exercise Reflection</a:t>
            </a:r>
          </a:p>
        </p:txBody>
      </p:sp>
      <p:sp>
        <p:nvSpPr>
          <p:cNvPr id="13" name="TextBox 12"/>
          <p:cNvSpPr txBox="1"/>
          <p:nvPr/>
        </p:nvSpPr>
        <p:spPr>
          <a:xfrm>
            <a:off x="1519443" y="2209800"/>
            <a:ext cx="766557" cy="338554"/>
          </a:xfrm>
          <a:prstGeom prst="rect">
            <a:avLst/>
          </a:prstGeom>
          <a:noFill/>
        </p:spPr>
        <p:txBody>
          <a:bodyPr wrap="none" rtlCol="0">
            <a:spAutoFit/>
          </a:bodyPr>
          <a:lstStyle/>
          <a:p>
            <a:r>
              <a:rPr lang="en-US" sz="1600" b="1" dirty="0"/>
              <a:t>10 min</a:t>
            </a:r>
          </a:p>
        </p:txBody>
      </p:sp>
      <p:sp>
        <p:nvSpPr>
          <p:cNvPr id="9" name="Slide Number Placeholder 8"/>
          <p:cNvSpPr>
            <a:spLocks noGrp="1"/>
          </p:cNvSpPr>
          <p:nvPr>
            <p:ph type="sldNum" sz="quarter" idx="12"/>
          </p:nvPr>
        </p:nvSpPr>
        <p:spPr/>
        <p:txBody>
          <a:bodyPr/>
          <a:lstStyle/>
          <a:p>
            <a:fld id="{98044682-6219-4089-8719-C9589F48517E}" type="slidenum">
              <a:rPr lang="en-US" smtClean="0"/>
              <a:pPr/>
              <a:t>13</a:t>
            </a:fld>
            <a:endParaRPr lang="en-US"/>
          </a:p>
        </p:txBody>
      </p:sp>
      <p:cxnSp>
        <p:nvCxnSpPr>
          <p:cNvPr id="10" name="Straight Connector 9"/>
          <p:cNvCxnSpPr/>
          <p:nvPr/>
        </p:nvCxnSpPr>
        <p:spPr>
          <a:xfrm>
            <a:off x="2819400" y="1371600"/>
            <a:ext cx="0" cy="5212080"/>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pic>
        <p:nvPicPr>
          <p:cNvPr id="3" name="Picture 6" descr="C:\Users\361\AppData\Local\Microsoft\Windows\Temporary Internet Files\Content.IE5\IGMPWQCZ\Righthand.svg[1].png"/>
          <p:cNvPicPr>
            <a:picLocks noChangeAspect="1" noChangeArrowheads="1"/>
          </p:cNvPicPr>
          <p:nvPr/>
        </p:nvPicPr>
        <p:blipFill>
          <a:blip r:embed="rId3" cstate="print"/>
          <a:srcRect/>
          <a:stretch>
            <a:fillRect/>
          </a:stretch>
        </p:blipFill>
        <p:spPr bwMode="auto">
          <a:xfrm>
            <a:off x="2665998" y="1524000"/>
            <a:ext cx="381000" cy="381000"/>
          </a:xfrm>
          <a:prstGeom prst="rect">
            <a:avLst/>
          </a:prstGeom>
          <a:noFill/>
        </p:spPr>
      </p:pic>
      <p:pic>
        <p:nvPicPr>
          <p:cNvPr id="8" name="Picture 7" descr="C:\Users\361\AppData\Local\Microsoft\Windows\Temporary Internet Files\Content.IE5\IGMPWQCZ\ibdjl95-Speech-Bubbles-1[1].png"/>
          <p:cNvPicPr>
            <a:picLocks noChangeAspect="1" noChangeArrowheads="1"/>
          </p:cNvPicPr>
          <p:nvPr/>
        </p:nvPicPr>
        <p:blipFill>
          <a:blip r:embed="rId4" cstate="print"/>
          <a:srcRect/>
          <a:stretch>
            <a:fillRect/>
          </a:stretch>
        </p:blipFill>
        <p:spPr bwMode="auto">
          <a:xfrm>
            <a:off x="2665998" y="3124200"/>
            <a:ext cx="304800" cy="317210"/>
          </a:xfrm>
          <a:prstGeom prst="rect">
            <a:avLst/>
          </a:prstGeom>
          <a:noFill/>
        </p:spPr>
      </p:pic>
    </p:spTree>
    <p:extLst>
      <p:ext uri="{BB962C8B-B14F-4D97-AF65-F5344CB8AC3E}">
        <p14:creationId xmlns:p14="http://schemas.microsoft.com/office/powerpoint/2010/main" val="38934876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296069037"/>
              </p:ext>
            </p:extLst>
          </p:nvPr>
        </p:nvGraphicFramePr>
        <p:xfrm>
          <a:off x="876300" y="381000"/>
          <a:ext cx="7406640" cy="6217920"/>
        </p:xfrm>
        <a:graphic>
          <a:graphicData uri="http://schemas.openxmlformats.org/drawingml/2006/table">
            <a:tbl>
              <a:tblPr firstRow="1" bandRow="1">
                <a:tableStyleId>{46F890A9-2807-4EBB-B81D-B2AA78EC7F39}</a:tableStyleId>
              </a:tblPr>
              <a:tblGrid>
                <a:gridCol w="1759077">
                  <a:extLst>
                    <a:ext uri="{9D8B030D-6E8A-4147-A177-3AD203B41FA5}">
                      <a16:colId xmlns:a16="http://schemas.microsoft.com/office/drawing/2014/main" val="1764587541"/>
                    </a:ext>
                  </a:extLst>
                </a:gridCol>
                <a:gridCol w="493458">
                  <a:extLst>
                    <a:ext uri="{9D8B030D-6E8A-4147-A177-3AD203B41FA5}">
                      <a16:colId xmlns:a16="http://schemas.microsoft.com/office/drawing/2014/main" val="3858536520"/>
                    </a:ext>
                  </a:extLst>
                </a:gridCol>
                <a:gridCol w="5154105">
                  <a:extLst>
                    <a:ext uri="{9D8B030D-6E8A-4147-A177-3AD203B41FA5}">
                      <a16:colId xmlns:a16="http://schemas.microsoft.com/office/drawing/2014/main" val="1282257971"/>
                    </a:ext>
                  </a:extLst>
                </a:gridCol>
              </a:tblGrid>
              <a:tr h="976299">
                <a:tc>
                  <a:txBody>
                    <a:bodyPr/>
                    <a:lstStyle/>
                    <a:p>
                      <a:pPr marL="0" marR="0" algn="ctr">
                        <a:spcBef>
                          <a:spcPts val="0"/>
                        </a:spcBef>
                        <a:spcAft>
                          <a:spcPts val="0"/>
                        </a:spcAft>
                      </a:pPr>
                      <a:endParaRPr lang="en-US" sz="2000" b="1" dirty="0">
                        <a:solidFill>
                          <a:srgbClr val="F2F2F2"/>
                        </a:solidFill>
                        <a:effectLst/>
                        <a:latin typeface="Calibri" panose="020F0502020204030204" pitchFamily="34" charset="0"/>
                        <a:ea typeface="Times New Roman" panose="02020603050405020304" pitchFamily="18"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Step</a:t>
                      </a:r>
                      <a:endParaRPr lang="en-US" sz="1200" dirty="0">
                        <a:effectLst/>
                        <a:latin typeface="Corbel" panose="020B0503020204020204" pitchFamily="34"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 </a:t>
                      </a: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a:solidFill>
                          <a:srgbClr val="F2F2F2"/>
                        </a:solidFill>
                        <a:effectLst/>
                        <a:latin typeface="Calibri" panose="020F0502020204030204" pitchFamily="34" charset="0"/>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a:solidFill>
                            <a:srgbClr val="F2F2F2"/>
                          </a:solidFill>
                          <a:effectLst/>
                          <a:latin typeface="Calibri" panose="020F0502020204030204" pitchFamily="34" charset="0"/>
                          <a:ea typeface="Times New Roman" panose="02020603050405020304" pitchFamily="18" charset="0"/>
                        </a:rPr>
                        <a:t>Facilitator Activity</a:t>
                      </a:r>
                      <a:endParaRPr lang="en-US" sz="1200" dirty="0">
                        <a:effectLst/>
                        <a:latin typeface="Corbel" panose="020B0503020204020204" pitchFamily="34" charset="0"/>
                      </a:endParaRPr>
                    </a:p>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extLst>
                  <a:ext uri="{0D108BD9-81ED-4DB2-BD59-A6C34878D82A}">
                    <a16:rowId xmlns:a16="http://schemas.microsoft.com/office/drawing/2014/main" val="2641501532"/>
                  </a:ext>
                </a:extLst>
              </a:tr>
              <a:tr h="5241621">
                <a:tc>
                  <a:txBody>
                    <a:bodyPr/>
                    <a:lstStyle/>
                    <a:p>
                      <a:pPr algn="l"/>
                      <a:r>
                        <a:rPr lang="en-US" sz="4800" b="1" kern="1200" dirty="0">
                          <a:solidFill>
                            <a:schemeClr val="tx1"/>
                          </a:solidFill>
                          <a:effectLst/>
                          <a:latin typeface="+mn-lt"/>
                          <a:ea typeface="+mn-ea"/>
                          <a:cs typeface="+mn-cs"/>
                        </a:rPr>
                        <a:t> 4</a:t>
                      </a:r>
                      <a:endParaRPr lang="en-US" sz="1600" dirty="0">
                        <a:solidFill>
                          <a:schemeClr val="tx1"/>
                        </a:solidFill>
                        <a:effectLst/>
                      </a:endParaRPr>
                    </a:p>
                    <a:p>
                      <a:pPr algn="ctr"/>
                      <a:r>
                        <a:rPr lang="en-US" sz="1400" b="1" kern="1200" dirty="0">
                          <a:solidFill>
                            <a:schemeClr val="tx1"/>
                          </a:solidFill>
                          <a:effectLst/>
                          <a:latin typeface="+mn-lt"/>
                          <a:ea typeface="+mn-ea"/>
                          <a:cs typeface="+mn-cs"/>
                        </a:rPr>
                        <a:t> </a:t>
                      </a:r>
                      <a:endParaRPr lang="en-US" sz="1400" dirty="0">
                        <a:solidFill>
                          <a:schemeClr val="tx1"/>
                        </a:solidFill>
                        <a:effectLst/>
                      </a:endParaRPr>
                    </a:p>
                    <a:p>
                      <a:pPr algn="ctr"/>
                      <a:endParaRPr lang="en-US" sz="1200" b="1" kern="1200" dirty="0">
                        <a:solidFill>
                          <a:schemeClr val="tx1"/>
                        </a:solidFill>
                        <a:effectLst/>
                        <a:latin typeface="+mn-lt"/>
                        <a:ea typeface="+mn-ea"/>
                        <a:cs typeface="+mn-cs"/>
                      </a:endParaRPr>
                    </a:p>
                  </a:txBody>
                  <a:tcPr>
                    <a:solidFill>
                      <a:srgbClr val="CC9900"/>
                    </a:solidFill>
                  </a:tcPr>
                </a:tc>
                <a:tc>
                  <a:txBody>
                    <a:bodyPr/>
                    <a:lstStyle/>
                    <a:p>
                      <a:pPr marL="0" indent="0">
                        <a:buNone/>
                      </a:pPr>
                      <a:endParaRPr lang="en-US" sz="1100" dirty="0"/>
                    </a:p>
                  </a:txBody>
                  <a:tcPr>
                    <a:solidFill>
                      <a:srgbClr val="D3B431">
                        <a:alpha val="62000"/>
                      </a:srgbClr>
                    </a:solidFill>
                  </a:tcPr>
                </a:tc>
                <a:tc>
                  <a:txBody>
                    <a:bodyPr/>
                    <a:lstStyle/>
                    <a:p>
                      <a:pPr marL="0" marR="0">
                        <a:lnSpc>
                          <a:spcPct val="110000"/>
                        </a:lnSpc>
                        <a:spcBef>
                          <a:spcPts val="0"/>
                        </a:spcBef>
                        <a:spcAft>
                          <a:spcPts val="0"/>
                        </a:spcAft>
                      </a:pPr>
                      <a:endParaRPr lang="en-US" sz="14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0000"/>
                        </a:lnSpc>
                        <a:spcBef>
                          <a:spcPts val="0"/>
                        </a:spcBef>
                        <a:spcAft>
                          <a:spcPts val="0"/>
                        </a:spcAft>
                      </a:pPr>
                      <a:r>
                        <a:rPr lang="en-US" sz="1400" b="1" dirty="0">
                          <a:effectLst/>
                          <a:latin typeface="Calibri" panose="020F0502020204030204" pitchFamily="34" charset="0"/>
                          <a:ea typeface="Times New Roman" panose="02020603050405020304" pitchFamily="18" charset="0"/>
                          <a:cs typeface="Times New Roman" panose="02020603050405020304" pitchFamily="18" charset="0"/>
                        </a:rPr>
                        <a:t>DO</a:t>
                      </a:r>
                      <a:endParaRPr lang="en-US" sz="1400" b="0" dirty="0">
                        <a:effectLst/>
                        <a:latin typeface="Corbel" panose="020B0503020204020204" pitchFamily="34" charset="0"/>
                        <a:ea typeface="Times New Roman" panose="02020603050405020304" pitchFamily="18" charset="0"/>
                        <a:cs typeface="Times New Roman" panose="02020603050405020304" pitchFamily="18" charset="0"/>
                      </a:endParaRPr>
                    </a:p>
                    <a:p>
                      <a:pPr marL="285750" marR="0" indent="-285750">
                        <a:lnSpc>
                          <a:spcPct val="100000"/>
                        </a:lnSpc>
                        <a:spcBef>
                          <a:spcPts val="0"/>
                        </a:spcBef>
                        <a:spcAft>
                          <a:spcPts val="0"/>
                        </a:spcAft>
                        <a:buFont typeface="Corbel" panose="020B0503020204020204" pitchFamily="34" charset="0"/>
                        <a:buChar char="₋"/>
                      </a:pPr>
                      <a:r>
                        <a:rPr lang="en-US" sz="1400" kern="1200" dirty="0">
                          <a:solidFill>
                            <a:schemeClr val="dk1"/>
                          </a:solidFill>
                          <a:effectLst/>
                          <a:latin typeface="+mn-lt"/>
                          <a:ea typeface="+mn-ea"/>
                          <a:cs typeface="+mn-cs"/>
                        </a:rPr>
                        <a:t>Post each of the images that groups have been working with on the wall.</a:t>
                      </a:r>
                      <a:r>
                        <a:rPr lang="en-US" sz="1400" kern="1200" baseline="0" dirty="0">
                          <a:solidFill>
                            <a:schemeClr val="dk1"/>
                          </a:solidFill>
                          <a:effectLst/>
                          <a:latin typeface="+mn-lt"/>
                          <a:ea typeface="+mn-ea"/>
                          <a:cs typeface="+mn-cs"/>
                        </a:rPr>
                        <a:t> L</a:t>
                      </a:r>
                      <a:r>
                        <a:rPr lang="en-US" sz="1400" kern="1200" dirty="0">
                          <a:solidFill>
                            <a:schemeClr val="dk1"/>
                          </a:solidFill>
                          <a:effectLst/>
                          <a:latin typeface="+mn-lt"/>
                          <a:ea typeface="+mn-ea"/>
                          <a:cs typeface="+mn-cs"/>
                        </a:rPr>
                        <a:t>eave working space between the images.</a:t>
                      </a:r>
                    </a:p>
                    <a:p>
                      <a:pPr lvl="0"/>
                      <a:endParaRPr lang="en-US" sz="1400" dirty="0">
                        <a:effectLst/>
                        <a:latin typeface="Corbel" panose="020B0503020204020204" pitchFamily="34" charset="0"/>
                      </a:endParaRPr>
                    </a:p>
                    <a:p>
                      <a:pPr marL="0" marR="0">
                        <a:lnSpc>
                          <a:spcPct val="110000"/>
                        </a:lnSpc>
                        <a:spcBef>
                          <a:spcPts val="0"/>
                        </a:spcBef>
                        <a:spcAft>
                          <a:spcPts val="0"/>
                        </a:spcAft>
                      </a:pPr>
                      <a:r>
                        <a:rPr lang="en-US" sz="1400" b="1" dirty="0">
                          <a:effectLst/>
                          <a:latin typeface="Calibri" panose="020F0502020204030204" pitchFamily="34" charset="0"/>
                          <a:ea typeface="Times New Roman" panose="02020603050405020304" pitchFamily="18" charset="0"/>
                        </a:rPr>
                        <a:t>SAY</a:t>
                      </a:r>
                    </a:p>
                    <a:p>
                      <a:pPr marL="285750" lvl="0" indent="-285750">
                        <a:buFontTx/>
                        <a:buChar char="-"/>
                      </a:pPr>
                      <a:r>
                        <a:rPr lang="en-US" sz="1400" i="1" kern="1200" dirty="0">
                          <a:solidFill>
                            <a:schemeClr val="dk1"/>
                          </a:solidFill>
                          <a:effectLst/>
                          <a:latin typeface="+mn-lt"/>
                          <a:ea typeface="+mn-ea"/>
                          <a:cs typeface="+mn-cs"/>
                        </a:rPr>
                        <a:t>What we are going to do now is take a step back and look at all the questions we’ve come up with about each of these images and the situations they represent. </a:t>
                      </a:r>
                    </a:p>
                    <a:p>
                      <a:pPr marL="0" lvl="0" indent="0">
                        <a:buFontTx/>
                        <a:buNone/>
                      </a:pPr>
                      <a:endParaRPr lang="en-US" sz="1400" i="1" kern="1200" dirty="0">
                        <a:solidFill>
                          <a:schemeClr val="dk1"/>
                        </a:solidFill>
                        <a:effectLst/>
                        <a:latin typeface="+mn-lt"/>
                        <a:ea typeface="+mn-ea"/>
                        <a:cs typeface="+mn-cs"/>
                      </a:endParaRPr>
                    </a:p>
                    <a:p>
                      <a:pPr marL="0" lvl="0" indent="0">
                        <a:buFontTx/>
                        <a:buNone/>
                      </a:pPr>
                      <a:r>
                        <a:rPr lang="en-US" sz="1400" b="1" i="0" kern="1200" dirty="0">
                          <a:solidFill>
                            <a:schemeClr val="dk1"/>
                          </a:solidFill>
                          <a:effectLst/>
                          <a:latin typeface="+mn-lt"/>
                          <a:ea typeface="+mn-ea"/>
                          <a:cs typeface="+mn-cs"/>
                        </a:rPr>
                        <a:t>DO</a:t>
                      </a:r>
                    </a:p>
                    <a:p>
                      <a:pPr marL="285750" lvl="0" indent="-285750">
                        <a:buFontTx/>
                        <a:buChar char="-"/>
                      </a:pPr>
                      <a:r>
                        <a:rPr lang="en-US" sz="1400" b="0" i="0" kern="1200" dirty="0">
                          <a:solidFill>
                            <a:schemeClr val="dk1"/>
                          </a:solidFill>
                          <a:effectLst/>
                          <a:latin typeface="+mn-lt"/>
                          <a:ea typeface="+mn-ea"/>
                          <a:cs typeface="+mn-cs"/>
                        </a:rPr>
                        <a:t>Ask participants to place</a:t>
                      </a:r>
                      <a:r>
                        <a:rPr lang="en-US" sz="1400" b="0" i="0" kern="1200" baseline="0" dirty="0">
                          <a:solidFill>
                            <a:schemeClr val="dk1"/>
                          </a:solidFill>
                          <a:effectLst/>
                          <a:latin typeface="+mn-lt"/>
                          <a:ea typeface="+mn-ea"/>
                          <a:cs typeface="+mn-cs"/>
                        </a:rPr>
                        <a:t> their post-its on the wall next to the image they worked with.</a:t>
                      </a:r>
                      <a:endParaRPr lang="en-US" sz="1400" b="0" i="0" kern="1200" dirty="0">
                        <a:solidFill>
                          <a:schemeClr val="dk1"/>
                        </a:solidFill>
                        <a:effectLst/>
                        <a:latin typeface="+mn-lt"/>
                        <a:ea typeface="+mn-ea"/>
                        <a:cs typeface="+mn-cs"/>
                      </a:endParaRPr>
                    </a:p>
                    <a:p>
                      <a:pPr marL="0" lvl="0" indent="0">
                        <a:buFontTx/>
                        <a:buNone/>
                      </a:pPr>
                      <a:endParaRPr lang="en-US" sz="1400" b="1" i="0" kern="1200" dirty="0">
                        <a:solidFill>
                          <a:schemeClr val="dk1"/>
                        </a:solidFill>
                        <a:effectLst/>
                        <a:latin typeface="+mn-lt"/>
                        <a:ea typeface="+mn-ea"/>
                        <a:cs typeface="+mn-cs"/>
                      </a:endParaRPr>
                    </a:p>
                    <a:p>
                      <a:pPr marL="0" lvl="0" indent="0">
                        <a:buFontTx/>
                        <a:buNone/>
                      </a:pPr>
                      <a:r>
                        <a:rPr lang="en-US" sz="1400" b="1" i="0" kern="1200" dirty="0">
                          <a:solidFill>
                            <a:schemeClr val="dk1"/>
                          </a:solidFill>
                          <a:effectLst/>
                          <a:latin typeface="+mn-lt"/>
                          <a:ea typeface="+mn-ea"/>
                          <a:cs typeface="+mn-cs"/>
                        </a:rPr>
                        <a:t>SAY</a:t>
                      </a:r>
                    </a:p>
                    <a:p>
                      <a:pPr marL="285750" lvl="0" indent="-285750">
                        <a:buFontTx/>
                        <a:buChar char="-"/>
                      </a:pPr>
                      <a:r>
                        <a:rPr lang="en-US" sz="1400" i="1" kern="1200" dirty="0">
                          <a:solidFill>
                            <a:schemeClr val="dk1"/>
                          </a:solidFill>
                          <a:effectLst/>
                          <a:latin typeface="+mn-lt"/>
                          <a:ea typeface="+mn-ea"/>
                          <a:cs typeface="+mn-cs"/>
                        </a:rPr>
                        <a:t>Gather all your post-it notes and put them up on the wall around the image you have been working with. </a:t>
                      </a:r>
                    </a:p>
                    <a:p>
                      <a:pPr marL="0" marR="0">
                        <a:lnSpc>
                          <a:spcPct val="110000"/>
                        </a:lnSpc>
                        <a:spcBef>
                          <a:spcPts val="0"/>
                        </a:spcBef>
                        <a:spcAft>
                          <a:spcPts val="0"/>
                        </a:spcAft>
                      </a:pPr>
                      <a:endParaRPr lang="en-US"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rgbClr val="D3B431">
                        <a:alpha val="62000"/>
                      </a:srgbClr>
                    </a:solidFill>
                  </a:tcPr>
                </a:tc>
                <a:extLst>
                  <a:ext uri="{0D108BD9-81ED-4DB2-BD59-A6C34878D82A}">
                    <a16:rowId xmlns:a16="http://schemas.microsoft.com/office/drawing/2014/main" val="3992430320"/>
                  </a:ext>
                </a:extLst>
              </a:tr>
            </a:tbl>
          </a:graphicData>
        </a:graphic>
      </p:graphicFrame>
      <p:pic>
        <p:nvPicPr>
          <p:cNvPr id="5" name="Picture 2" descr="C:\Users\361\AppData\Local\Microsoft\Windows\Temporary Internet Files\Content.IE5\34TGYFAZ\uhr[1].png"/>
          <p:cNvPicPr>
            <a:picLocks noChangeAspect="1" noChangeArrowheads="1"/>
          </p:cNvPicPr>
          <p:nvPr/>
        </p:nvPicPr>
        <p:blipFill>
          <a:blip r:embed="rId2" cstate="print"/>
          <a:srcRect/>
          <a:stretch>
            <a:fillRect/>
          </a:stretch>
        </p:blipFill>
        <p:spPr bwMode="auto">
          <a:xfrm>
            <a:off x="1206742" y="2252246"/>
            <a:ext cx="317258" cy="317258"/>
          </a:xfrm>
          <a:prstGeom prst="rect">
            <a:avLst/>
          </a:prstGeom>
          <a:noFill/>
        </p:spPr>
      </p:pic>
      <p:sp>
        <p:nvSpPr>
          <p:cNvPr id="12" name="TextBox 11"/>
          <p:cNvSpPr txBox="1"/>
          <p:nvPr/>
        </p:nvSpPr>
        <p:spPr>
          <a:xfrm>
            <a:off x="1371601" y="1515071"/>
            <a:ext cx="1294397" cy="584775"/>
          </a:xfrm>
          <a:prstGeom prst="rect">
            <a:avLst/>
          </a:prstGeom>
          <a:noFill/>
        </p:spPr>
        <p:txBody>
          <a:bodyPr wrap="square" rtlCol="0">
            <a:spAutoFit/>
          </a:bodyPr>
          <a:lstStyle/>
          <a:p>
            <a:r>
              <a:rPr lang="en-US" sz="1600" b="1" dirty="0"/>
              <a:t>Question Review</a:t>
            </a:r>
          </a:p>
        </p:txBody>
      </p:sp>
      <p:sp>
        <p:nvSpPr>
          <p:cNvPr id="13" name="TextBox 12"/>
          <p:cNvSpPr txBox="1"/>
          <p:nvPr/>
        </p:nvSpPr>
        <p:spPr>
          <a:xfrm>
            <a:off x="1519443" y="2252246"/>
            <a:ext cx="766557" cy="338554"/>
          </a:xfrm>
          <a:prstGeom prst="rect">
            <a:avLst/>
          </a:prstGeom>
          <a:noFill/>
        </p:spPr>
        <p:txBody>
          <a:bodyPr wrap="none" rtlCol="0">
            <a:spAutoFit/>
          </a:bodyPr>
          <a:lstStyle/>
          <a:p>
            <a:r>
              <a:rPr lang="en-US" sz="1600" b="1" dirty="0"/>
              <a:t>45 min</a:t>
            </a:r>
          </a:p>
        </p:txBody>
      </p:sp>
      <p:sp>
        <p:nvSpPr>
          <p:cNvPr id="9" name="Slide Number Placeholder 8"/>
          <p:cNvSpPr>
            <a:spLocks noGrp="1"/>
          </p:cNvSpPr>
          <p:nvPr>
            <p:ph type="sldNum" sz="quarter" idx="12"/>
          </p:nvPr>
        </p:nvSpPr>
        <p:spPr/>
        <p:txBody>
          <a:bodyPr/>
          <a:lstStyle/>
          <a:p>
            <a:fld id="{98044682-6219-4089-8719-C9589F48517E}" type="slidenum">
              <a:rPr lang="en-US" smtClean="0"/>
              <a:pPr/>
              <a:t>14</a:t>
            </a:fld>
            <a:endParaRPr lang="en-US"/>
          </a:p>
        </p:txBody>
      </p:sp>
      <p:cxnSp>
        <p:nvCxnSpPr>
          <p:cNvPr id="15" name="Straight Connector 14"/>
          <p:cNvCxnSpPr/>
          <p:nvPr/>
        </p:nvCxnSpPr>
        <p:spPr>
          <a:xfrm>
            <a:off x="2819400" y="1371600"/>
            <a:ext cx="0" cy="5212080"/>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pic>
        <p:nvPicPr>
          <p:cNvPr id="3" name="Picture 6" descr="C:\Users\361\AppData\Local\Microsoft\Windows\Temporary Internet Files\Content.IE5\IGMPWQCZ\Righthand.svg[1].png"/>
          <p:cNvPicPr>
            <a:picLocks noChangeAspect="1" noChangeArrowheads="1"/>
          </p:cNvPicPr>
          <p:nvPr/>
        </p:nvPicPr>
        <p:blipFill>
          <a:blip r:embed="rId3" cstate="print"/>
          <a:srcRect/>
          <a:stretch>
            <a:fillRect/>
          </a:stretch>
        </p:blipFill>
        <p:spPr bwMode="auto">
          <a:xfrm>
            <a:off x="2665998" y="1524000"/>
            <a:ext cx="381000" cy="381000"/>
          </a:xfrm>
          <a:prstGeom prst="rect">
            <a:avLst/>
          </a:prstGeom>
          <a:noFill/>
        </p:spPr>
      </p:pic>
      <p:pic>
        <p:nvPicPr>
          <p:cNvPr id="8" name="Picture 7" descr="C:\Users\361\AppData\Local\Microsoft\Windows\Temporary Internet Files\Content.IE5\IGMPWQCZ\ibdjl95-Speech-Bubbles-1[1].png"/>
          <p:cNvPicPr>
            <a:picLocks noChangeAspect="1" noChangeArrowheads="1"/>
          </p:cNvPicPr>
          <p:nvPr/>
        </p:nvPicPr>
        <p:blipFill>
          <a:blip r:embed="rId4" cstate="print"/>
          <a:srcRect/>
          <a:stretch>
            <a:fillRect/>
          </a:stretch>
        </p:blipFill>
        <p:spPr bwMode="auto">
          <a:xfrm>
            <a:off x="2665998" y="2471710"/>
            <a:ext cx="304800" cy="317210"/>
          </a:xfrm>
          <a:prstGeom prst="rect">
            <a:avLst/>
          </a:prstGeom>
          <a:noFill/>
        </p:spPr>
      </p:pic>
      <p:pic>
        <p:nvPicPr>
          <p:cNvPr id="10" name="Picture 6" descr="C:\Users\361\AppData\Local\Microsoft\Windows\Temporary Internet Files\Content.IE5\IGMPWQCZ\Righthand.svg[1].png"/>
          <p:cNvPicPr>
            <a:picLocks noChangeAspect="1" noChangeArrowheads="1"/>
          </p:cNvPicPr>
          <p:nvPr/>
        </p:nvPicPr>
        <p:blipFill>
          <a:blip r:embed="rId3" cstate="print"/>
          <a:srcRect/>
          <a:stretch>
            <a:fillRect/>
          </a:stretch>
        </p:blipFill>
        <p:spPr bwMode="auto">
          <a:xfrm>
            <a:off x="2667000" y="3505200"/>
            <a:ext cx="381000" cy="381000"/>
          </a:xfrm>
          <a:prstGeom prst="rect">
            <a:avLst/>
          </a:prstGeom>
          <a:noFill/>
        </p:spPr>
      </p:pic>
      <p:pic>
        <p:nvPicPr>
          <p:cNvPr id="14" name="Picture 13" descr="C:\Users\361\AppData\Local\Microsoft\Windows\Temporary Internet Files\Content.IE5\IGMPWQCZ\ibdjl95-Speech-Bubbles-1[1].png"/>
          <p:cNvPicPr>
            <a:picLocks noChangeAspect="1" noChangeArrowheads="1"/>
          </p:cNvPicPr>
          <p:nvPr/>
        </p:nvPicPr>
        <p:blipFill>
          <a:blip r:embed="rId4" cstate="print"/>
          <a:srcRect/>
          <a:stretch>
            <a:fillRect/>
          </a:stretch>
        </p:blipFill>
        <p:spPr bwMode="auto">
          <a:xfrm>
            <a:off x="2667000" y="4407190"/>
            <a:ext cx="304800" cy="317210"/>
          </a:xfrm>
          <a:prstGeom prst="rect">
            <a:avLst/>
          </a:prstGeom>
          <a:noFill/>
        </p:spPr>
      </p:pic>
    </p:spTree>
    <p:extLst>
      <p:ext uri="{BB962C8B-B14F-4D97-AF65-F5344CB8AC3E}">
        <p14:creationId xmlns:p14="http://schemas.microsoft.com/office/powerpoint/2010/main" val="38934876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558216630"/>
              </p:ext>
            </p:extLst>
          </p:nvPr>
        </p:nvGraphicFramePr>
        <p:xfrm>
          <a:off x="876300" y="381000"/>
          <a:ext cx="7406640" cy="6217920"/>
        </p:xfrm>
        <a:graphic>
          <a:graphicData uri="http://schemas.openxmlformats.org/drawingml/2006/table">
            <a:tbl>
              <a:tblPr firstRow="1" bandRow="1">
                <a:tableStyleId>{46F890A9-2807-4EBB-B81D-B2AA78EC7F39}</a:tableStyleId>
              </a:tblPr>
              <a:tblGrid>
                <a:gridCol w="1759077">
                  <a:extLst>
                    <a:ext uri="{9D8B030D-6E8A-4147-A177-3AD203B41FA5}">
                      <a16:colId xmlns:a16="http://schemas.microsoft.com/office/drawing/2014/main" val="1764587541"/>
                    </a:ext>
                  </a:extLst>
                </a:gridCol>
                <a:gridCol w="493458">
                  <a:extLst>
                    <a:ext uri="{9D8B030D-6E8A-4147-A177-3AD203B41FA5}">
                      <a16:colId xmlns:a16="http://schemas.microsoft.com/office/drawing/2014/main" val="3858536520"/>
                    </a:ext>
                  </a:extLst>
                </a:gridCol>
                <a:gridCol w="5154105">
                  <a:extLst>
                    <a:ext uri="{9D8B030D-6E8A-4147-A177-3AD203B41FA5}">
                      <a16:colId xmlns:a16="http://schemas.microsoft.com/office/drawing/2014/main" val="1282257971"/>
                    </a:ext>
                  </a:extLst>
                </a:gridCol>
              </a:tblGrid>
              <a:tr h="976299">
                <a:tc>
                  <a:txBody>
                    <a:bodyPr/>
                    <a:lstStyle/>
                    <a:p>
                      <a:pPr marL="0" marR="0" algn="ctr">
                        <a:spcBef>
                          <a:spcPts val="0"/>
                        </a:spcBef>
                        <a:spcAft>
                          <a:spcPts val="0"/>
                        </a:spcAft>
                      </a:pPr>
                      <a:endParaRPr lang="en-US" sz="2000" b="1" dirty="0">
                        <a:solidFill>
                          <a:srgbClr val="F2F2F2"/>
                        </a:solidFill>
                        <a:effectLst/>
                        <a:latin typeface="Calibri" panose="020F0502020204030204" pitchFamily="34" charset="0"/>
                        <a:ea typeface="Times New Roman" panose="02020603050405020304" pitchFamily="18"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Step</a:t>
                      </a:r>
                      <a:endParaRPr lang="en-US" sz="1200" dirty="0">
                        <a:effectLst/>
                        <a:latin typeface="Corbel" panose="020B0503020204020204" pitchFamily="34"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 </a:t>
                      </a: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a:solidFill>
                          <a:srgbClr val="F2F2F2"/>
                        </a:solidFill>
                        <a:effectLst/>
                        <a:latin typeface="Calibri" panose="020F0502020204030204" pitchFamily="34" charset="0"/>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a:solidFill>
                            <a:srgbClr val="F2F2F2"/>
                          </a:solidFill>
                          <a:effectLst/>
                          <a:latin typeface="Calibri" panose="020F0502020204030204" pitchFamily="34" charset="0"/>
                          <a:ea typeface="Times New Roman" panose="02020603050405020304" pitchFamily="18" charset="0"/>
                        </a:rPr>
                        <a:t>Facilitator Activity</a:t>
                      </a:r>
                      <a:endParaRPr lang="en-US" sz="1200" dirty="0">
                        <a:effectLst/>
                        <a:latin typeface="Corbel" panose="020B0503020204020204" pitchFamily="34" charset="0"/>
                      </a:endParaRPr>
                    </a:p>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extLst>
                  <a:ext uri="{0D108BD9-81ED-4DB2-BD59-A6C34878D82A}">
                    <a16:rowId xmlns:a16="http://schemas.microsoft.com/office/drawing/2014/main" val="2641501532"/>
                  </a:ext>
                </a:extLst>
              </a:tr>
              <a:tr h="5241621">
                <a:tc>
                  <a:txBody>
                    <a:bodyPr/>
                    <a:lstStyle/>
                    <a:p>
                      <a:pPr algn="l"/>
                      <a:r>
                        <a:rPr lang="en-US" sz="4800" b="1" kern="1200" dirty="0">
                          <a:solidFill>
                            <a:schemeClr val="tx1"/>
                          </a:solidFill>
                          <a:effectLst/>
                          <a:latin typeface="+mn-lt"/>
                          <a:ea typeface="+mn-ea"/>
                          <a:cs typeface="+mn-cs"/>
                        </a:rPr>
                        <a:t> 4</a:t>
                      </a:r>
                      <a:endParaRPr lang="en-US" sz="1600" dirty="0">
                        <a:solidFill>
                          <a:schemeClr val="tx1"/>
                        </a:solidFill>
                        <a:effectLst/>
                      </a:endParaRPr>
                    </a:p>
                    <a:p>
                      <a:pPr algn="ctr"/>
                      <a:r>
                        <a:rPr lang="en-US" sz="1400" b="1" kern="1200" dirty="0">
                          <a:solidFill>
                            <a:schemeClr val="tx1"/>
                          </a:solidFill>
                          <a:effectLst/>
                          <a:latin typeface="+mn-lt"/>
                          <a:ea typeface="+mn-ea"/>
                          <a:cs typeface="+mn-cs"/>
                        </a:rPr>
                        <a:t> </a:t>
                      </a:r>
                      <a:endParaRPr lang="en-US" sz="1400" dirty="0">
                        <a:solidFill>
                          <a:schemeClr val="tx1"/>
                        </a:solidFill>
                        <a:effectLst/>
                      </a:endParaRPr>
                    </a:p>
                    <a:p>
                      <a:pPr algn="ctr"/>
                      <a:endParaRPr lang="en-US" sz="1200" b="1" kern="1200" dirty="0">
                        <a:solidFill>
                          <a:schemeClr val="tx1"/>
                        </a:solidFill>
                        <a:effectLst/>
                        <a:latin typeface="+mn-lt"/>
                        <a:ea typeface="+mn-ea"/>
                        <a:cs typeface="+mn-cs"/>
                      </a:endParaRPr>
                    </a:p>
                  </a:txBody>
                  <a:tcPr>
                    <a:solidFill>
                      <a:srgbClr val="CC9900"/>
                    </a:solidFill>
                  </a:tcPr>
                </a:tc>
                <a:tc>
                  <a:txBody>
                    <a:bodyPr/>
                    <a:lstStyle/>
                    <a:p>
                      <a:pPr marL="0" indent="0">
                        <a:buNone/>
                      </a:pPr>
                      <a:endParaRPr lang="en-US" sz="1100" dirty="0"/>
                    </a:p>
                  </a:txBody>
                  <a:tcPr>
                    <a:solidFill>
                      <a:srgbClr val="D3B431">
                        <a:alpha val="62000"/>
                      </a:srgbClr>
                    </a:solidFill>
                  </a:tcPr>
                </a:tc>
                <a:tc>
                  <a:txBody>
                    <a:bodyPr/>
                    <a:lstStyle/>
                    <a:p>
                      <a:pPr>
                        <a:lnSpc>
                          <a:spcPct val="110000"/>
                        </a:lnSpc>
                        <a:spcBef>
                          <a:spcPts val="0"/>
                        </a:spcBef>
                      </a:pPr>
                      <a:endParaRPr lang="en-US" sz="1400" b="1" dirty="0">
                        <a:effectLst/>
                        <a:latin typeface="Calibri" panose="020F0502020204030204" pitchFamily="34" charset="0"/>
                        <a:ea typeface="Times New Roman" panose="02020603050405020304" pitchFamily="18" charset="0"/>
                      </a:endParaRPr>
                    </a:p>
                    <a:p>
                      <a:pPr>
                        <a:lnSpc>
                          <a:spcPct val="110000"/>
                        </a:lnSpc>
                        <a:spcBef>
                          <a:spcPts val="0"/>
                        </a:spcBef>
                      </a:pPr>
                      <a:r>
                        <a:rPr lang="en-US" sz="1400" b="1" dirty="0">
                          <a:effectLst/>
                          <a:latin typeface="Calibri" panose="020F0502020204030204" pitchFamily="34" charset="0"/>
                          <a:ea typeface="Times New Roman" panose="02020603050405020304" pitchFamily="18" charset="0"/>
                        </a:rPr>
                        <a:t>DO</a:t>
                      </a:r>
                      <a:endParaRPr lang="en-US" sz="1400" dirty="0">
                        <a:effectLst/>
                        <a:latin typeface="Corbel" panose="020B0503020204020204" pitchFamily="34" charset="0"/>
                      </a:endParaRPr>
                    </a:p>
                    <a:p>
                      <a:pPr lvl="0"/>
                      <a:r>
                        <a:rPr lang="en-US" sz="14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400" b="1"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400" b="0" dirty="0">
                          <a:effectLst/>
                          <a:latin typeface="Calibri" panose="020F0502020204030204" pitchFamily="34" charset="0"/>
                          <a:ea typeface="Times New Roman" panose="02020603050405020304" pitchFamily="18" charset="0"/>
                          <a:cs typeface="Times New Roman" panose="02020603050405020304" pitchFamily="18" charset="0"/>
                        </a:rPr>
                        <a:t>A</a:t>
                      </a:r>
                      <a:r>
                        <a:rPr lang="en-US" sz="1400" b="0" kern="1200" dirty="0">
                          <a:solidFill>
                            <a:schemeClr val="dk1"/>
                          </a:solidFill>
                          <a:effectLst/>
                          <a:latin typeface="+mn-lt"/>
                          <a:ea typeface="+mn-ea"/>
                          <a:cs typeface="+mn-cs"/>
                        </a:rPr>
                        <a:t>s</a:t>
                      </a:r>
                      <a:r>
                        <a:rPr lang="en-US" sz="1400" kern="1200" dirty="0">
                          <a:solidFill>
                            <a:schemeClr val="dk1"/>
                          </a:solidFill>
                          <a:effectLst/>
                          <a:latin typeface="+mn-lt"/>
                          <a:ea typeface="+mn-ea"/>
                          <a:cs typeface="+mn-cs"/>
                        </a:rPr>
                        <a:t>k participants to review images and questions on wall.</a:t>
                      </a:r>
                    </a:p>
                    <a:p>
                      <a:r>
                        <a:rPr lang="en-US" sz="1800" kern="1200" dirty="0">
                          <a:solidFill>
                            <a:schemeClr val="dk1"/>
                          </a:solidFill>
                          <a:effectLst/>
                          <a:latin typeface="+mn-lt"/>
                          <a:ea typeface="+mn-ea"/>
                          <a:cs typeface="+mn-cs"/>
                        </a:rPr>
                        <a:t> </a:t>
                      </a:r>
                    </a:p>
                    <a:p>
                      <a:pPr marL="0" marR="0">
                        <a:lnSpc>
                          <a:spcPct val="100000"/>
                        </a:lnSpc>
                        <a:spcBef>
                          <a:spcPts val="0"/>
                        </a:spcBef>
                        <a:spcAft>
                          <a:spcPts val="0"/>
                        </a:spcAft>
                      </a:pPr>
                      <a:r>
                        <a:rPr lang="en-US" sz="1400" b="1" dirty="0">
                          <a:effectLst/>
                          <a:latin typeface="Calibri" panose="020F0502020204030204" pitchFamily="34" charset="0"/>
                          <a:ea typeface="Times New Roman" panose="02020603050405020304" pitchFamily="18" charset="0"/>
                          <a:cs typeface="Times New Roman" panose="02020603050405020304" pitchFamily="18" charset="0"/>
                        </a:rPr>
                        <a:t>SAY</a:t>
                      </a:r>
                      <a:endParaRPr lang="en-US" sz="1400" dirty="0">
                        <a:effectLst/>
                        <a:latin typeface="Corbel" panose="020B0503020204020204" pitchFamily="34" charset="0"/>
                        <a:ea typeface="Times New Roman" panose="02020603050405020304" pitchFamily="18" charset="0"/>
                        <a:cs typeface="Times New Roman" panose="02020603050405020304" pitchFamily="18" charset="0"/>
                      </a:endParaRPr>
                    </a:p>
                    <a:p>
                      <a:pPr marL="174625" lvl="0" indent="-174625"/>
                      <a:r>
                        <a:rPr lang="en-US" sz="1400" i="1"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400" i="1" kern="1200" dirty="0">
                          <a:solidFill>
                            <a:schemeClr val="dk1"/>
                          </a:solidFill>
                          <a:effectLst/>
                          <a:latin typeface="+mn-lt"/>
                          <a:ea typeface="+mn-ea"/>
                          <a:cs typeface="+mn-cs"/>
                        </a:rPr>
                        <a:t>Take 5-10 minutes to walk around and take a look at each image and the questions posted about each image.  Think about the nature of the questions. How are the questions similar? Different? </a:t>
                      </a:r>
                      <a:endParaRPr lang="en-US" sz="1400" dirty="0">
                        <a:effectLst/>
                        <a:latin typeface="Corbel" panose="020B0503020204020204" pitchFamily="34" charset="0"/>
                        <a:ea typeface="Times New Roman" panose="02020603050405020304" pitchFamily="18" charset="0"/>
                        <a:cs typeface="Times New Roman" panose="02020603050405020304" pitchFamily="18" charset="0"/>
                      </a:endParaRPr>
                    </a:p>
                    <a:p>
                      <a:pPr marL="0" marR="0">
                        <a:lnSpc>
                          <a:spcPct val="110000"/>
                        </a:lnSpc>
                        <a:spcBef>
                          <a:spcPts val="0"/>
                        </a:spcBef>
                        <a:spcAft>
                          <a:spcPts val="0"/>
                        </a:spcAft>
                      </a:pPr>
                      <a:endParaRPr lang="en-US" sz="14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0000"/>
                        </a:lnSpc>
                        <a:spcBef>
                          <a:spcPts val="0"/>
                        </a:spcBef>
                        <a:spcAft>
                          <a:spcPts val="0"/>
                        </a:spcAft>
                      </a:pPr>
                      <a:r>
                        <a:rPr lang="en-US" sz="1400" b="1" dirty="0">
                          <a:effectLst/>
                          <a:latin typeface="Calibri" panose="020F0502020204030204" pitchFamily="34" charset="0"/>
                          <a:ea typeface="Times New Roman" panose="02020603050405020304" pitchFamily="18" charset="0"/>
                          <a:cs typeface="Times New Roman" panose="02020603050405020304" pitchFamily="18" charset="0"/>
                        </a:rPr>
                        <a:t>DO</a:t>
                      </a:r>
                      <a:endParaRPr lang="en-US" sz="1400" dirty="0">
                        <a:effectLst/>
                        <a:latin typeface="Corbel" panose="020B0503020204020204" pitchFamily="34" charset="0"/>
                        <a:ea typeface="Times New Roman" panose="02020603050405020304" pitchFamily="18" charset="0"/>
                        <a:cs typeface="Times New Roman" panose="02020603050405020304" pitchFamily="18" charset="0"/>
                      </a:endParaRPr>
                    </a:p>
                    <a:p>
                      <a:pPr marL="342900" marR="0" lvl="0" indent="-342900" algn="l" defTabSz="914400" rtl="0" eaLnBrk="1" fontAlgn="auto" latinLnBrk="0" hangingPunct="1">
                        <a:lnSpc>
                          <a:spcPct val="110000"/>
                        </a:lnSpc>
                        <a:spcBef>
                          <a:spcPts val="0"/>
                        </a:spcBef>
                        <a:spcAft>
                          <a:spcPts val="0"/>
                        </a:spcAft>
                        <a:buClrTx/>
                        <a:buSzTx/>
                        <a:buFont typeface="Arial" pitchFamily="34" charset="0"/>
                        <a:buNone/>
                        <a:tabLst/>
                        <a:defRPr/>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 -  </a:t>
                      </a:r>
                      <a:r>
                        <a:rPr lang="en-US" sz="1400" kern="1200" dirty="0">
                          <a:solidFill>
                            <a:schemeClr val="dk1"/>
                          </a:solidFill>
                          <a:effectLst/>
                          <a:latin typeface="+mn-lt"/>
                          <a:ea typeface="+mn-ea"/>
                          <a:cs typeface="+mn-cs"/>
                        </a:rPr>
                        <a:t>Refer participants to “Question Review” in their Participant Guide.</a:t>
                      </a:r>
                    </a:p>
                    <a:p>
                      <a:pPr marL="342900" marR="0" lvl="0" indent="-342900" algn="l" defTabSz="914400" rtl="0" eaLnBrk="1" fontAlgn="auto" latinLnBrk="0" hangingPunct="1">
                        <a:lnSpc>
                          <a:spcPct val="110000"/>
                        </a:lnSpc>
                        <a:spcBef>
                          <a:spcPts val="0"/>
                        </a:spcBef>
                        <a:spcAft>
                          <a:spcPts val="0"/>
                        </a:spcAft>
                        <a:buClrTx/>
                        <a:buSzTx/>
                        <a:buFont typeface="Arial" pitchFamily="34" charset="0"/>
                        <a:buNone/>
                        <a:tabLst/>
                        <a:defRPr/>
                      </a:pPr>
                      <a:endParaRPr lang="en-US" sz="1400" kern="1200" dirty="0">
                        <a:solidFill>
                          <a:schemeClr val="dk1"/>
                        </a:solidFill>
                        <a:effectLst/>
                        <a:latin typeface="+mn-lt"/>
                        <a:ea typeface="+mn-ea"/>
                        <a:cs typeface="+mn-cs"/>
                      </a:endParaRPr>
                    </a:p>
                    <a:p>
                      <a:pPr marL="342900" marR="0" lvl="0" indent="-342900" algn="l" defTabSz="914400" rtl="0" eaLnBrk="1" fontAlgn="auto" latinLnBrk="0" hangingPunct="1">
                        <a:lnSpc>
                          <a:spcPct val="110000"/>
                        </a:lnSpc>
                        <a:spcBef>
                          <a:spcPts val="0"/>
                        </a:spcBef>
                        <a:spcAft>
                          <a:spcPts val="0"/>
                        </a:spcAft>
                        <a:buClrTx/>
                        <a:buSzTx/>
                        <a:buFont typeface="Arial" pitchFamily="34" charset="0"/>
                        <a:buNone/>
                        <a:tabLst/>
                        <a:defRPr/>
                      </a:pPr>
                      <a:r>
                        <a:rPr lang="en-US" sz="1400" b="1" kern="1200" dirty="0">
                          <a:solidFill>
                            <a:schemeClr val="dk1"/>
                          </a:solidFill>
                          <a:effectLst/>
                          <a:latin typeface="+mn-lt"/>
                          <a:ea typeface="+mn-ea"/>
                          <a:cs typeface="+mn-cs"/>
                        </a:rPr>
                        <a:t>SAY</a:t>
                      </a:r>
                    </a:p>
                    <a:p>
                      <a:pPr marL="174625" lvl="0" indent="-174625"/>
                      <a:r>
                        <a:rPr lang="en-US" sz="1400" kern="1200" dirty="0">
                          <a:solidFill>
                            <a:schemeClr val="dk1"/>
                          </a:solidFill>
                          <a:effectLst/>
                          <a:latin typeface="+mn-lt"/>
                          <a:ea typeface="+mn-ea"/>
                          <a:cs typeface="+mn-cs"/>
                        </a:rPr>
                        <a:t>-   </a:t>
                      </a:r>
                      <a:r>
                        <a:rPr lang="en-US" sz="1400" i="1" kern="1200" dirty="0">
                          <a:solidFill>
                            <a:schemeClr val="dk1"/>
                          </a:solidFill>
                          <a:effectLst/>
                          <a:latin typeface="+mn-lt"/>
                          <a:ea typeface="+mn-ea"/>
                          <a:cs typeface="+mn-cs"/>
                        </a:rPr>
                        <a:t>Now we’re going to spend some time talking about the collection of questions in more detail – what’s here, what isn’t, and what that means for understanding the situations represented in the images.</a:t>
                      </a:r>
                    </a:p>
                    <a:p>
                      <a:pPr marL="174625" lvl="0" indent="-174625"/>
                      <a:r>
                        <a:rPr lang="en-US" sz="1400" i="1" kern="1200" dirty="0">
                          <a:solidFill>
                            <a:schemeClr val="dk1"/>
                          </a:solidFill>
                          <a:effectLst/>
                          <a:latin typeface="+mn-lt"/>
                          <a:ea typeface="+mn-ea"/>
                          <a:cs typeface="+mn-cs"/>
                        </a:rPr>
                        <a:t>     After we spend some time working with these details, we’ll take a step back and see if we can identify a bigger picture.</a:t>
                      </a:r>
                    </a:p>
                    <a:p>
                      <a:pPr marL="0" marR="0">
                        <a:lnSpc>
                          <a:spcPct val="110000"/>
                        </a:lnSpc>
                        <a:spcBef>
                          <a:spcPts val="0"/>
                        </a:spcBef>
                        <a:spcAft>
                          <a:spcPts val="0"/>
                        </a:spcAft>
                      </a:pPr>
                      <a:endParaRPr lang="en-US"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rgbClr val="D3B431">
                        <a:alpha val="62000"/>
                      </a:srgbClr>
                    </a:solidFill>
                  </a:tcPr>
                </a:tc>
                <a:extLst>
                  <a:ext uri="{0D108BD9-81ED-4DB2-BD59-A6C34878D82A}">
                    <a16:rowId xmlns:a16="http://schemas.microsoft.com/office/drawing/2014/main" val="3992430320"/>
                  </a:ext>
                </a:extLst>
              </a:tr>
            </a:tbl>
          </a:graphicData>
        </a:graphic>
      </p:graphicFrame>
      <p:sp>
        <p:nvSpPr>
          <p:cNvPr id="9" name="Slide Number Placeholder 8"/>
          <p:cNvSpPr>
            <a:spLocks noGrp="1"/>
          </p:cNvSpPr>
          <p:nvPr>
            <p:ph type="sldNum" sz="quarter" idx="12"/>
          </p:nvPr>
        </p:nvSpPr>
        <p:spPr/>
        <p:txBody>
          <a:bodyPr/>
          <a:lstStyle/>
          <a:p>
            <a:fld id="{98044682-6219-4089-8719-C9589F48517E}" type="slidenum">
              <a:rPr lang="en-US" smtClean="0"/>
              <a:pPr/>
              <a:t>15</a:t>
            </a:fld>
            <a:endParaRPr lang="en-US"/>
          </a:p>
        </p:txBody>
      </p:sp>
      <p:sp>
        <p:nvSpPr>
          <p:cNvPr id="10" name="TextBox 9"/>
          <p:cNvSpPr txBox="1"/>
          <p:nvPr/>
        </p:nvSpPr>
        <p:spPr>
          <a:xfrm>
            <a:off x="1371601" y="1524000"/>
            <a:ext cx="1294397" cy="830997"/>
          </a:xfrm>
          <a:prstGeom prst="rect">
            <a:avLst/>
          </a:prstGeom>
          <a:noFill/>
        </p:spPr>
        <p:txBody>
          <a:bodyPr wrap="square" rtlCol="0">
            <a:spAutoFit/>
          </a:bodyPr>
          <a:lstStyle/>
          <a:p>
            <a:r>
              <a:rPr lang="en-US" sz="1600" b="1" dirty="0"/>
              <a:t>Question </a:t>
            </a:r>
          </a:p>
          <a:p>
            <a:r>
              <a:rPr lang="en-US" sz="1600" b="1" dirty="0"/>
              <a:t>Review </a:t>
            </a:r>
            <a:r>
              <a:rPr lang="en-US" sz="1400" b="1" dirty="0"/>
              <a:t>(contd.)</a:t>
            </a:r>
            <a:endParaRPr lang="en-US" sz="1600" b="1" dirty="0"/>
          </a:p>
        </p:txBody>
      </p:sp>
      <p:pic>
        <p:nvPicPr>
          <p:cNvPr id="14" name="Picture 2" descr="C:\Users\361\AppData\Local\Microsoft\Windows\Temporary Internet Files\Content.IE5\34TGYFAZ\uhr[1].png"/>
          <p:cNvPicPr>
            <a:picLocks noChangeAspect="1" noChangeArrowheads="1"/>
          </p:cNvPicPr>
          <p:nvPr/>
        </p:nvPicPr>
        <p:blipFill>
          <a:blip r:embed="rId2" cstate="print"/>
          <a:srcRect/>
          <a:stretch>
            <a:fillRect/>
          </a:stretch>
        </p:blipFill>
        <p:spPr bwMode="auto">
          <a:xfrm>
            <a:off x="1206742" y="2404646"/>
            <a:ext cx="317258" cy="317258"/>
          </a:xfrm>
          <a:prstGeom prst="rect">
            <a:avLst/>
          </a:prstGeom>
          <a:noFill/>
        </p:spPr>
      </p:pic>
      <p:sp>
        <p:nvSpPr>
          <p:cNvPr id="15" name="TextBox 14"/>
          <p:cNvSpPr txBox="1"/>
          <p:nvPr/>
        </p:nvSpPr>
        <p:spPr>
          <a:xfrm>
            <a:off x="1519443" y="2404646"/>
            <a:ext cx="766557" cy="338554"/>
          </a:xfrm>
          <a:prstGeom prst="rect">
            <a:avLst/>
          </a:prstGeom>
          <a:noFill/>
        </p:spPr>
        <p:txBody>
          <a:bodyPr wrap="none" rtlCol="0">
            <a:spAutoFit/>
          </a:bodyPr>
          <a:lstStyle/>
          <a:p>
            <a:r>
              <a:rPr lang="en-US" sz="1600" b="1" dirty="0"/>
              <a:t>45 min</a:t>
            </a:r>
          </a:p>
        </p:txBody>
      </p:sp>
      <p:cxnSp>
        <p:nvCxnSpPr>
          <p:cNvPr id="16" name="Straight Connector 15"/>
          <p:cNvCxnSpPr/>
          <p:nvPr/>
        </p:nvCxnSpPr>
        <p:spPr>
          <a:xfrm>
            <a:off x="2819400" y="1371600"/>
            <a:ext cx="0" cy="5212080"/>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pic>
        <p:nvPicPr>
          <p:cNvPr id="3" name="Picture 6" descr="C:\Users\361\AppData\Local\Microsoft\Windows\Temporary Internet Files\Content.IE5\IGMPWQCZ\Righthand.svg[1].png"/>
          <p:cNvPicPr>
            <a:picLocks noChangeAspect="1" noChangeArrowheads="1"/>
          </p:cNvPicPr>
          <p:nvPr/>
        </p:nvPicPr>
        <p:blipFill>
          <a:blip r:embed="rId3" cstate="print"/>
          <a:srcRect/>
          <a:stretch>
            <a:fillRect/>
          </a:stretch>
        </p:blipFill>
        <p:spPr bwMode="auto">
          <a:xfrm>
            <a:off x="2665998" y="1524000"/>
            <a:ext cx="381000" cy="381000"/>
          </a:xfrm>
          <a:prstGeom prst="rect">
            <a:avLst/>
          </a:prstGeom>
          <a:noFill/>
        </p:spPr>
      </p:pic>
      <p:pic>
        <p:nvPicPr>
          <p:cNvPr id="8" name="Picture 7" descr="C:\Users\361\AppData\Local\Microsoft\Windows\Temporary Internet Files\Content.IE5\IGMPWQCZ\ibdjl95-Speech-Bubbles-1[1].png"/>
          <p:cNvPicPr>
            <a:picLocks noChangeAspect="1" noChangeArrowheads="1"/>
          </p:cNvPicPr>
          <p:nvPr/>
        </p:nvPicPr>
        <p:blipFill>
          <a:blip r:embed="rId4" cstate="print"/>
          <a:srcRect/>
          <a:stretch>
            <a:fillRect/>
          </a:stretch>
        </p:blipFill>
        <p:spPr bwMode="auto">
          <a:xfrm>
            <a:off x="2665998" y="2286000"/>
            <a:ext cx="304800" cy="317210"/>
          </a:xfrm>
          <a:prstGeom prst="rect">
            <a:avLst/>
          </a:prstGeom>
          <a:noFill/>
        </p:spPr>
      </p:pic>
      <p:pic>
        <p:nvPicPr>
          <p:cNvPr id="17" name="Picture 16" descr="C:\Users\361\AppData\Local\Microsoft\Windows\Temporary Internet Files\Content.IE5\IGMPWQCZ\ibdjl95-Speech-Bubbles-1[1].png"/>
          <p:cNvPicPr>
            <a:picLocks noChangeAspect="1" noChangeArrowheads="1"/>
          </p:cNvPicPr>
          <p:nvPr/>
        </p:nvPicPr>
        <p:blipFill>
          <a:blip r:embed="rId4" cstate="print"/>
          <a:srcRect/>
          <a:stretch>
            <a:fillRect/>
          </a:stretch>
        </p:blipFill>
        <p:spPr bwMode="auto">
          <a:xfrm>
            <a:off x="2667000" y="4114800"/>
            <a:ext cx="304800" cy="317210"/>
          </a:xfrm>
          <a:prstGeom prst="rect">
            <a:avLst/>
          </a:prstGeom>
          <a:noFill/>
        </p:spPr>
      </p:pic>
      <p:pic>
        <p:nvPicPr>
          <p:cNvPr id="18" name="Picture 6" descr="C:\Users\361\AppData\Local\Microsoft\Windows\Temporary Internet Files\Content.IE5\IGMPWQCZ\Righthand.svg[1].png"/>
          <p:cNvPicPr>
            <a:picLocks noChangeAspect="1" noChangeArrowheads="1"/>
          </p:cNvPicPr>
          <p:nvPr/>
        </p:nvPicPr>
        <p:blipFill>
          <a:blip r:embed="rId3" cstate="print"/>
          <a:srcRect/>
          <a:stretch>
            <a:fillRect/>
          </a:stretch>
        </p:blipFill>
        <p:spPr bwMode="auto">
          <a:xfrm>
            <a:off x="2667000" y="3352800"/>
            <a:ext cx="381000" cy="381000"/>
          </a:xfrm>
          <a:prstGeom prst="rect">
            <a:avLst/>
          </a:prstGeom>
          <a:noFill/>
        </p:spPr>
      </p:pic>
    </p:spTree>
    <p:extLst>
      <p:ext uri="{BB962C8B-B14F-4D97-AF65-F5344CB8AC3E}">
        <p14:creationId xmlns:p14="http://schemas.microsoft.com/office/powerpoint/2010/main" val="38934876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030459918"/>
              </p:ext>
            </p:extLst>
          </p:nvPr>
        </p:nvGraphicFramePr>
        <p:xfrm>
          <a:off x="876300" y="381000"/>
          <a:ext cx="7406640" cy="6217920"/>
        </p:xfrm>
        <a:graphic>
          <a:graphicData uri="http://schemas.openxmlformats.org/drawingml/2006/table">
            <a:tbl>
              <a:tblPr firstRow="1" bandRow="1">
                <a:tableStyleId>{46F890A9-2807-4EBB-B81D-B2AA78EC7F39}</a:tableStyleId>
              </a:tblPr>
              <a:tblGrid>
                <a:gridCol w="1759077">
                  <a:extLst>
                    <a:ext uri="{9D8B030D-6E8A-4147-A177-3AD203B41FA5}">
                      <a16:colId xmlns:a16="http://schemas.microsoft.com/office/drawing/2014/main" val="1764587541"/>
                    </a:ext>
                  </a:extLst>
                </a:gridCol>
                <a:gridCol w="493458">
                  <a:extLst>
                    <a:ext uri="{9D8B030D-6E8A-4147-A177-3AD203B41FA5}">
                      <a16:colId xmlns:a16="http://schemas.microsoft.com/office/drawing/2014/main" val="3858536520"/>
                    </a:ext>
                  </a:extLst>
                </a:gridCol>
                <a:gridCol w="5154105">
                  <a:extLst>
                    <a:ext uri="{9D8B030D-6E8A-4147-A177-3AD203B41FA5}">
                      <a16:colId xmlns:a16="http://schemas.microsoft.com/office/drawing/2014/main" val="1282257971"/>
                    </a:ext>
                  </a:extLst>
                </a:gridCol>
              </a:tblGrid>
              <a:tr h="976299">
                <a:tc>
                  <a:txBody>
                    <a:bodyPr/>
                    <a:lstStyle/>
                    <a:p>
                      <a:pPr marL="0" marR="0" algn="ctr">
                        <a:spcBef>
                          <a:spcPts val="0"/>
                        </a:spcBef>
                        <a:spcAft>
                          <a:spcPts val="0"/>
                        </a:spcAft>
                      </a:pPr>
                      <a:endParaRPr lang="en-US" sz="2000" b="1" dirty="0">
                        <a:solidFill>
                          <a:srgbClr val="F2F2F2"/>
                        </a:solidFill>
                        <a:effectLst/>
                        <a:latin typeface="Calibri" panose="020F0502020204030204" pitchFamily="34" charset="0"/>
                        <a:ea typeface="Times New Roman" panose="02020603050405020304" pitchFamily="18"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Step</a:t>
                      </a:r>
                      <a:endParaRPr lang="en-US" sz="1200" dirty="0">
                        <a:effectLst/>
                        <a:latin typeface="Corbel" panose="020B0503020204020204" pitchFamily="34"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 </a:t>
                      </a: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a:solidFill>
                          <a:srgbClr val="F2F2F2"/>
                        </a:solidFill>
                        <a:effectLst/>
                        <a:latin typeface="Calibri" panose="020F0502020204030204" pitchFamily="34" charset="0"/>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a:solidFill>
                            <a:srgbClr val="F2F2F2"/>
                          </a:solidFill>
                          <a:effectLst/>
                          <a:latin typeface="Calibri" panose="020F0502020204030204" pitchFamily="34" charset="0"/>
                          <a:ea typeface="Times New Roman" panose="02020603050405020304" pitchFamily="18" charset="0"/>
                        </a:rPr>
                        <a:t>Facilitator Activity</a:t>
                      </a:r>
                      <a:endParaRPr lang="en-US" sz="1200" dirty="0">
                        <a:effectLst/>
                        <a:latin typeface="Corbel" panose="020B0503020204020204" pitchFamily="34" charset="0"/>
                      </a:endParaRPr>
                    </a:p>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extLst>
                  <a:ext uri="{0D108BD9-81ED-4DB2-BD59-A6C34878D82A}">
                    <a16:rowId xmlns:a16="http://schemas.microsoft.com/office/drawing/2014/main" val="2641501532"/>
                  </a:ext>
                </a:extLst>
              </a:tr>
              <a:tr h="5241621">
                <a:tc>
                  <a:txBody>
                    <a:bodyPr/>
                    <a:lstStyle/>
                    <a:p>
                      <a:pPr algn="l"/>
                      <a:r>
                        <a:rPr lang="en-US" sz="4800" b="1" kern="1200" dirty="0">
                          <a:solidFill>
                            <a:schemeClr val="tx1"/>
                          </a:solidFill>
                          <a:effectLst/>
                          <a:latin typeface="+mn-lt"/>
                          <a:ea typeface="+mn-ea"/>
                          <a:cs typeface="+mn-cs"/>
                        </a:rPr>
                        <a:t> 4</a:t>
                      </a:r>
                      <a:endParaRPr lang="en-US" sz="1600" dirty="0">
                        <a:solidFill>
                          <a:schemeClr val="tx1"/>
                        </a:solidFill>
                        <a:effectLst/>
                      </a:endParaRPr>
                    </a:p>
                    <a:p>
                      <a:pPr algn="ctr"/>
                      <a:r>
                        <a:rPr lang="en-US" sz="1400" b="1" kern="1200" dirty="0">
                          <a:solidFill>
                            <a:schemeClr val="tx1"/>
                          </a:solidFill>
                          <a:effectLst/>
                          <a:latin typeface="+mn-lt"/>
                          <a:ea typeface="+mn-ea"/>
                          <a:cs typeface="+mn-cs"/>
                        </a:rPr>
                        <a:t> </a:t>
                      </a:r>
                      <a:endParaRPr lang="en-US" sz="1400" dirty="0">
                        <a:solidFill>
                          <a:schemeClr val="tx1"/>
                        </a:solidFill>
                        <a:effectLst/>
                      </a:endParaRPr>
                    </a:p>
                    <a:p>
                      <a:pPr algn="ctr"/>
                      <a:endParaRPr lang="en-US" sz="1200" b="1" kern="1200" dirty="0">
                        <a:solidFill>
                          <a:schemeClr val="tx1"/>
                        </a:solidFill>
                        <a:effectLst/>
                        <a:latin typeface="+mn-lt"/>
                        <a:ea typeface="+mn-ea"/>
                        <a:cs typeface="+mn-cs"/>
                      </a:endParaRPr>
                    </a:p>
                  </a:txBody>
                  <a:tcPr>
                    <a:solidFill>
                      <a:srgbClr val="CC9900"/>
                    </a:solidFill>
                  </a:tcPr>
                </a:tc>
                <a:tc>
                  <a:txBody>
                    <a:bodyPr/>
                    <a:lstStyle/>
                    <a:p>
                      <a:pPr marL="0" indent="0">
                        <a:buNone/>
                      </a:pPr>
                      <a:endParaRPr lang="en-US" sz="1100" dirty="0"/>
                    </a:p>
                  </a:txBody>
                  <a:tcPr>
                    <a:solidFill>
                      <a:srgbClr val="D3B431">
                        <a:alpha val="62000"/>
                      </a:srgbClr>
                    </a:solidFill>
                  </a:tcPr>
                </a:tc>
                <a:tc>
                  <a:txBody>
                    <a:bodyPr/>
                    <a:lstStyle/>
                    <a:p>
                      <a:pPr marL="342900" marR="0" lvl="0" indent="-342900">
                        <a:lnSpc>
                          <a:spcPct val="110000"/>
                        </a:lnSpc>
                        <a:spcBef>
                          <a:spcPts val="0"/>
                        </a:spcBef>
                        <a:spcAft>
                          <a:spcPts val="0"/>
                        </a:spcAft>
                        <a:buFont typeface="Arial" pitchFamily="34" charset="0"/>
                        <a:buNone/>
                      </a:pPr>
                      <a:endParaRPr lang="en-US" sz="1400" b="1" kern="1200" dirty="0">
                        <a:solidFill>
                          <a:schemeClr val="dk1"/>
                        </a:solidFill>
                        <a:effectLst/>
                        <a:latin typeface="+mn-lt"/>
                        <a:ea typeface="+mn-ea"/>
                        <a:cs typeface="+mn-cs"/>
                      </a:endParaRPr>
                    </a:p>
                    <a:p>
                      <a:pPr marL="342900" marR="0" lvl="0" indent="-342900">
                        <a:lnSpc>
                          <a:spcPct val="110000"/>
                        </a:lnSpc>
                        <a:spcBef>
                          <a:spcPts val="0"/>
                        </a:spcBef>
                        <a:spcAft>
                          <a:spcPts val="0"/>
                        </a:spcAft>
                        <a:buFont typeface="Arial" pitchFamily="34" charset="0"/>
                        <a:buNone/>
                      </a:pPr>
                      <a:r>
                        <a:rPr lang="en-US" sz="1400" b="1" kern="1200" dirty="0">
                          <a:solidFill>
                            <a:schemeClr val="dk1"/>
                          </a:solidFill>
                          <a:effectLst/>
                          <a:latin typeface="+mn-lt"/>
                          <a:ea typeface="+mn-ea"/>
                          <a:cs typeface="+mn-cs"/>
                        </a:rPr>
                        <a:t>DO</a:t>
                      </a:r>
                      <a:endParaRPr lang="en-US" sz="1400" kern="1200" dirty="0">
                        <a:solidFill>
                          <a:schemeClr val="dk1"/>
                        </a:solidFill>
                        <a:effectLst/>
                        <a:latin typeface="+mn-lt"/>
                        <a:ea typeface="+mn-ea"/>
                        <a:cs typeface="+mn-cs"/>
                      </a:endParaRPr>
                    </a:p>
                    <a:p>
                      <a:pPr marL="285750" lvl="0" indent="-285750">
                        <a:buFontTx/>
                        <a:buChar char="-"/>
                      </a:pPr>
                      <a:r>
                        <a:rPr lang="en-US" sz="1400" kern="1200" dirty="0">
                          <a:solidFill>
                            <a:schemeClr val="dk1"/>
                          </a:solidFill>
                          <a:effectLst/>
                          <a:latin typeface="+mn-lt"/>
                          <a:ea typeface="+mn-ea"/>
                          <a:cs typeface="+mn-cs"/>
                        </a:rPr>
                        <a:t>Have participants use the “Question Review” aid to review post-it questions.</a:t>
                      </a:r>
                    </a:p>
                    <a:p>
                      <a:pPr marL="285750" lvl="0" indent="-285750">
                        <a:buFontTx/>
                        <a:buChar char="-"/>
                      </a:pPr>
                      <a:r>
                        <a:rPr lang="en-US" sz="1400" kern="1200" dirty="0">
                          <a:solidFill>
                            <a:schemeClr val="dk1"/>
                          </a:solidFill>
                          <a:effectLst/>
                          <a:latin typeface="+mn-lt"/>
                          <a:ea typeface="+mn-ea"/>
                          <a:cs typeface="+mn-cs"/>
                        </a:rPr>
                        <a:t>Facilitate group discussion using the</a:t>
                      </a:r>
                      <a:r>
                        <a:rPr lang="en-US" sz="1400" b="1" kern="1200" dirty="0">
                          <a:solidFill>
                            <a:schemeClr val="dk1"/>
                          </a:solidFill>
                          <a:effectLst/>
                          <a:latin typeface="+mn-lt"/>
                          <a:ea typeface="+mn-ea"/>
                          <a:cs typeface="+mn-cs"/>
                        </a:rPr>
                        <a:t> “</a:t>
                      </a:r>
                      <a:r>
                        <a:rPr lang="en-US" sz="1400" b="0" kern="1200" dirty="0">
                          <a:solidFill>
                            <a:schemeClr val="dk1"/>
                          </a:solidFill>
                          <a:effectLst/>
                          <a:latin typeface="+mn-lt"/>
                          <a:ea typeface="+mn-ea"/>
                          <a:cs typeface="+mn-cs"/>
                        </a:rPr>
                        <a:t>Question Review” aid.</a:t>
                      </a:r>
                    </a:p>
                    <a:p>
                      <a:pPr marL="285750" lvl="0" indent="-285750">
                        <a:buFontTx/>
                        <a:buChar char="-"/>
                      </a:pPr>
                      <a:r>
                        <a:rPr lang="en-US" sz="1400" kern="1200" dirty="0">
                          <a:solidFill>
                            <a:schemeClr val="dk1"/>
                          </a:solidFill>
                          <a:effectLst/>
                          <a:latin typeface="+mn-lt"/>
                          <a:ea typeface="+mn-ea"/>
                          <a:cs typeface="+mn-cs"/>
                        </a:rPr>
                        <a:t>Point out some of the questions that stand out for you.</a:t>
                      </a:r>
                    </a:p>
                    <a:p>
                      <a:pPr marL="342900" marR="0" lvl="0" indent="-342900">
                        <a:lnSpc>
                          <a:spcPct val="110000"/>
                        </a:lnSpc>
                        <a:spcBef>
                          <a:spcPts val="0"/>
                        </a:spcBef>
                        <a:spcAft>
                          <a:spcPts val="0"/>
                        </a:spcAft>
                        <a:buFont typeface="Arial" pitchFamily="34" charset="0"/>
                        <a:buNone/>
                      </a:pPr>
                      <a:endParaRPr lang="en-US" sz="1400" b="1" dirty="0">
                        <a:effectLst/>
                        <a:latin typeface="Corbel" panose="020B0503020204020204" pitchFamily="34" charset="0"/>
                      </a:endParaRPr>
                    </a:p>
                    <a:p>
                      <a:pPr marL="342900" marR="0" lvl="0" indent="-342900">
                        <a:lnSpc>
                          <a:spcPct val="110000"/>
                        </a:lnSpc>
                        <a:spcBef>
                          <a:spcPts val="0"/>
                        </a:spcBef>
                        <a:spcAft>
                          <a:spcPts val="0"/>
                        </a:spcAft>
                        <a:buFont typeface="Arial" pitchFamily="34" charset="0"/>
                        <a:buNone/>
                      </a:pPr>
                      <a:r>
                        <a:rPr lang="en-US" sz="1400" b="1" dirty="0">
                          <a:effectLst/>
                          <a:latin typeface="Corbel" panose="020B0503020204020204" pitchFamily="34" charset="0"/>
                        </a:rPr>
                        <a:t>SAY</a:t>
                      </a:r>
                    </a:p>
                    <a:p>
                      <a:pPr marL="285750" lvl="0" indent="-285750">
                        <a:buFont typeface="Calibri" panose="020F0502020204030204" pitchFamily="34" charset="0"/>
                        <a:buChar char="₋"/>
                      </a:pPr>
                      <a:r>
                        <a:rPr lang="en-US" sz="1400" i="1" kern="1200" dirty="0">
                          <a:solidFill>
                            <a:schemeClr val="dk1"/>
                          </a:solidFill>
                          <a:effectLst/>
                          <a:latin typeface="+mn-lt"/>
                          <a:ea typeface="+mn-ea"/>
                          <a:cs typeface="+mn-cs"/>
                        </a:rPr>
                        <a:t>What are some of the most common questions?</a:t>
                      </a:r>
                      <a:endParaRPr lang="en-US" sz="1400" kern="1200" dirty="0">
                        <a:solidFill>
                          <a:schemeClr val="dk1"/>
                        </a:solidFill>
                        <a:effectLst/>
                        <a:latin typeface="+mn-lt"/>
                        <a:ea typeface="+mn-ea"/>
                        <a:cs typeface="+mn-cs"/>
                      </a:endParaRPr>
                    </a:p>
                    <a:p>
                      <a:pPr marL="285750" lvl="0" indent="-285750">
                        <a:buFont typeface="Calibri" panose="020F0502020204030204" pitchFamily="34" charset="0"/>
                        <a:buChar char="₋"/>
                      </a:pPr>
                      <a:r>
                        <a:rPr lang="en-US" sz="1400" i="1" kern="1200" dirty="0">
                          <a:solidFill>
                            <a:schemeClr val="dk1"/>
                          </a:solidFill>
                          <a:effectLst/>
                          <a:latin typeface="+mn-lt"/>
                          <a:ea typeface="+mn-ea"/>
                          <a:cs typeface="+mn-cs"/>
                        </a:rPr>
                        <a:t>Which questions:</a:t>
                      </a:r>
                      <a:endParaRPr lang="en-US" sz="1400" kern="1200" dirty="0">
                        <a:solidFill>
                          <a:schemeClr val="dk1"/>
                        </a:solidFill>
                        <a:effectLst/>
                        <a:latin typeface="+mn-lt"/>
                        <a:ea typeface="+mn-ea"/>
                        <a:cs typeface="+mn-cs"/>
                      </a:endParaRPr>
                    </a:p>
                    <a:p>
                      <a:pPr marL="619125" lvl="0" indent="-285750">
                        <a:buFont typeface="Calibri" panose="020F0502020204030204" pitchFamily="34" charset="0"/>
                        <a:buChar char="₋"/>
                      </a:pPr>
                      <a:r>
                        <a:rPr lang="en-US" sz="1400" i="1" kern="1200" dirty="0">
                          <a:solidFill>
                            <a:schemeClr val="dk1"/>
                          </a:solidFill>
                          <a:effectLst/>
                          <a:latin typeface="+mn-lt"/>
                          <a:ea typeface="+mn-ea"/>
                          <a:cs typeface="+mn-cs"/>
                        </a:rPr>
                        <a:t>Consider future implications?</a:t>
                      </a:r>
                      <a:endParaRPr lang="en-US" sz="1400" kern="1200" dirty="0">
                        <a:solidFill>
                          <a:schemeClr val="dk1"/>
                        </a:solidFill>
                        <a:effectLst/>
                        <a:latin typeface="+mn-lt"/>
                        <a:ea typeface="+mn-ea"/>
                        <a:cs typeface="+mn-cs"/>
                      </a:endParaRPr>
                    </a:p>
                    <a:p>
                      <a:pPr marL="619125" lvl="0" indent="-285750">
                        <a:buFont typeface="Calibri" panose="020F0502020204030204" pitchFamily="34" charset="0"/>
                        <a:buChar char="₋"/>
                      </a:pPr>
                      <a:r>
                        <a:rPr lang="en-US" sz="1400" i="1" kern="1200" dirty="0">
                          <a:solidFill>
                            <a:schemeClr val="dk1"/>
                          </a:solidFill>
                          <a:effectLst/>
                          <a:latin typeface="+mn-lt"/>
                          <a:ea typeface="+mn-ea"/>
                          <a:cs typeface="+mn-cs"/>
                        </a:rPr>
                        <a:t>Consider relationships or interactions?</a:t>
                      </a:r>
                      <a:endParaRPr lang="en-US" sz="1400" kern="1200" dirty="0">
                        <a:solidFill>
                          <a:schemeClr val="dk1"/>
                        </a:solidFill>
                        <a:effectLst/>
                        <a:latin typeface="+mn-lt"/>
                        <a:ea typeface="+mn-ea"/>
                        <a:cs typeface="+mn-cs"/>
                      </a:endParaRPr>
                    </a:p>
                    <a:p>
                      <a:pPr marL="619125" lvl="0" indent="-285750">
                        <a:buFont typeface="Calibri" panose="020F0502020204030204" pitchFamily="34" charset="0"/>
                        <a:buChar char="₋"/>
                      </a:pPr>
                      <a:r>
                        <a:rPr lang="en-US" sz="1400" i="1" kern="1200" dirty="0">
                          <a:solidFill>
                            <a:schemeClr val="dk1"/>
                          </a:solidFill>
                          <a:effectLst/>
                          <a:latin typeface="+mn-lt"/>
                          <a:ea typeface="+mn-ea"/>
                          <a:cs typeface="+mn-cs"/>
                        </a:rPr>
                        <a:t>Test assumptions?</a:t>
                      </a:r>
                      <a:endParaRPr lang="en-US" sz="1400" kern="1200" dirty="0">
                        <a:solidFill>
                          <a:schemeClr val="dk1"/>
                        </a:solidFill>
                        <a:effectLst/>
                        <a:latin typeface="+mn-lt"/>
                        <a:ea typeface="+mn-ea"/>
                        <a:cs typeface="+mn-cs"/>
                      </a:endParaRPr>
                    </a:p>
                    <a:p>
                      <a:pPr marL="619125" lvl="0" indent="-285750">
                        <a:buFont typeface="Calibri" panose="020F0502020204030204" pitchFamily="34" charset="0"/>
                        <a:buChar char="₋"/>
                      </a:pPr>
                      <a:r>
                        <a:rPr lang="en-US" sz="1400" i="1" kern="1200" dirty="0">
                          <a:solidFill>
                            <a:schemeClr val="dk1"/>
                          </a:solidFill>
                          <a:effectLst/>
                          <a:latin typeface="+mn-lt"/>
                          <a:ea typeface="+mn-ea"/>
                          <a:cs typeface="+mn-cs"/>
                        </a:rPr>
                        <a:t>Reveal paradoxes? </a:t>
                      </a:r>
                      <a:endParaRPr lang="en-US" sz="1400" kern="1200" dirty="0">
                        <a:solidFill>
                          <a:schemeClr val="dk1"/>
                        </a:solidFill>
                        <a:effectLst/>
                        <a:latin typeface="+mn-lt"/>
                        <a:ea typeface="+mn-ea"/>
                        <a:cs typeface="+mn-cs"/>
                      </a:endParaRPr>
                    </a:p>
                    <a:p>
                      <a:pPr marL="619125" lvl="0" indent="-285750">
                        <a:buFont typeface="Calibri" panose="020F0502020204030204" pitchFamily="34" charset="0"/>
                        <a:buChar char="₋"/>
                      </a:pPr>
                      <a:r>
                        <a:rPr lang="en-US" sz="1400" i="1" kern="1200" dirty="0">
                          <a:solidFill>
                            <a:schemeClr val="dk1"/>
                          </a:solidFill>
                          <a:effectLst/>
                          <a:latin typeface="+mn-lt"/>
                          <a:ea typeface="+mn-ea"/>
                          <a:cs typeface="+mn-cs"/>
                        </a:rPr>
                        <a:t>Consider hypotheticals?</a:t>
                      </a:r>
                      <a:endParaRPr lang="en-US" sz="1400" kern="1200" dirty="0">
                        <a:solidFill>
                          <a:schemeClr val="dk1"/>
                        </a:solidFill>
                        <a:effectLst/>
                        <a:latin typeface="+mn-lt"/>
                        <a:ea typeface="+mn-ea"/>
                        <a:cs typeface="+mn-cs"/>
                      </a:endParaRPr>
                    </a:p>
                    <a:p>
                      <a:pPr marL="619125" lvl="0" indent="-285750">
                        <a:buFont typeface="Calibri" panose="020F0502020204030204" pitchFamily="34" charset="0"/>
                        <a:buChar char="₋"/>
                      </a:pPr>
                      <a:r>
                        <a:rPr lang="en-US" sz="1400" i="1" kern="1200" dirty="0">
                          <a:solidFill>
                            <a:schemeClr val="dk1"/>
                          </a:solidFill>
                          <a:effectLst/>
                          <a:latin typeface="+mn-lt"/>
                          <a:ea typeface="+mn-ea"/>
                          <a:cs typeface="+mn-cs"/>
                        </a:rPr>
                        <a:t>Are there any questions that surprise you? </a:t>
                      </a:r>
                    </a:p>
                    <a:p>
                      <a:pPr marL="619125" lvl="0" indent="-285750">
                        <a:buFont typeface="Calibri" panose="020F0502020204030204" pitchFamily="34" charset="0"/>
                        <a:buChar char="₋"/>
                      </a:pPr>
                      <a:r>
                        <a:rPr lang="en-US" sz="1400" i="1" kern="1200" dirty="0">
                          <a:solidFill>
                            <a:schemeClr val="dk1"/>
                          </a:solidFill>
                          <a:effectLst/>
                          <a:latin typeface="+mn-lt"/>
                          <a:ea typeface="+mn-ea"/>
                          <a:cs typeface="+mn-cs"/>
                        </a:rPr>
                        <a:t>Which questions do you think are the most useful/critical to your understanding of the problem? Why?</a:t>
                      </a:r>
                    </a:p>
                    <a:p>
                      <a:pPr marL="619125" lvl="0" indent="-285750">
                        <a:buFont typeface="Calibri" panose="020F0502020204030204" pitchFamily="34" charset="0"/>
                        <a:buChar char="₋"/>
                      </a:pPr>
                      <a:r>
                        <a:rPr lang="en-US" sz="1400" i="1" kern="1200" dirty="0">
                          <a:solidFill>
                            <a:schemeClr val="dk1"/>
                          </a:solidFill>
                          <a:effectLst/>
                          <a:latin typeface="+mn-lt"/>
                          <a:ea typeface="+mn-ea"/>
                          <a:cs typeface="+mn-cs"/>
                        </a:rPr>
                        <a:t>Are there gaps?</a:t>
                      </a:r>
                      <a:endParaRPr lang="en-US" sz="1400" kern="1200" dirty="0">
                        <a:solidFill>
                          <a:schemeClr val="dk1"/>
                        </a:solidFill>
                        <a:effectLst/>
                        <a:latin typeface="+mn-lt"/>
                        <a:ea typeface="+mn-ea"/>
                        <a:cs typeface="+mn-cs"/>
                      </a:endParaRPr>
                    </a:p>
                    <a:p>
                      <a:pPr marL="342900" marR="0" lvl="0" indent="-342900">
                        <a:lnSpc>
                          <a:spcPct val="110000"/>
                        </a:lnSpc>
                        <a:spcBef>
                          <a:spcPts val="0"/>
                        </a:spcBef>
                        <a:spcAft>
                          <a:spcPts val="0"/>
                        </a:spcAft>
                        <a:buFont typeface="Arial" pitchFamily="34" charset="0"/>
                        <a:buNone/>
                      </a:pPr>
                      <a:endParaRPr lang="en-US" sz="1400" dirty="0">
                        <a:effectLst/>
                        <a:latin typeface="Corbel" panose="020B0503020204020204" pitchFamily="34" charset="0"/>
                      </a:endParaRPr>
                    </a:p>
                    <a:p>
                      <a:pPr marL="342900" marR="0" lvl="0" indent="-342900" algn="l" defTabSz="914400" rtl="0" eaLnBrk="1" fontAlgn="auto" latinLnBrk="0" hangingPunct="1">
                        <a:lnSpc>
                          <a:spcPct val="110000"/>
                        </a:lnSpc>
                        <a:spcBef>
                          <a:spcPts val="0"/>
                        </a:spcBef>
                        <a:spcAft>
                          <a:spcPts val="0"/>
                        </a:spcAft>
                        <a:buClrTx/>
                        <a:buSzTx/>
                        <a:buFont typeface="Arial" pitchFamily="34" charset="0"/>
                        <a:buNone/>
                        <a:tabLst/>
                        <a:defRPr/>
                      </a:pPr>
                      <a:r>
                        <a:rPr lang="en-US" sz="1400" b="1" i="0" u="none" kern="1200" baseline="0" dirty="0">
                          <a:solidFill>
                            <a:schemeClr val="dk1"/>
                          </a:solidFill>
                          <a:effectLst/>
                          <a:latin typeface="+mn-lt"/>
                          <a:ea typeface="+mn-ea"/>
                          <a:cs typeface="+mn-cs"/>
                        </a:rPr>
                        <a:t>[End of Step 4]</a:t>
                      </a:r>
                      <a:endParaRPr lang="en-US" sz="1400" dirty="0">
                        <a:effectLst/>
                        <a:latin typeface="Corbel" panose="020B0503020204020204" pitchFamily="34" charset="0"/>
                      </a:endParaRPr>
                    </a:p>
                    <a:p>
                      <a:pPr marL="0" marR="0">
                        <a:lnSpc>
                          <a:spcPct val="110000"/>
                        </a:lnSpc>
                        <a:spcBef>
                          <a:spcPts val="0"/>
                        </a:spcBef>
                        <a:spcAft>
                          <a:spcPts val="0"/>
                        </a:spcAft>
                      </a:pPr>
                      <a:endParaRPr lang="en-US"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rgbClr val="D3B431">
                        <a:alpha val="62000"/>
                      </a:srgbClr>
                    </a:solidFill>
                  </a:tcPr>
                </a:tc>
                <a:extLst>
                  <a:ext uri="{0D108BD9-81ED-4DB2-BD59-A6C34878D82A}">
                    <a16:rowId xmlns:a16="http://schemas.microsoft.com/office/drawing/2014/main" val="3992430320"/>
                  </a:ext>
                </a:extLst>
              </a:tr>
            </a:tbl>
          </a:graphicData>
        </a:graphic>
      </p:graphicFrame>
      <p:sp>
        <p:nvSpPr>
          <p:cNvPr id="9" name="Slide Number Placeholder 8"/>
          <p:cNvSpPr>
            <a:spLocks noGrp="1"/>
          </p:cNvSpPr>
          <p:nvPr>
            <p:ph type="sldNum" sz="quarter" idx="12"/>
          </p:nvPr>
        </p:nvSpPr>
        <p:spPr/>
        <p:txBody>
          <a:bodyPr/>
          <a:lstStyle/>
          <a:p>
            <a:fld id="{98044682-6219-4089-8719-C9589F48517E}" type="slidenum">
              <a:rPr lang="en-US" smtClean="0"/>
              <a:pPr/>
              <a:t>16</a:t>
            </a:fld>
            <a:endParaRPr lang="en-US"/>
          </a:p>
        </p:txBody>
      </p:sp>
      <p:sp>
        <p:nvSpPr>
          <p:cNvPr id="10" name="TextBox 9"/>
          <p:cNvSpPr txBox="1"/>
          <p:nvPr/>
        </p:nvSpPr>
        <p:spPr>
          <a:xfrm>
            <a:off x="1371601" y="1524000"/>
            <a:ext cx="1294397" cy="830997"/>
          </a:xfrm>
          <a:prstGeom prst="rect">
            <a:avLst/>
          </a:prstGeom>
          <a:noFill/>
        </p:spPr>
        <p:txBody>
          <a:bodyPr wrap="square" rtlCol="0">
            <a:spAutoFit/>
          </a:bodyPr>
          <a:lstStyle/>
          <a:p>
            <a:r>
              <a:rPr lang="en-US" sz="1600" b="1" dirty="0"/>
              <a:t>Question </a:t>
            </a:r>
          </a:p>
          <a:p>
            <a:r>
              <a:rPr lang="en-US" sz="1600" b="1" dirty="0"/>
              <a:t>Review </a:t>
            </a:r>
            <a:r>
              <a:rPr lang="en-US" sz="1400" b="1" dirty="0"/>
              <a:t>(contd.)</a:t>
            </a:r>
            <a:endParaRPr lang="en-US" sz="1600" b="1" dirty="0"/>
          </a:p>
        </p:txBody>
      </p:sp>
      <p:pic>
        <p:nvPicPr>
          <p:cNvPr id="14" name="Picture 2" descr="C:\Users\361\AppData\Local\Microsoft\Windows\Temporary Internet Files\Content.IE5\34TGYFAZ\uhr[1].png"/>
          <p:cNvPicPr>
            <a:picLocks noChangeAspect="1" noChangeArrowheads="1"/>
          </p:cNvPicPr>
          <p:nvPr/>
        </p:nvPicPr>
        <p:blipFill>
          <a:blip r:embed="rId2" cstate="print"/>
          <a:srcRect/>
          <a:stretch>
            <a:fillRect/>
          </a:stretch>
        </p:blipFill>
        <p:spPr bwMode="auto">
          <a:xfrm>
            <a:off x="1206742" y="2404646"/>
            <a:ext cx="317258" cy="317258"/>
          </a:xfrm>
          <a:prstGeom prst="rect">
            <a:avLst/>
          </a:prstGeom>
          <a:noFill/>
        </p:spPr>
      </p:pic>
      <p:sp>
        <p:nvSpPr>
          <p:cNvPr id="15" name="TextBox 14"/>
          <p:cNvSpPr txBox="1"/>
          <p:nvPr/>
        </p:nvSpPr>
        <p:spPr>
          <a:xfrm>
            <a:off x="1519443" y="2404646"/>
            <a:ext cx="766557" cy="338554"/>
          </a:xfrm>
          <a:prstGeom prst="rect">
            <a:avLst/>
          </a:prstGeom>
          <a:noFill/>
        </p:spPr>
        <p:txBody>
          <a:bodyPr wrap="none" rtlCol="0">
            <a:spAutoFit/>
          </a:bodyPr>
          <a:lstStyle/>
          <a:p>
            <a:r>
              <a:rPr lang="en-US" sz="1600" b="1" dirty="0"/>
              <a:t>45 min</a:t>
            </a:r>
          </a:p>
        </p:txBody>
      </p:sp>
      <p:cxnSp>
        <p:nvCxnSpPr>
          <p:cNvPr id="16" name="Straight Connector 15"/>
          <p:cNvCxnSpPr/>
          <p:nvPr/>
        </p:nvCxnSpPr>
        <p:spPr>
          <a:xfrm>
            <a:off x="2819400" y="1371600"/>
            <a:ext cx="0" cy="5212080"/>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pic>
        <p:nvPicPr>
          <p:cNvPr id="3" name="Picture 6" descr="C:\Users\361\AppData\Local\Microsoft\Windows\Temporary Internet Files\Content.IE5\IGMPWQCZ\Righthand.svg[1].png"/>
          <p:cNvPicPr>
            <a:picLocks noChangeAspect="1" noChangeArrowheads="1"/>
          </p:cNvPicPr>
          <p:nvPr/>
        </p:nvPicPr>
        <p:blipFill>
          <a:blip r:embed="rId3" cstate="print"/>
          <a:srcRect/>
          <a:stretch>
            <a:fillRect/>
          </a:stretch>
        </p:blipFill>
        <p:spPr bwMode="auto">
          <a:xfrm>
            <a:off x="2665998" y="1524000"/>
            <a:ext cx="381000" cy="381000"/>
          </a:xfrm>
          <a:prstGeom prst="rect">
            <a:avLst/>
          </a:prstGeom>
          <a:noFill/>
        </p:spPr>
      </p:pic>
      <p:pic>
        <p:nvPicPr>
          <p:cNvPr id="8" name="Picture 7" descr="C:\Users\361\AppData\Local\Microsoft\Windows\Temporary Internet Files\Content.IE5\IGMPWQCZ\ibdjl95-Speech-Bubbles-1[1].png"/>
          <p:cNvPicPr>
            <a:picLocks noChangeAspect="1" noChangeArrowheads="1"/>
          </p:cNvPicPr>
          <p:nvPr/>
        </p:nvPicPr>
        <p:blipFill>
          <a:blip r:embed="rId4" cstate="print"/>
          <a:srcRect/>
          <a:stretch>
            <a:fillRect/>
          </a:stretch>
        </p:blipFill>
        <p:spPr bwMode="auto">
          <a:xfrm>
            <a:off x="2665998" y="2883190"/>
            <a:ext cx="304800" cy="317210"/>
          </a:xfrm>
          <a:prstGeom prst="rect">
            <a:avLst/>
          </a:prstGeom>
          <a:noFill/>
        </p:spPr>
      </p:pic>
    </p:spTree>
    <p:extLst>
      <p:ext uri="{BB962C8B-B14F-4D97-AF65-F5344CB8AC3E}">
        <p14:creationId xmlns:p14="http://schemas.microsoft.com/office/powerpoint/2010/main" val="38934876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980552969"/>
              </p:ext>
            </p:extLst>
          </p:nvPr>
        </p:nvGraphicFramePr>
        <p:xfrm>
          <a:off x="876300" y="381000"/>
          <a:ext cx="7406640" cy="6217920"/>
        </p:xfrm>
        <a:graphic>
          <a:graphicData uri="http://schemas.openxmlformats.org/drawingml/2006/table">
            <a:tbl>
              <a:tblPr firstRow="1" bandRow="1">
                <a:tableStyleId>{46F890A9-2807-4EBB-B81D-B2AA78EC7F39}</a:tableStyleId>
              </a:tblPr>
              <a:tblGrid>
                <a:gridCol w="1759077">
                  <a:extLst>
                    <a:ext uri="{9D8B030D-6E8A-4147-A177-3AD203B41FA5}">
                      <a16:colId xmlns:a16="http://schemas.microsoft.com/office/drawing/2014/main" val="1764587541"/>
                    </a:ext>
                  </a:extLst>
                </a:gridCol>
                <a:gridCol w="493458">
                  <a:extLst>
                    <a:ext uri="{9D8B030D-6E8A-4147-A177-3AD203B41FA5}">
                      <a16:colId xmlns:a16="http://schemas.microsoft.com/office/drawing/2014/main" val="3858536520"/>
                    </a:ext>
                  </a:extLst>
                </a:gridCol>
                <a:gridCol w="5154105">
                  <a:extLst>
                    <a:ext uri="{9D8B030D-6E8A-4147-A177-3AD203B41FA5}">
                      <a16:colId xmlns:a16="http://schemas.microsoft.com/office/drawing/2014/main" val="1282257971"/>
                    </a:ext>
                  </a:extLst>
                </a:gridCol>
              </a:tblGrid>
              <a:tr h="976299">
                <a:tc>
                  <a:txBody>
                    <a:bodyPr/>
                    <a:lstStyle/>
                    <a:p>
                      <a:pPr marL="0" marR="0" algn="ctr">
                        <a:spcBef>
                          <a:spcPts val="0"/>
                        </a:spcBef>
                        <a:spcAft>
                          <a:spcPts val="0"/>
                        </a:spcAft>
                      </a:pPr>
                      <a:endParaRPr lang="en-US" sz="2000" b="1" dirty="0">
                        <a:solidFill>
                          <a:srgbClr val="F2F2F2"/>
                        </a:solidFill>
                        <a:effectLst/>
                        <a:latin typeface="Calibri" panose="020F0502020204030204" pitchFamily="34" charset="0"/>
                        <a:ea typeface="Times New Roman" panose="02020603050405020304" pitchFamily="18"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Step</a:t>
                      </a:r>
                      <a:endParaRPr lang="en-US" sz="1200" dirty="0">
                        <a:effectLst/>
                        <a:latin typeface="Corbel" panose="020B0503020204020204" pitchFamily="34"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 </a:t>
                      </a: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a:solidFill>
                          <a:srgbClr val="F2F2F2"/>
                        </a:solidFill>
                        <a:effectLst/>
                        <a:latin typeface="Calibri" panose="020F0502020204030204" pitchFamily="34" charset="0"/>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a:solidFill>
                            <a:srgbClr val="F2F2F2"/>
                          </a:solidFill>
                          <a:effectLst/>
                          <a:latin typeface="Calibri" panose="020F0502020204030204" pitchFamily="34" charset="0"/>
                          <a:ea typeface="Times New Roman" panose="02020603050405020304" pitchFamily="18" charset="0"/>
                        </a:rPr>
                        <a:t>Facilitator Activity</a:t>
                      </a:r>
                      <a:endParaRPr lang="en-US" sz="1200" dirty="0">
                        <a:effectLst/>
                        <a:latin typeface="Corbel" panose="020B0503020204020204" pitchFamily="34" charset="0"/>
                      </a:endParaRPr>
                    </a:p>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extLst>
                  <a:ext uri="{0D108BD9-81ED-4DB2-BD59-A6C34878D82A}">
                    <a16:rowId xmlns:a16="http://schemas.microsoft.com/office/drawing/2014/main" val="2641501532"/>
                  </a:ext>
                </a:extLst>
              </a:tr>
              <a:tr h="5241621">
                <a:tc>
                  <a:txBody>
                    <a:bodyPr/>
                    <a:lstStyle/>
                    <a:p>
                      <a:pPr algn="l"/>
                      <a:r>
                        <a:rPr lang="en-US" sz="4800" b="1" kern="1200" dirty="0">
                          <a:solidFill>
                            <a:schemeClr val="tx1"/>
                          </a:solidFill>
                          <a:effectLst/>
                          <a:latin typeface="+mn-lt"/>
                          <a:ea typeface="+mn-ea"/>
                          <a:cs typeface="+mn-cs"/>
                        </a:rPr>
                        <a:t> 5</a:t>
                      </a:r>
                      <a:endParaRPr lang="en-US" sz="1600" dirty="0">
                        <a:solidFill>
                          <a:schemeClr val="tx1"/>
                        </a:solidFill>
                        <a:effectLst/>
                      </a:endParaRPr>
                    </a:p>
                    <a:p>
                      <a:pPr algn="ctr"/>
                      <a:r>
                        <a:rPr lang="en-US" sz="1400" b="1" kern="1200" dirty="0">
                          <a:solidFill>
                            <a:schemeClr val="tx1"/>
                          </a:solidFill>
                          <a:effectLst/>
                          <a:latin typeface="+mn-lt"/>
                          <a:ea typeface="+mn-ea"/>
                          <a:cs typeface="+mn-cs"/>
                        </a:rPr>
                        <a:t> </a:t>
                      </a:r>
                      <a:endParaRPr lang="en-US" sz="1400" dirty="0">
                        <a:solidFill>
                          <a:schemeClr val="tx1"/>
                        </a:solidFill>
                        <a:effectLst/>
                      </a:endParaRPr>
                    </a:p>
                    <a:p>
                      <a:pPr algn="ctr"/>
                      <a:endParaRPr lang="en-US" sz="1200" b="1" kern="1200" dirty="0">
                        <a:solidFill>
                          <a:schemeClr val="tx1"/>
                        </a:solidFill>
                        <a:effectLst/>
                        <a:latin typeface="+mn-lt"/>
                        <a:ea typeface="+mn-ea"/>
                        <a:cs typeface="+mn-cs"/>
                      </a:endParaRPr>
                    </a:p>
                  </a:txBody>
                  <a:tcPr>
                    <a:solidFill>
                      <a:srgbClr val="CC9900"/>
                    </a:solidFill>
                  </a:tcPr>
                </a:tc>
                <a:tc>
                  <a:txBody>
                    <a:bodyPr/>
                    <a:lstStyle/>
                    <a:p>
                      <a:pPr marL="0" indent="0">
                        <a:buNone/>
                      </a:pPr>
                      <a:endParaRPr lang="en-US" sz="1100" dirty="0"/>
                    </a:p>
                  </a:txBody>
                  <a:tcPr>
                    <a:solidFill>
                      <a:srgbClr val="D3B431">
                        <a:alpha val="62000"/>
                      </a:srgbClr>
                    </a:solidFill>
                  </a:tcPr>
                </a:tc>
                <a:tc>
                  <a:txBody>
                    <a:bodyPr/>
                    <a:lstStyle/>
                    <a:p>
                      <a:pPr marL="0" marR="0">
                        <a:lnSpc>
                          <a:spcPct val="110000"/>
                        </a:lnSpc>
                        <a:spcBef>
                          <a:spcPts val="0"/>
                        </a:spcBef>
                        <a:spcAft>
                          <a:spcPts val="0"/>
                        </a:spcAft>
                      </a:pPr>
                      <a:endParaRPr lang="en-US" sz="14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10000"/>
                        </a:lnSpc>
                        <a:spcBef>
                          <a:spcPts val="0"/>
                        </a:spcBef>
                        <a:spcAft>
                          <a:spcPts val="0"/>
                        </a:spcAft>
                        <a:buFont typeface="Arial" pitchFamily="34" charset="0"/>
                        <a:buNone/>
                      </a:pPr>
                      <a:r>
                        <a:rPr lang="en-US" sz="1400" b="1" dirty="0">
                          <a:effectLst/>
                          <a:latin typeface="Calibri" panose="020F0502020204030204" pitchFamily="34" charset="0"/>
                          <a:ea typeface="Times New Roman" panose="02020603050405020304" pitchFamily="18" charset="0"/>
                        </a:rPr>
                        <a:t>SAY</a:t>
                      </a:r>
                    </a:p>
                    <a:p>
                      <a:pPr marL="285750" lvl="0" indent="-285750">
                        <a:lnSpc>
                          <a:spcPct val="100000"/>
                        </a:lnSpc>
                        <a:buFont typeface="Calibri" panose="020F0502020204030204" pitchFamily="34" charset="0"/>
                        <a:buChar char="₋"/>
                      </a:pPr>
                      <a:r>
                        <a:rPr lang="en-US" sz="1400" i="1" kern="1200" dirty="0">
                          <a:solidFill>
                            <a:schemeClr val="dk1"/>
                          </a:solidFill>
                          <a:effectLst/>
                          <a:latin typeface="+mn-lt"/>
                          <a:ea typeface="+mn-ea"/>
                          <a:cs typeface="+mn-cs"/>
                        </a:rPr>
                        <a:t>We are now going to do a clustering and synthesis activity.</a:t>
                      </a:r>
                    </a:p>
                    <a:p>
                      <a:pPr marL="285750" marR="0" lvl="0" indent="-285750" algn="l" defTabSz="914400" rtl="0" eaLnBrk="1" fontAlgn="auto" latinLnBrk="0" hangingPunct="1">
                        <a:lnSpc>
                          <a:spcPct val="100000"/>
                        </a:lnSpc>
                        <a:spcBef>
                          <a:spcPts val="0"/>
                        </a:spcBef>
                        <a:spcAft>
                          <a:spcPts val="0"/>
                        </a:spcAft>
                        <a:buClrTx/>
                        <a:buSzTx/>
                        <a:buFont typeface="Calibri" panose="020F0502020204030204" pitchFamily="34" charset="0"/>
                        <a:buChar char="₋"/>
                        <a:tabLst/>
                        <a:defRPr/>
                      </a:pPr>
                      <a:r>
                        <a:rPr lang="en-US" sz="1400" i="1" kern="1200" dirty="0">
                          <a:solidFill>
                            <a:schemeClr val="dk1"/>
                          </a:solidFill>
                          <a:effectLst/>
                          <a:latin typeface="+mn-lt"/>
                          <a:ea typeface="+mn-ea"/>
                          <a:cs typeface="+mn-cs"/>
                        </a:rPr>
                        <a:t>Get together with your small group, and gather around the image that you generated questions for.</a:t>
                      </a:r>
                    </a:p>
                    <a:p>
                      <a:pPr marL="285750" lvl="0" indent="-285750">
                        <a:buFont typeface="Calibri" panose="020F0502020204030204" pitchFamily="34" charset="0"/>
                        <a:buChar char="₋"/>
                      </a:pPr>
                      <a:endParaRPr lang="en-US" sz="14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0000"/>
                        </a:lnSpc>
                        <a:spcBef>
                          <a:spcPts val="0"/>
                        </a:spcBef>
                        <a:spcAft>
                          <a:spcPts val="0"/>
                        </a:spcAft>
                      </a:pPr>
                      <a:r>
                        <a:rPr lang="en-US" sz="1400" b="1" dirty="0">
                          <a:effectLst/>
                          <a:latin typeface="Calibri" panose="020F0502020204030204" pitchFamily="34" charset="0"/>
                          <a:ea typeface="Times New Roman" panose="02020603050405020304" pitchFamily="18" charset="0"/>
                          <a:cs typeface="Times New Roman" panose="02020603050405020304" pitchFamily="18" charset="0"/>
                        </a:rPr>
                        <a:t>DO</a:t>
                      </a:r>
                    </a:p>
                    <a:p>
                      <a:pPr marL="285750" indent="-285750">
                        <a:buFontTx/>
                        <a:buChar char="-"/>
                      </a:pPr>
                      <a:r>
                        <a:rPr lang="en-US" sz="1400" kern="1200" dirty="0">
                          <a:solidFill>
                            <a:schemeClr val="dk1"/>
                          </a:solidFill>
                          <a:effectLst/>
                          <a:latin typeface="+mn-lt"/>
                          <a:ea typeface="+mn-ea"/>
                          <a:cs typeface="+mn-cs"/>
                        </a:rPr>
                        <a:t>Have participants gather</a:t>
                      </a:r>
                      <a:r>
                        <a:rPr lang="en-US" sz="1400" kern="1200" baseline="0" dirty="0">
                          <a:solidFill>
                            <a:schemeClr val="dk1"/>
                          </a:solidFill>
                          <a:effectLst/>
                          <a:latin typeface="+mn-lt"/>
                          <a:ea typeface="+mn-ea"/>
                          <a:cs typeface="+mn-cs"/>
                        </a:rPr>
                        <a:t> in their </a:t>
                      </a:r>
                      <a:r>
                        <a:rPr lang="en-US" sz="1400" kern="1200" dirty="0">
                          <a:solidFill>
                            <a:schemeClr val="dk1"/>
                          </a:solidFill>
                          <a:effectLst/>
                          <a:latin typeface="+mn-lt"/>
                          <a:ea typeface="+mn-ea"/>
                          <a:cs typeface="+mn-cs"/>
                        </a:rPr>
                        <a:t>small groups to cluster the questions associated with their image.</a:t>
                      </a:r>
                    </a:p>
                    <a:p>
                      <a:pPr marL="0" marR="0">
                        <a:lnSpc>
                          <a:spcPct val="110000"/>
                        </a:lnSpc>
                        <a:spcBef>
                          <a:spcPts val="0"/>
                        </a:spcBef>
                        <a:spcAft>
                          <a:spcPts val="0"/>
                        </a:spcAft>
                      </a:pPr>
                      <a:endParaRPr lang="en-US" sz="1400" dirty="0">
                        <a:effectLst/>
                        <a:latin typeface="Corbel" panose="020B0503020204020204" pitchFamily="34" charset="0"/>
                        <a:ea typeface="Times New Roman" panose="02020603050405020304" pitchFamily="18" charset="0"/>
                        <a:cs typeface="Times New Roman" panose="02020603050405020304" pitchFamily="18" charset="0"/>
                      </a:endParaRPr>
                    </a:p>
                    <a:p>
                      <a:pPr marL="0" marR="0">
                        <a:lnSpc>
                          <a:spcPct val="110000"/>
                        </a:lnSpc>
                        <a:spcBef>
                          <a:spcPts val="0"/>
                        </a:spcBef>
                        <a:spcAft>
                          <a:spcPts val="0"/>
                        </a:spcAft>
                      </a:pPr>
                      <a:r>
                        <a:rPr lang="en-US" sz="1400" b="1" dirty="0">
                          <a:effectLst/>
                          <a:latin typeface="Corbel" panose="020B0503020204020204" pitchFamily="34" charset="0"/>
                          <a:ea typeface="Times New Roman" panose="02020603050405020304" pitchFamily="18" charset="0"/>
                          <a:cs typeface="Times New Roman" panose="02020603050405020304" pitchFamily="18" charset="0"/>
                        </a:rPr>
                        <a:t>SAY</a:t>
                      </a:r>
                    </a:p>
                    <a:p>
                      <a:pPr marL="285750" marR="0" lvl="0" indent="-285750" algn="l" defTabSz="914400" rtl="0" eaLnBrk="1" fontAlgn="auto" latinLnBrk="0" hangingPunct="1">
                        <a:lnSpc>
                          <a:spcPct val="100000"/>
                        </a:lnSpc>
                        <a:spcBef>
                          <a:spcPts val="0"/>
                        </a:spcBef>
                        <a:spcAft>
                          <a:spcPts val="0"/>
                        </a:spcAft>
                        <a:buClrTx/>
                        <a:buSzTx/>
                        <a:buFont typeface="Calibri" panose="020F0502020204030204" pitchFamily="34" charset="0"/>
                        <a:buChar char="₋"/>
                        <a:tabLst/>
                        <a:defRPr/>
                      </a:pPr>
                      <a:r>
                        <a:rPr lang="en-US" sz="1400" i="1" kern="1200" dirty="0">
                          <a:solidFill>
                            <a:schemeClr val="dk1"/>
                          </a:solidFill>
                          <a:effectLst/>
                          <a:latin typeface="+mn-lt"/>
                          <a:ea typeface="+mn-ea"/>
                          <a:cs typeface="+mn-cs"/>
                        </a:rPr>
                        <a:t>Group the questions based on similarity. </a:t>
                      </a:r>
                      <a:endParaRPr lang="en-US" sz="1400" i="1" dirty="0">
                        <a:effectLst/>
                        <a:latin typeface="Corbel" panose="020B0503020204020204" pitchFamily="34" charset="0"/>
                        <a:ea typeface="Times New Roman" panose="02020603050405020304" pitchFamily="18" charset="0"/>
                        <a:cs typeface="Times New Roman" panose="02020603050405020304" pitchFamily="18" charset="0"/>
                      </a:endParaRPr>
                    </a:p>
                    <a:p>
                      <a:pPr marL="285750" lvl="0" indent="-285750">
                        <a:lnSpc>
                          <a:spcPct val="100000"/>
                        </a:lnSpc>
                        <a:buFont typeface="Calibri" panose="020F0502020204030204" pitchFamily="34" charset="0"/>
                        <a:buChar char="₋"/>
                      </a:pPr>
                      <a:r>
                        <a:rPr lang="en-US" sz="1400" i="1" kern="1200" dirty="0">
                          <a:solidFill>
                            <a:schemeClr val="dk1"/>
                          </a:solidFill>
                          <a:effectLst/>
                          <a:latin typeface="+mn-lt"/>
                          <a:ea typeface="+mn-ea"/>
                          <a:cs typeface="+mn-cs"/>
                        </a:rPr>
                        <a:t>Move the post-its around</a:t>
                      </a:r>
                      <a:r>
                        <a:rPr lang="en-US" sz="1400" i="1" kern="1200" baseline="0" dirty="0">
                          <a:solidFill>
                            <a:schemeClr val="dk1"/>
                          </a:solidFill>
                          <a:effectLst/>
                          <a:latin typeface="+mn-lt"/>
                          <a:ea typeface="+mn-ea"/>
                          <a:cs typeface="+mn-cs"/>
                        </a:rPr>
                        <a:t> </a:t>
                      </a:r>
                      <a:r>
                        <a:rPr lang="en-US" sz="1400" i="1" kern="1200" dirty="0">
                          <a:solidFill>
                            <a:schemeClr val="dk1"/>
                          </a:solidFill>
                          <a:effectLst/>
                          <a:latin typeface="+mn-lt"/>
                          <a:ea typeface="+mn-ea"/>
                          <a:cs typeface="+mn-cs"/>
                        </a:rPr>
                        <a:t>and talk about what goes where and why.</a:t>
                      </a:r>
                    </a:p>
                    <a:p>
                      <a:pPr marL="285750" lvl="0" indent="-285750">
                        <a:lnSpc>
                          <a:spcPct val="100000"/>
                        </a:lnSpc>
                        <a:buFont typeface="Calibri" panose="020F0502020204030204" pitchFamily="34" charset="0"/>
                        <a:buChar char="₋"/>
                      </a:pPr>
                      <a:r>
                        <a:rPr lang="en-US" sz="1400" i="1" kern="1200" dirty="0">
                          <a:solidFill>
                            <a:schemeClr val="dk1"/>
                          </a:solidFill>
                          <a:effectLst/>
                          <a:latin typeface="+mn-lt"/>
                          <a:ea typeface="+mn-ea"/>
                          <a:cs typeface="+mn-cs"/>
                        </a:rPr>
                        <a:t>There is no right or wrong way to group the questions. There are likely multiple ways to do it. </a:t>
                      </a:r>
                    </a:p>
                    <a:p>
                      <a:pPr marL="285750" marR="0" lvl="0" indent="-285750" algn="l" defTabSz="914400" rtl="0" eaLnBrk="1" fontAlgn="auto" latinLnBrk="0" hangingPunct="1">
                        <a:lnSpc>
                          <a:spcPct val="100000"/>
                        </a:lnSpc>
                        <a:spcBef>
                          <a:spcPts val="0"/>
                        </a:spcBef>
                        <a:spcAft>
                          <a:spcPts val="0"/>
                        </a:spcAft>
                        <a:buClrTx/>
                        <a:buSzTx/>
                        <a:buFont typeface="Calibri" panose="020F0502020204030204" pitchFamily="34" charset="0"/>
                        <a:buChar char="₋"/>
                        <a:tabLst/>
                        <a:defRPr/>
                      </a:pPr>
                      <a:r>
                        <a:rPr lang="en-US" sz="1400" i="1" kern="1200" dirty="0">
                          <a:solidFill>
                            <a:schemeClr val="dk1"/>
                          </a:solidFill>
                          <a:effectLst/>
                          <a:latin typeface="+mn-lt"/>
                          <a:ea typeface="+mn-ea"/>
                          <a:cs typeface="+mn-cs"/>
                        </a:rPr>
                        <a:t>Let me know once your small group is in agreement about the clusters.</a:t>
                      </a:r>
                    </a:p>
                    <a:p>
                      <a:pPr marL="0" marR="0" lvl="0" indent="0" algn="l" defTabSz="914400" rtl="0" eaLnBrk="1" fontAlgn="auto" latinLnBrk="0" hangingPunct="1">
                        <a:lnSpc>
                          <a:spcPct val="100000"/>
                        </a:lnSpc>
                        <a:spcBef>
                          <a:spcPts val="0"/>
                        </a:spcBef>
                        <a:spcAft>
                          <a:spcPts val="0"/>
                        </a:spcAft>
                        <a:buClrTx/>
                        <a:buSzTx/>
                        <a:buFont typeface="Calibri" panose="020F0502020204030204" pitchFamily="34" charset="0"/>
                        <a:buNone/>
                        <a:tabLst/>
                        <a:defRPr/>
                      </a:pPr>
                      <a:endParaRPr lang="en-US" sz="1400" b="1" kern="120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Calibri" panose="020F0502020204030204" pitchFamily="34" charset="0"/>
                        <a:buNone/>
                        <a:tabLst/>
                        <a:defRPr/>
                      </a:pPr>
                      <a:r>
                        <a:rPr lang="en-US" sz="1400" b="1" dirty="0">
                          <a:effectLst/>
                          <a:latin typeface="Calibri" panose="020F0502020204030204" pitchFamily="34" charset="0"/>
                          <a:ea typeface="Times New Roman" panose="02020603050405020304" pitchFamily="18" charset="0"/>
                        </a:rPr>
                        <a:t>DO</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400" kern="1200" dirty="0">
                          <a:solidFill>
                            <a:schemeClr val="dk1"/>
                          </a:solidFill>
                          <a:effectLst/>
                          <a:latin typeface="+mn-lt"/>
                          <a:ea typeface="+mn-ea"/>
                          <a:cs typeface="+mn-cs"/>
                        </a:rPr>
                        <a:t>Ask the group to work together to develop a descriptive label for each of the clusters of questions.</a:t>
                      </a:r>
                    </a:p>
                    <a:p>
                      <a:pPr marL="0" marR="0">
                        <a:lnSpc>
                          <a:spcPct val="110000"/>
                        </a:lnSpc>
                        <a:spcBef>
                          <a:spcPts val="0"/>
                        </a:spcBef>
                        <a:spcAft>
                          <a:spcPts val="0"/>
                        </a:spcAft>
                      </a:pPr>
                      <a:endParaRPr lang="en-US"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rgbClr val="D3B431">
                        <a:alpha val="62000"/>
                      </a:srgbClr>
                    </a:solidFill>
                  </a:tcPr>
                </a:tc>
                <a:extLst>
                  <a:ext uri="{0D108BD9-81ED-4DB2-BD59-A6C34878D82A}">
                    <a16:rowId xmlns:a16="http://schemas.microsoft.com/office/drawing/2014/main" val="3992430320"/>
                  </a:ext>
                </a:extLst>
              </a:tr>
            </a:tbl>
          </a:graphicData>
        </a:graphic>
      </p:graphicFrame>
      <p:sp>
        <p:nvSpPr>
          <p:cNvPr id="9" name="Slide Number Placeholder 8"/>
          <p:cNvSpPr>
            <a:spLocks noGrp="1"/>
          </p:cNvSpPr>
          <p:nvPr>
            <p:ph type="sldNum" sz="quarter" idx="12"/>
          </p:nvPr>
        </p:nvSpPr>
        <p:spPr/>
        <p:txBody>
          <a:bodyPr/>
          <a:lstStyle/>
          <a:p>
            <a:fld id="{98044682-6219-4089-8719-C9589F48517E}" type="slidenum">
              <a:rPr lang="en-US" smtClean="0"/>
              <a:pPr/>
              <a:t>17</a:t>
            </a:fld>
            <a:endParaRPr lang="en-US"/>
          </a:p>
        </p:txBody>
      </p:sp>
      <p:pic>
        <p:nvPicPr>
          <p:cNvPr id="10" name="Picture 2" descr="C:\Users\361\AppData\Local\Microsoft\Windows\Temporary Internet Files\Content.IE5\34TGYFAZ\uhr[1].png"/>
          <p:cNvPicPr>
            <a:picLocks noChangeAspect="1" noChangeArrowheads="1"/>
          </p:cNvPicPr>
          <p:nvPr/>
        </p:nvPicPr>
        <p:blipFill>
          <a:blip r:embed="rId2" cstate="print"/>
          <a:srcRect/>
          <a:stretch>
            <a:fillRect/>
          </a:stretch>
        </p:blipFill>
        <p:spPr bwMode="auto">
          <a:xfrm>
            <a:off x="1206742" y="2176046"/>
            <a:ext cx="317258" cy="317258"/>
          </a:xfrm>
          <a:prstGeom prst="rect">
            <a:avLst/>
          </a:prstGeom>
          <a:noFill/>
        </p:spPr>
      </p:pic>
      <p:sp>
        <p:nvSpPr>
          <p:cNvPr id="14" name="TextBox 13"/>
          <p:cNvSpPr txBox="1"/>
          <p:nvPr/>
        </p:nvSpPr>
        <p:spPr>
          <a:xfrm>
            <a:off x="1371600" y="1490246"/>
            <a:ext cx="1173719" cy="584775"/>
          </a:xfrm>
          <a:prstGeom prst="rect">
            <a:avLst/>
          </a:prstGeom>
          <a:noFill/>
        </p:spPr>
        <p:txBody>
          <a:bodyPr wrap="none" rtlCol="0">
            <a:spAutoFit/>
          </a:bodyPr>
          <a:lstStyle/>
          <a:p>
            <a:r>
              <a:rPr lang="en-US" sz="1600" b="1" dirty="0"/>
              <a:t>Clustering  </a:t>
            </a:r>
          </a:p>
          <a:p>
            <a:r>
              <a:rPr lang="en-US" sz="1600" b="1" dirty="0"/>
              <a:t>&amp; Synthesis</a:t>
            </a:r>
          </a:p>
        </p:txBody>
      </p:sp>
      <p:sp>
        <p:nvSpPr>
          <p:cNvPr id="15" name="TextBox 14"/>
          <p:cNvSpPr txBox="1"/>
          <p:nvPr/>
        </p:nvSpPr>
        <p:spPr>
          <a:xfrm>
            <a:off x="1519443" y="2176046"/>
            <a:ext cx="766557" cy="338554"/>
          </a:xfrm>
          <a:prstGeom prst="rect">
            <a:avLst/>
          </a:prstGeom>
          <a:noFill/>
        </p:spPr>
        <p:txBody>
          <a:bodyPr wrap="none" rtlCol="0">
            <a:spAutoFit/>
          </a:bodyPr>
          <a:lstStyle/>
          <a:p>
            <a:r>
              <a:rPr lang="en-US" sz="1600" b="1" dirty="0"/>
              <a:t>20 min</a:t>
            </a:r>
          </a:p>
        </p:txBody>
      </p:sp>
      <p:cxnSp>
        <p:nvCxnSpPr>
          <p:cNvPr id="16" name="Straight Connector 15"/>
          <p:cNvCxnSpPr/>
          <p:nvPr/>
        </p:nvCxnSpPr>
        <p:spPr>
          <a:xfrm>
            <a:off x="2819400" y="1371600"/>
            <a:ext cx="0" cy="5212080"/>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pic>
        <p:nvPicPr>
          <p:cNvPr id="3" name="Picture 6" descr="C:\Users\361\AppData\Local\Microsoft\Windows\Temporary Internet Files\Content.IE5\IGMPWQCZ\Righthand.svg[1].png"/>
          <p:cNvPicPr>
            <a:picLocks noChangeAspect="1" noChangeArrowheads="1"/>
          </p:cNvPicPr>
          <p:nvPr/>
        </p:nvPicPr>
        <p:blipFill>
          <a:blip r:embed="rId3" cstate="print"/>
          <a:srcRect/>
          <a:stretch>
            <a:fillRect/>
          </a:stretch>
        </p:blipFill>
        <p:spPr bwMode="auto">
          <a:xfrm>
            <a:off x="2665998" y="2590800"/>
            <a:ext cx="381000" cy="381000"/>
          </a:xfrm>
          <a:prstGeom prst="rect">
            <a:avLst/>
          </a:prstGeom>
          <a:noFill/>
        </p:spPr>
      </p:pic>
      <p:pic>
        <p:nvPicPr>
          <p:cNvPr id="8" name="Picture 7" descr="C:\Users\361\AppData\Local\Microsoft\Windows\Temporary Internet Files\Content.IE5\IGMPWQCZ\ibdjl95-Speech-Bubbles-1[1].png"/>
          <p:cNvPicPr>
            <a:picLocks noChangeAspect="1" noChangeArrowheads="1"/>
          </p:cNvPicPr>
          <p:nvPr/>
        </p:nvPicPr>
        <p:blipFill>
          <a:blip r:embed="rId4" cstate="print"/>
          <a:srcRect/>
          <a:stretch>
            <a:fillRect/>
          </a:stretch>
        </p:blipFill>
        <p:spPr bwMode="auto">
          <a:xfrm>
            <a:off x="2665998" y="1587790"/>
            <a:ext cx="304800" cy="317210"/>
          </a:xfrm>
          <a:prstGeom prst="rect">
            <a:avLst/>
          </a:prstGeom>
          <a:noFill/>
        </p:spPr>
      </p:pic>
      <p:pic>
        <p:nvPicPr>
          <p:cNvPr id="17" name="Picture 16" descr="C:\Users\361\AppData\Local\Microsoft\Windows\Temporary Internet Files\Content.IE5\IGMPWQCZ\ibdjl95-Speech-Bubbles-1[1].png"/>
          <p:cNvPicPr>
            <a:picLocks noChangeAspect="1" noChangeArrowheads="1"/>
          </p:cNvPicPr>
          <p:nvPr/>
        </p:nvPicPr>
        <p:blipFill>
          <a:blip r:embed="rId4" cstate="print"/>
          <a:srcRect/>
          <a:stretch>
            <a:fillRect/>
          </a:stretch>
        </p:blipFill>
        <p:spPr bwMode="auto">
          <a:xfrm>
            <a:off x="2667000" y="3568990"/>
            <a:ext cx="304800" cy="317210"/>
          </a:xfrm>
          <a:prstGeom prst="rect">
            <a:avLst/>
          </a:prstGeom>
          <a:noFill/>
        </p:spPr>
      </p:pic>
      <p:pic>
        <p:nvPicPr>
          <p:cNvPr id="18" name="Picture 6" descr="C:\Users\361\AppData\Local\Microsoft\Windows\Temporary Internet Files\Content.IE5\IGMPWQCZ\Righthand.svg[1].png"/>
          <p:cNvPicPr>
            <a:picLocks noChangeAspect="1" noChangeArrowheads="1"/>
          </p:cNvPicPr>
          <p:nvPr/>
        </p:nvPicPr>
        <p:blipFill>
          <a:blip r:embed="rId3" cstate="print"/>
          <a:srcRect/>
          <a:stretch>
            <a:fillRect/>
          </a:stretch>
        </p:blipFill>
        <p:spPr bwMode="auto">
          <a:xfrm>
            <a:off x="2667000" y="5410200"/>
            <a:ext cx="381000" cy="381000"/>
          </a:xfrm>
          <a:prstGeom prst="rect">
            <a:avLst/>
          </a:prstGeom>
          <a:noFill/>
        </p:spPr>
      </p:pic>
    </p:spTree>
    <p:extLst>
      <p:ext uri="{BB962C8B-B14F-4D97-AF65-F5344CB8AC3E}">
        <p14:creationId xmlns:p14="http://schemas.microsoft.com/office/powerpoint/2010/main" val="38934876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4241692051"/>
              </p:ext>
            </p:extLst>
          </p:nvPr>
        </p:nvGraphicFramePr>
        <p:xfrm>
          <a:off x="876300" y="381000"/>
          <a:ext cx="7406640" cy="6217920"/>
        </p:xfrm>
        <a:graphic>
          <a:graphicData uri="http://schemas.openxmlformats.org/drawingml/2006/table">
            <a:tbl>
              <a:tblPr firstRow="1" bandRow="1">
                <a:tableStyleId>{46F890A9-2807-4EBB-B81D-B2AA78EC7F39}</a:tableStyleId>
              </a:tblPr>
              <a:tblGrid>
                <a:gridCol w="1759077">
                  <a:extLst>
                    <a:ext uri="{9D8B030D-6E8A-4147-A177-3AD203B41FA5}">
                      <a16:colId xmlns:a16="http://schemas.microsoft.com/office/drawing/2014/main" val="1764587541"/>
                    </a:ext>
                  </a:extLst>
                </a:gridCol>
                <a:gridCol w="493458">
                  <a:extLst>
                    <a:ext uri="{9D8B030D-6E8A-4147-A177-3AD203B41FA5}">
                      <a16:colId xmlns:a16="http://schemas.microsoft.com/office/drawing/2014/main" val="3858536520"/>
                    </a:ext>
                  </a:extLst>
                </a:gridCol>
                <a:gridCol w="5154105">
                  <a:extLst>
                    <a:ext uri="{9D8B030D-6E8A-4147-A177-3AD203B41FA5}">
                      <a16:colId xmlns:a16="http://schemas.microsoft.com/office/drawing/2014/main" val="1282257971"/>
                    </a:ext>
                  </a:extLst>
                </a:gridCol>
              </a:tblGrid>
              <a:tr h="976299">
                <a:tc>
                  <a:txBody>
                    <a:bodyPr/>
                    <a:lstStyle/>
                    <a:p>
                      <a:pPr marL="0" marR="0" algn="ctr">
                        <a:spcBef>
                          <a:spcPts val="0"/>
                        </a:spcBef>
                        <a:spcAft>
                          <a:spcPts val="0"/>
                        </a:spcAft>
                      </a:pPr>
                      <a:endParaRPr lang="en-US" sz="2000" b="1" dirty="0">
                        <a:solidFill>
                          <a:srgbClr val="F2F2F2"/>
                        </a:solidFill>
                        <a:effectLst/>
                        <a:latin typeface="Calibri" panose="020F0502020204030204" pitchFamily="34" charset="0"/>
                        <a:ea typeface="Times New Roman" panose="02020603050405020304" pitchFamily="18"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Step</a:t>
                      </a:r>
                      <a:endParaRPr lang="en-US" sz="1200" dirty="0">
                        <a:effectLst/>
                        <a:latin typeface="Corbel" panose="020B0503020204020204" pitchFamily="34"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 </a:t>
                      </a: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a:solidFill>
                          <a:srgbClr val="F2F2F2"/>
                        </a:solidFill>
                        <a:effectLst/>
                        <a:latin typeface="Calibri" panose="020F0502020204030204" pitchFamily="34" charset="0"/>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a:solidFill>
                            <a:srgbClr val="F2F2F2"/>
                          </a:solidFill>
                          <a:effectLst/>
                          <a:latin typeface="Calibri" panose="020F0502020204030204" pitchFamily="34" charset="0"/>
                          <a:ea typeface="Times New Roman" panose="02020603050405020304" pitchFamily="18" charset="0"/>
                        </a:rPr>
                        <a:t>Facilitator Activity</a:t>
                      </a:r>
                      <a:endParaRPr lang="en-US" sz="1200" dirty="0">
                        <a:effectLst/>
                        <a:latin typeface="Corbel" panose="020B0503020204020204" pitchFamily="34" charset="0"/>
                      </a:endParaRPr>
                    </a:p>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extLst>
                  <a:ext uri="{0D108BD9-81ED-4DB2-BD59-A6C34878D82A}">
                    <a16:rowId xmlns:a16="http://schemas.microsoft.com/office/drawing/2014/main" val="2641501532"/>
                  </a:ext>
                </a:extLst>
              </a:tr>
              <a:tr h="5241621">
                <a:tc>
                  <a:txBody>
                    <a:bodyPr/>
                    <a:lstStyle/>
                    <a:p>
                      <a:pPr algn="l"/>
                      <a:r>
                        <a:rPr lang="en-US" sz="4800" b="1" kern="1200" dirty="0">
                          <a:solidFill>
                            <a:schemeClr val="tx1"/>
                          </a:solidFill>
                          <a:effectLst/>
                          <a:latin typeface="+mn-lt"/>
                          <a:ea typeface="+mn-ea"/>
                          <a:cs typeface="+mn-cs"/>
                        </a:rPr>
                        <a:t> 5</a:t>
                      </a:r>
                      <a:endParaRPr lang="en-US" sz="1600" dirty="0">
                        <a:solidFill>
                          <a:schemeClr val="tx1"/>
                        </a:solidFill>
                        <a:effectLst/>
                      </a:endParaRPr>
                    </a:p>
                    <a:p>
                      <a:pPr algn="ctr"/>
                      <a:r>
                        <a:rPr lang="en-US" sz="1400" b="1" kern="1200" dirty="0">
                          <a:solidFill>
                            <a:schemeClr val="tx1"/>
                          </a:solidFill>
                          <a:effectLst/>
                          <a:latin typeface="+mn-lt"/>
                          <a:ea typeface="+mn-ea"/>
                          <a:cs typeface="+mn-cs"/>
                        </a:rPr>
                        <a:t> </a:t>
                      </a:r>
                      <a:endParaRPr lang="en-US" sz="1400" dirty="0">
                        <a:solidFill>
                          <a:schemeClr val="tx1"/>
                        </a:solidFill>
                        <a:effectLst/>
                      </a:endParaRPr>
                    </a:p>
                    <a:p>
                      <a:pPr algn="ctr"/>
                      <a:endParaRPr lang="en-US" sz="1200" b="1" kern="1200" dirty="0">
                        <a:solidFill>
                          <a:schemeClr val="tx1"/>
                        </a:solidFill>
                        <a:effectLst/>
                        <a:latin typeface="+mn-lt"/>
                        <a:ea typeface="+mn-ea"/>
                        <a:cs typeface="+mn-cs"/>
                      </a:endParaRPr>
                    </a:p>
                  </a:txBody>
                  <a:tcPr>
                    <a:solidFill>
                      <a:srgbClr val="CC9900"/>
                    </a:solidFill>
                  </a:tcPr>
                </a:tc>
                <a:tc>
                  <a:txBody>
                    <a:bodyPr/>
                    <a:lstStyle/>
                    <a:p>
                      <a:pPr marL="0" indent="0">
                        <a:buNone/>
                      </a:pPr>
                      <a:endParaRPr lang="en-US" sz="1100" dirty="0"/>
                    </a:p>
                  </a:txBody>
                  <a:tcPr>
                    <a:solidFill>
                      <a:srgbClr val="D3B431">
                        <a:alpha val="62000"/>
                      </a:srgbClr>
                    </a:solidFill>
                  </a:tcPr>
                </a:tc>
                <a:tc>
                  <a:txBody>
                    <a:bodyPr/>
                    <a:lstStyle/>
                    <a:p>
                      <a:pPr marL="0" marR="0">
                        <a:lnSpc>
                          <a:spcPct val="110000"/>
                        </a:lnSpc>
                        <a:spcBef>
                          <a:spcPts val="0"/>
                        </a:spcBef>
                        <a:spcAft>
                          <a:spcPts val="0"/>
                        </a:spcAft>
                      </a:pPr>
                      <a:endParaRPr lang="en-US" sz="1400" b="1" dirty="0">
                        <a:effectLst/>
                        <a:latin typeface="Calibri" panose="020F0502020204030204" pitchFamily="34" charset="0"/>
                        <a:ea typeface="Times New Roman" panose="02020603050405020304" pitchFamily="18" charset="0"/>
                        <a:cs typeface="Times New Roman" panose="02020603050405020304" pitchFamily="18" charset="0"/>
                      </a:endParaRPr>
                    </a:p>
                    <a:p>
                      <a:r>
                        <a:rPr lang="en-US" sz="1400" b="1" kern="1200" dirty="0">
                          <a:solidFill>
                            <a:schemeClr val="dk1"/>
                          </a:solidFill>
                          <a:effectLst/>
                          <a:latin typeface="+mn-lt"/>
                          <a:ea typeface="+mn-ea"/>
                          <a:cs typeface="+mn-cs"/>
                        </a:rPr>
                        <a:t>DO</a:t>
                      </a:r>
                      <a:endParaRPr lang="en-US" sz="1400" kern="1200" dirty="0">
                        <a:solidFill>
                          <a:schemeClr val="dk1"/>
                        </a:solidFill>
                        <a:effectLst/>
                        <a:latin typeface="+mn-lt"/>
                        <a:ea typeface="+mn-ea"/>
                        <a:cs typeface="+mn-cs"/>
                      </a:endParaRPr>
                    </a:p>
                    <a:p>
                      <a:pPr marL="285750" lvl="0" indent="-285750">
                        <a:buFontTx/>
                        <a:buChar char="-"/>
                      </a:pPr>
                      <a:r>
                        <a:rPr lang="en-US" sz="1400" kern="1200" dirty="0">
                          <a:solidFill>
                            <a:schemeClr val="dk1"/>
                          </a:solidFill>
                          <a:effectLst/>
                          <a:latin typeface="+mn-lt"/>
                          <a:ea typeface="+mn-ea"/>
                          <a:cs typeface="+mn-cs"/>
                        </a:rPr>
                        <a:t>Ask the group to work together to develop a descriptive label for each of the clusters of questions. </a:t>
                      </a:r>
                    </a:p>
                    <a:p>
                      <a:endParaRPr lang="en-US" sz="1400" b="1" kern="1200" dirty="0">
                        <a:solidFill>
                          <a:schemeClr val="dk1"/>
                        </a:solidFill>
                        <a:effectLst/>
                        <a:latin typeface="+mn-lt"/>
                        <a:ea typeface="+mn-ea"/>
                        <a:cs typeface="+mn-cs"/>
                      </a:endParaRPr>
                    </a:p>
                    <a:p>
                      <a:r>
                        <a:rPr lang="en-US" sz="1400" b="1" kern="1200" dirty="0">
                          <a:solidFill>
                            <a:schemeClr val="dk1"/>
                          </a:solidFill>
                          <a:effectLst/>
                          <a:latin typeface="+mn-lt"/>
                          <a:ea typeface="+mn-ea"/>
                          <a:cs typeface="+mn-cs"/>
                        </a:rPr>
                        <a:t>SAY</a:t>
                      </a:r>
                      <a:endParaRPr lang="en-US" sz="1400" kern="1200" dirty="0">
                        <a:solidFill>
                          <a:schemeClr val="dk1"/>
                        </a:solidFill>
                        <a:effectLst/>
                        <a:latin typeface="+mn-lt"/>
                        <a:ea typeface="+mn-ea"/>
                        <a:cs typeface="+mn-cs"/>
                      </a:endParaRPr>
                    </a:p>
                    <a:p>
                      <a:pPr marL="285750" lvl="0" indent="-285750">
                        <a:buFontTx/>
                        <a:buChar char="-"/>
                      </a:pPr>
                      <a:r>
                        <a:rPr lang="en-US" sz="1400" i="1" kern="1200" dirty="0">
                          <a:solidFill>
                            <a:schemeClr val="dk1"/>
                          </a:solidFill>
                          <a:effectLst/>
                          <a:latin typeface="+mn-lt"/>
                          <a:ea typeface="+mn-ea"/>
                          <a:cs typeface="+mn-cs"/>
                        </a:rPr>
                        <a:t>Now that you have grouped the questions, work together to come up with a descriptive label for each cluster.</a:t>
                      </a:r>
                    </a:p>
                    <a:p>
                      <a:pPr marL="285750" lvl="0" indent="-285750">
                        <a:buFontTx/>
                        <a:buChar char="-"/>
                      </a:pPr>
                      <a:r>
                        <a:rPr lang="en-US" sz="1400" i="1" kern="1200" dirty="0">
                          <a:solidFill>
                            <a:schemeClr val="dk1"/>
                          </a:solidFill>
                          <a:effectLst/>
                          <a:latin typeface="+mn-lt"/>
                          <a:ea typeface="+mn-ea"/>
                          <a:cs typeface="+mn-cs"/>
                        </a:rPr>
                        <a:t>The label can be a word or brief phrase that describes the types of questions in that cluster. </a:t>
                      </a:r>
                    </a:p>
                    <a:p>
                      <a:pPr marL="285750" lvl="0" indent="-285750">
                        <a:buFontTx/>
                        <a:buChar char="-"/>
                      </a:pPr>
                      <a:r>
                        <a:rPr lang="en-US" sz="1400" i="1" kern="1200" dirty="0">
                          <a:solidFill>
                            <a:schemeClr val="dk1"/>
                          </a:solidFill>
                          <a:effectLst/>
                          <a:latin typeface="+mn-lt"/>
                          <a:ea typeface="+mn-ea"/>
                          <a:cs typeface="+mn-cs"/>
                        </a:rPr>
                        <a:t>What we are doing is creating a set of categories that represent the major dimensions of inquiry about the situation represented in each image.  </a:t>
                      </a:r>
                    </a:p>
                    <a:p>
                      <a:endParaRPr lang="en-US" sz="1400" b="1" kern="1200" dirty="0">
                        <a:solidFill>
                          <a:schemeClr val="dk1"/>
                        </a:solidFill>
                        <a:effectLst/>
                        <a:latin typeface="+mn-lt"/>
                        <a:ea typeface="+mn-ea"/>
                        <a:cs typeface="+mn-cs"/>
                      </a:endParaRPr>
                    </a:p>
                    <a:p>
                      <a:r>
                        <a:rPr lang="en-US" sz="1400" b="1" kern="1200" dirty="0">
                          <a:solidFill>
                            <a:schemeClr val="dk1"/>
                          </a:solidFill>
                          <a:effectLst/>
                          <a:latin typeface="+mn-lt"/>
                          <a:ea typeface="+mn-ea"/>
                          <a:cs typeface="+mn-cs"/>
                        </a:rPr>
                        <a:t>DO</a:t>
                      </a:r>
                      <a:endParaRPr lang="en-US" sz="1400" kern="1200" dirty="0">
                        <a:solidFill>
                          <a:schemeClr val="dk1"/>
                        </a:solidFill>
                        <a:effectLst/>
                        <a:latin typeface="+mn-lt"/>
                        <a:ea typeface="+mn-ea"/>
                        <a:cs typeface="+mn-cs"/>
                      </a:endParaRPr>
                    </a:p>
                    <a:p>
                      <a:pPr marL="285750" lvl="0" indent="-285750">
                        <a:buFontTx/>
                        <a:buChar char="-"/>
                      </a:pPr>
                      <a:r>
                        <a:rPr lang="en-US" sz="1400" kern="1200" dirty="0">
                          <a:solidFill>
                            <a:schemeClr val="dk1"/>
                          </a:solidFill>
                          <a:effectLst/>
                          <a:latin typeface="+mn-lt"/>
                          <a:ea typeface="+mn-ea"/>
                          <a:cs typeface="+mn-cs"/>
                        </a:rPr>
                        <a:t>Have each group review the other groups’ clusters and labels.</a:t>
                      </a:r>
                    </a:p>
                    <a:p>
                      <a:pPr marL="0" lvl="0" indent="0">
                        <a:buFontTx/>
                        <a:buNone/>
                      </a:pPr>
                      <a:endParaRPr lang="en-US" sz="1400" kern="1200" dirty="0">
                        <a:solidFill>
                          <a:schemeClr val="dk1"/>
                        </a:solidFill>
                        <a:effectLst/>
                        <a:latin typeface="+mn-lt"/>
                        <a:ea typeface="+mn-ea"/>
                        <a:cs typeface="+mn-cs"/>
                      </a:endParaRPr>
                    </a:p>
                    <a:p>
                      <a:r>
                        <a:rPr lang="en-US" sz="1400" b="1" kern="1200" dirty="0">
                          <a:solidFill>
                            <a:schemeClr val="dk1"/>
                          </a:solidFill>
                          <a:effectLst/>
                          <a:latin typeface="+mn-lt"/>
                          <a:ea typeface="+mn-ea"/>
                          <a:cs typeface="+mn-cs"/>
                        </a:rPr>
                        <a:t>SAY</a:t>
                      </a:r>
                      <a:endParaRPr lang="en-US" sz="1400" kern="1200" dirty="0">
                        <a:solidFill>
                          <a:schemeClr val="dk1"/>
                        </a:solidFill>
                        <a:effectLst/>
                        <a:latin typeface="+mn-lt"/>
                        <a:ea typeface="+mn-ea"/>
                        <a:cs typeface="+mn-cs"/>
                      </a:endParaRPr>
                    </a:p>
                    <a:p>
                      <a:pPr marL="285750" lvl="0" indent="-285750">
                        <a:buFontTx/>
                        <a:buChar char="-"/>
                      </a:pPr>
                      <a:r>
                        <a:rPr lang="en-US" sz="1400" i="1" kern="1200" dirty="0">
                          <a:solidFill>
                            <a:schemeClr val="dk1"/>
                          </a:solidFill>
                          <a:effectLst/>
                          <a:latin typeface="+mn-lt"/>
                          <a:ea typeface="+mn-ea"/>
                          <a:cs typeface="+mn-cs"/>
                        </a:rPr>
                        <a:t>Now spend a few minutes reviewing the clusters and categories developed by the other small groups about their images. </a:t>
                      </a:r>
                    </a:p>
                    <a:p>
                      <a:pPr marL="0" marR="0">
                        <a:lnSpc>
                          <a:spcPct val="110000"/>
                        </a:lnSpc>
                        <a:spcBef>
                          <a:spcPts val="0"/>
                        </a:spcBef>
                        <a:spcAft>
                          <a:spcPts val="0"/>
                        </a:spcAft>
                      </a:pPr>
                      <a:endParaRPr lang="en-US"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rgbClr val="D3B431">
                        <a:alpha val="62000"/>
                      </a:srgbClr>
                    </a:solidFill>
                  </a:tcPr>
                </a:tc>
                <a:extLst>
                  <a:ext uri="{0D108BD9-81ED-4DB2-BD59-A6C34878D82A}">
                    <a16:rowId xmlns:a16="http://schemas.microsoft.com/office/drawing/2014/main" val="3992430320"/>
                  </a:ext>
                </a:extLst>
              </a:tr>
            </a:tbl>
          </a:graphicData>
        </a:graphic>
      </p:graphicFrame>
      <p:sp>
        <p:nvSpPr>
          <p:cNvPr id="9" name="Slide Number Placeholder 8"/>
          <p:cNvSpPr>
            <a:spLocks noGrp="1"/>
          </p:cNvSpPr>
          <p:nvPr>
            <p:ph type="sldNum" sz="quarter" idx="12"/>
          </p:nvPr>
        </p:nvSpPr>
        <p:spPr/>
        <p:txBody>
          <a:bodyPr/>
          <a:lstStyle/>
          <a:p>
            <a:fld id="{98044682-6219-4089-8719-C9589F48517E}" type="slidenum">
              <a:rPr lang="en-US" smtClean="0"/>
              <a:pPr/>
              <a:t>18</a:t>
            </a:fld>
            <a:endParaRPr lang="en-US"/>
          </a:p>
        </p:txBody>
      </p:sp>
      <p:sp>
        <p:nvSpPr>
          <p:cNvPr id="10" name="TextBox 9"/>
          <p:cNvSpPr txBox="1"/>
          <p:nvPr/>
        </p:nvSpPr>
        <p:spPr>
          <a:xfrm>
            <a:off x="1371601" y="1485781"/>
            <a:ext cx="1219199" cy="800219"/>
          </a:xfrm>
          <a:prstGeom prst="rect">
            <a:avLst/>
          </a:prstGeom>
          <a:noFill/>
        </p:spPr>
        <p:txBody>
          <a:bodyPr wrap="square" rtlCol="0">
            <a:spAutoFit/>
          </a:bodyPr>
          <a:lstStyle/>
          <a:p>
            <a:r>
              <a:rPr lang="en-US" sz="1600" b="1" dirty="0"/>
              <a:t>Clustering &amp; </a:t>
            </a:r>
          </a:p>
          <a:p>
            <a:r>
              <a:rPr lang="en-US" sz="1600" b="1" dirty="0"/>
              <a:t>Synthesis </a:t>
            </a:r>
          </a:p>
          <a:p>
            <a:r>
              <a:rPr lang="en-US" sz="1400" b="1" dirty="0"/>
              <a:t>(contd.)</a:t>
            </a:r>
          </a:p>
        </p:txBody>
      </p:sp>
      <p:pic>
        <p:nvPicPr>
          <p:cNvPr id="14" name="Picture 2" descr="C:\Users\361\AppData\Local\Microsoft\Windows\Temporary Internet Files\Content.IE5\34TGYFAZ\uhr[1].png"/>
          <p:cNvPicPr>
            <a:picLocks noChangeAspect="1" noChangeArrowheads="1"/>
          </p:cNvPicPr>
          <p:nvPr/>
        </p:nvPicPr>
        <p:blipFill>
          <a:blip r:embed="rId2" cstate="print"/>
          <a:srcRect/>
          <a:stretch>
            <a:fillRect/>
          </a:stretch>
        </p:blipFill>
        <p:spPr bwMode="auto">
          <a:xfrm>
            <a:off x="1206742" y="2404646"/>
            <a:ext cx="317258" cy="317258"/>
          </a:xfrm>
          <a:prstGeom prst="rect">
            <a:avLst/>
          </a:prstGeom>
          <a:noFill/>
        </p:spPr>
      </p:pic>
      <p:sp>
        <p:nvSpPr>
          <p:cNvPr id="15" name="TextBox 14"/>
          <p:cNvSpPr txBox="1"/>
          <p:nvPr/>
        </p:nvSpPr>
        <p:spPr>
          <a:xfrm>
            <a:off x="1519443" y="2404646"/>
            <a:ext cx="766557" cy="338554"/>
          </a:xfrm>
          <a:prstGeom prst="rect">
            <a:avLst/>
          </a:prstGeom>
          <a:noFill/>
        </p:spPr>
        <p:txBody>
          <a:bodyPr wrap="none" rtlCol="0">
            <a:spAutoFit/>
          </a:bodyPr>
          <a:lstStyle/>
          <a:p>
            <a:r>
              <a:rPr lang="en-US" sz="1600" b="1" dirty="0"/>
              <a:t>20 min</a:t>
            </a:r>
          </a:p>
        </p:txBody>
      </p:sp>
      <p:cxnSp>
        <p:nvCxnSpPr>
          <p:cNvPr id="16" name="Straight Connector 15"/>
          <p:cNvCxnSpPr/>
          <p:nvPr/>
        </p:nvCxnSpPr>
        <p:spPr>
          <a:xfrm>
            <a:off x="2819400" y="1371600"/>
            <a:ext cx="0" cy="5212080"/>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pic>
        <p:nvPicPr>
          <p:cNvPr id="3" name="Picture 6" descr="C:\Users\361\AppData\Local\Microsoft\Windows\Temporary Internet Files\Content.IE5\IGMPWQCZ\Righthand.svg[1].png"/>
          <p:cNvPicPr>
            <a:picLocks noChangeAspect="1" noChangeArrowheads="1"/>
          </p:cNvPicPr>
          <p:nvPr/>
        </p:nvPicPr>
        <p:blipFill>
          <a:blip r:embed="rId3" cstate="print"/>
          <a:srcRect/>
          <a:stretch>
            <a:fillRect/>
          </a:stretch>
        </p:blipFill>
        <p:spPr bwMode="auto">
          <a:xfrm>
            <a:off x="2665998" y="1493520"/>
            <a:ext cx="381000" cy="381000"/>
          </a:xfrm>
          <a:prstGeom prst="rect">
            <a:avLst/>
          </a:prstGeom>
          <a:noFill/>
        </p:spPr>
      </p:pic>
      <p:pic>
        <p:nvPicPr>
          <p:cNvPr id="8" name="Picture 7" descr="C:\Users\361\AppData\Local\Microsoft\Windows\Temporary Internet Files\Content.IE5\IGMPWQCZ\ibdjl95-Speech-Bubbles-1[1].png"/>
          <p:cNvPicPr>
            <a:picLocks noChangeAspect="1" noChangeArrowheads="1"/>
          </p:cNvPicPr>
          <p:nvPr/>
        </p:nvPicPr>
        <p:blipFill>
          <a:blip r:embed="rId4" cstate="print"/>
          <a:srcRect/>
          <a:stretch>
            <a:fillRect/>
          </a:stretch>
        </p:blipFill>
        <p:spPr bwMode="auto">
          <a:xfrm>
            <a:off x="2665998" y="2438400"/>
            <a:ext cx="304800" cy="317210"/>
          </a:xfrm>
          <a:prstGeom prst="rect">
            <a:avLst/>
          </a:prstGeom>
          <a:noFill/>
        </p:spPr>
      </p:pic>
      <p:pic>
        <p:nvPicPr>
          <p:cNvPr id="17" name="Picture 16" descr="C:\Users\361\AppData\Local\Microsoft\Windows\Temporary Internet Files\Content.IE5\IGMPWQCZ\ibdjl95-Speech-Bubbles-1[1].png"/>
          <p:cNvPicPr>
            <a:picLocks noChangeAspect="1" noChangeArrowheads="1"/>
          </p:cNvPicPr>
          <p:nvPr/>
        </p:nvPicPr>
        <p:blipFill>
          <a:blip r:embed="rId4" cstate="print"/>
          <a:srcRect/>
          <a:stretch>
            <a:fillRect/>
          </a:stretch>
        </p:blipFill>
        <p:spPr bwMode="auto">
          <a:xfrm>
            <a:off x="2667000" y="5016790"/>
            <a:ext cx="304800" cy="317210"/>
          </a:xfrm>
          <a:prstGeom prst="rect">
            <a:avLst/>
          </a:prstGeom>
          <a:noFill/>
        </p:spPr>
      </p:pic>
      <p:pic>
        <p:nvPicPr>
          <p:cNvPr id="18" name="Picture 6" descr="C:\Users\361\AppData\Local\Microsoft\Windows\Temporary Internet Files\Content.IE5\IGMPWQCZ\Righthand.svg[1].png"/>
          <p:cNvPicPr>
            <a:picLocks noChangeAspect="1" noChangeArrowheads="1"/>
          </p:cNvPicPr>
          <p:nvPr/>
        </p:nvPicPr>
        <p:blipFill>
          <a:blip r:embed="rId3" cstate="print"/>
          <a:srcRect/>
          <a:stretch>
            <a:fillRect/>
          </a:stretch>
        </p:blipFill>
        <p:spPr bwMode="auto">
          <a:xfrm>
            <a:off x="2667000" y="4267200"/>
            <a:ext cx="381000" cy="381000"/>
          </a:xfrm>
          <a:prstGeom prst="rect">
            <a:avLst/>
          </a:prstGeom>
          <a:noFill/>
        </p:spPr>
      </p:pic>
    </p:spTree>
    <p:extLst>
      <p:ext uri="{BB962C8B-B14F-4D97-AF65-F5344CB8AC3E}">
        <p14:creationId xmlns:p14="http://schemas.microsoft.com/office/powerpoint/2010/main" val="38934876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39826318"/>
              </p:ext>
            </p:extLst>
          </p:nvPr>
        </p:nvGraphicFramePr>
        <p:xfrm>
          <a:off x="876300" y="381000"/>
          <a:ext cx="7406640" cy="6217920"/>
        </p:xfrm>
        <a:graphic>
          <a:graphicData uri="http://schemas.openxmlformats.org/drawingml/2006/table">
            <a:tbl>
              <a:tblPr firstRow="1" bandRow="1">
                <a:tableStyleId>{46F890A9-2807-4EBB-B81D-B2AA78EC7F39}</a:tableStyleId>
              </a:tblPr>
              <a:tblGrid>
                <a:gridCol w="1759077">
                  <a:extLst>
                    <a:ext uri="{9D8B030D-6E8A-4147-A177-3AD203B41FA5}">
                      <a16:colId xmlns:a16="http://schemas.microsoft.com/office/drawing/2014/main" val="1764587541"/>
                    </a:ext>
                  </a:extLst>
                </a:gridCol>
                <a:gridCol w="493458">
                  <a:extLst>
                    <a:ext uri="{9D8B030D-6E8A-4147-A177-3AD203B41FA5}">
                      <a16:colId xmlns:a16="http://schemas.microsoft.com/office/drawing/2014/main" val="3858536520"/>
                    </a:ext>
                  </a:extLst>
                </a:gridCol>
                <a:gridCol w="5154105">
                  <a:extLst>
                    <a:ext uri="{9D8B030D-6E8A-4147-A177-3AD203B41FA5}">
                      <a16:colId xmlns:a16="http://schemas.microsoft.com/office/drawing/2014/main" val="1282257971"/>
                    </a:ext>
                  </a:extLst>
                </a:gridCol>
              </a:tblGrid>
              <a:tr h="976299">
                <a:tc>
                  <a:txBody>
                    <a:bodyPr/>
                    <a:lstStyle/>
                    <a:p>
                      <a:pPr marL="0" marR="0" algn="ctr">
                        <a:spcBef>
                          <a:spcPts val="0"/>
                        </a:spcBef>
                        <a:spcAft>
                          <a:spcPts val="0"/>
                        </a:spcAft>
                      </a:pPr>
                      <a:endParaRPr lang="en-US" sz="2000" b="1" dirty="0">
                        <a:solidFill>
                          <a:srgbClr val="F2F2F2"/>
                        </a:solidFill>
                        <a:effectLst/>
                        <a:latin typeface="Calibri" panose="020F0502020204030204" pitchFamily="34" charset="0"/>
                        <a:ea typeface="Times New Roman" panose="02020603050405020304" pitchFamily="18"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Step</a:t>
                      </a:r>
                      <a:endParaRPr lang="en-US" sz="1200" dirty="0">
                        <a:effectLst/>
                        <a:latin typeface="Corbel" panose="020B0503020204020204" pitchFamily="34"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 </a:t>
                      </a: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a:solidFill>
                          <a:srgbClr val="F2F2F2"/>
                        </a:solidFill>
                        <a:effectLst/>
                        <a:latin typeface="Calibri" panose="020F0502020204030204" pitchFamily="34" charset="0"/>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a:solidFill>
                            <a:srgbClr val="F2F2F2"/>
                          </a:solidFill>
                          <a:effectLst/>
                          <a:latin typeface="Calibri" panose="020F0502020204030204" pitchFamily="34" charset="0"/>
                          <a:ea typeface="Times New Roman" panose="02020603050405020304" pitchFamily="18" charset="0"/>
                        </a:rPr>
                        <a:t>Facilitator Activity</a:t>
                      </a:r>
                      <a:endParaRPr lang="en-US" sz="1200" dirty="0">
                        <a:effectLst/>
                        <a:latin typeface="Corbel" panose="020B0503020204020204" pitchFamily="34" charset="0"/>
                      </a:endParaRPr>
                    </a:p>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extLst>
                  <a:ext uri="{0D108BD9-81ED-4DB2-BD59-A6C34878D82A}">
                    <a16:rowId xmlns:a16="http://schemas.microsoft.com/office/drawing/2014/main" val="2641501532"/>
                  </a:ext>
                </a:extLst>
              </a:tr>
              <a:tr h="5241621">
                <a:tc>
                  <a:txBody>
                    <a:bodyPr/>
                    <a:lstStyle/>
                    <a:p>
                      <a:pPr algn="l"/>
                      <a:r>
                        <a:rPr lang="en-US" sz="4800" b="1" kern="1200" dirty="0">
                          <a:solidFill>
                            <a:schemeClr val="tx1"/>
                          </a:solidFill>
                          <a:effectLst/>
                          <a:latin typeface="+mn-lt"/>
                          <a:ea typeface="+mn-ea"/>
                          <a:cs typeface="+mn-cs"/>
                        </a:rPr>
                        <a:t> 5</a:t>
                      </a:r>
                      <a:endParaRPr lang="en-US" sz="1600" dirty="0">
                        <a:solidFill>
                          <a:schemeClr val="tx1"/>
                        </a:solidFill>
                        <a:effectLst/>
                      </a:endParaRPr>
                    </a:p>
                    <a:p>
                      <a:pPr algn="ctr"/>
                      <a:r>
                        <a:rPr lang="en-US" sz="1400" b="1" kern="1200" dirty="0">
                          <a:solidFill>
                            <a:schemeClr val="tx1"/>
                          </a:solidFill>
                          <a:effectLst/>
                          <a:latin typeface="+mn-lt"/>
                          <a:ea typeface="+mn-ea"/>
                          <a:cs typeface="+mn-cs"/>
                        </a:rPr>
                        <a:t> </a:t>
                      </a:r>
                      <a:endParaRPr lang="en-US" sz="1400" dirty="0">
                        <a:solidFill>
                          <a:schemeClr val="tx1"/>
                        </a:solidFill>
                        <a:effectLst/>
                      </a:endParaRPr>
                    </a:p>
                    <a:p>
                      <a:pPr algn="ctr"/>
                      <a:endParaRPr lang="en-US" sz="1200" b="1" kern="1200" dirty="0">
                        <a:solidFill>
                          <a:schemeClr val="tx1"/>
                        </a:solidFill>
                        <a:effectLst/>
                        <a:latin typeface="+mn-lt"/>
                        <a:ea typeface="+mn-ea"/>
                        <a:cs typeface="+mn-cs"/>
                      </a:endParaRPr>
                    </a:p>
                  </a:txBody>
                  <a:tcPr>
                    <a:solidFill>
                      <a:srgbClr val="CC9900"/>
                    </a:solidFill>
                  </a:tcPr>
                </a:tc>
                <a:tc>
                  <a:txBody>
                    <a:bodyPr/>
                    <a:lstStyle/>
                    <a:p>
                      <a:pPr marL="0" indent="0">
                        <a:buNone/>
                      </a:pPr>
                      <a:endParaRPr lang="en-US" sz="1100" dirty="0"/>
                    </a:p>
                  </a:txBody>
                  <a:tcPr>
                    <a:solidFill>
                      <a:srgbClr val="D3B431">
                        <a:alpha val="62000"/>
                      </a:srgbClr>
                    </a:solidFill>
                  </a:tcPr>
                </a:tc>
                <a:tc>
                  <a:txBody>
                    <a:bodyPr/>
                    <a:lstStyle/>
                    <a:p>
                      <a:pPr marL="0" marR="0">
                        <a:lnSpc>
                          <a:spcPct val="110000"/>
                        </a:lnSpc>
                        <a:spcBef>
                          <a:spcPts val="0"/>
                        </a:spcBef>
                        <a:spcAft>
                          <a:spcPts val="0"/>
                        </a:spcAft>
                      </a:pPr>
                      <a:endParaRPr lang="en-US" sz="1400" b="1" dirty="0">
                        <a:effectLst/>
                        <a:latin typeface="Calibri" panose="020F0502020204030204" pitchFamily="34" charset="0"/>
                        <a:ea typeface="Times New Roman" panose="02020603050405020304" pitchFamily="18" charset="0"/>
                        <a:cs typeface="Times New Roman" panose="02020603050405020304" pitchFamily="18" charset="0"/>
                      </a:endParaRPr>
                    </a:p>
                    <a:p>
                      <a:r>
                        <a:rPr lang="en-US" sz="1400" b="1" kern="1200" dirty="0">
                          <a:solidFill>
                            <a:schemeClr val="dk1"/>
                          </a:solidFill>
                          <a:effectLst/>
                          <a:latin typeface="+mn-lt"/>
                          <a:ea typeface="+mn-ea"/>
                          <a:cs typeface="+mn-cs"/>
                        </a:rPr>
                        <a:t>SAY</a:t>
                      </a:r>
                      <a:endParaRPr lang="en-US" sz="1400" kern="1200" dirty="0">
                        <a:solidFill>
                          <a:schemeClr val="dk1"/>
                        </a:solidFill>
                        <a:effectLst/>
                        <a:latin typeface="+mn-lt"/>
                        <a:ea typeface="+mn-ea"/>
                        <a:cs typeface="+mn-cs"/>
                      </a:endParaRPr>
                    </a:p>
                    <a:p>
                      <a:pPr marL="285750" lvl="0" indent="-285750">
                        <a:buFontTx/>
                        <a:buChar char="-"/>
                      </a:pPr>
                      <a:r>
                        <a:rPr lang="en-US" sz="1400" i="1" kern="1200" dirty="0">
                          <a:solidFill>
                            <a:schemeClr val="dk1"/>
                          </a:solidFill>
                          <a:effectLst/>
                          <a:latin typeface="+mn-lt"/>
                          <a:ea typeface="+mn-ea"/>
                          <a:cs typeface="+mn-cs"/>
                        </a:rPr>
                        <a:t>As you do this,</a:t>
                      </a:r>
                      <a:r>
                        <a:rPr lang="en-US" sz="1400" i="1" kern="1200" baseline="0" dirty="0">
                          <a:solidFill>
                            <a:schemeClr val="dk1"/>
                          </a:solidFill>
                          <a:effectLst/>
                          <a:latin typeface="+mn-lt"/>
                          <a:ea typeface="+mn-ea"/>
                          <a:cs typeface="+mn-cs"/>
                        </a:rPr>
                        <a:t> c</a:t>
                      </a:r>
                      <a:r>
                        <a:rPr lang="en-US" sz="1400" i="1" kern="1200" dirty="0">
                          <a:solidFill>
                            <a:schemeClr val="dk1"/>
                          </a:solidFill>
                          <a:effectLst/>
                          <a:latin typeface="+mn-lt"/>
                          <a:ea typeface="+mn-ea"/>
                          <a:cs typeface="+mn-cs"/>
                        </a:rPr>
                        <a:t>onsider:</a:t>
                      </a:r>
                    </a:p>
                    <a:p>
                      <a:pPr marL="742950" lvl="1" indent="-285750">
                        <a:buFontTx/>
                        <a:buChar char="-"/>
                      </a:pPr>
                      <a:r>
                        <a:rPr lang="en-US" sz="1400" i="1" kern="1200" dirty="0">
                          <a:solidFill>
                            <a:schemeClr val="dk1"/>
                          </a:solidFill>
                          <a:effectLst/>
                          <a:latin typeface="+mn-lt"/>
                          <a:ea typeface="+mn-ea"/>
                          <a:cs typeface="+mn-cs"/>
                        </a:rPr>
                        <a:t>How are the question types similar to the questions you developed? How are they different?</a:t>
                      </a:r>
                    </a:p>
                    <a:p>
                      <a:pPr marL="742950" lvl="1" indent="-285750">
                        <a:buFontTx/>
                        <a:buChar char="-"/>
                      </a:pPr>
                      <a:r>
                        <a:rPr lang="en-US" sz="1400" i="1" kern="1200" dirty="0">
                          <a:solidFill>
                            <a:schemeClr val="dk1"/>
                          </a:solidFill>
                          <a:effectLst/>
                          <a:latin typeface="+mn-lt"/>
                          <a:ea typeface="+mn-ea"/>
                          <a:cs typeface="+mn-cs"/>
                        </a:rPr>
                        <a:t>What</a:t>
                      </a:r>
                      <a:r>
                        <a:rPr lang="en-US" sz="1400" i="1" kern="1200" baseline="0" dirty="0">
                          <a:solidFill>
                            <a:schemeClr val="dk1"/>
                          </a:solidFill>
                          <a:effectLst/>
                          <a:latin typeface="+mn-lt"/>
                          <a:ea typeface="+mn-ea"/>
                          <a:cs typeface="+mn-cs"/>
                        </a:rPr>
                        <a:t> was challenging about this portion of the exercise? </a:t>
                      </a:r>
                    </a:p>
                    <a:p>
                      <a:pPr marL="742950" lvl="1" indent="-285750">
                        <a:buFontTx/>
                        <a:buChar char="-"/>
                      </a:pPr>
                      <a:r>
                        <a:rPr lang="en-US" sz="1400" i="1" kern="1200" dirty="0">
                          <a:solidFill>
                            <a:schemeClr val="dk1"/>
                          </a:solidFill>
                          <a:effectLst/>
                          <a:latin typeface="+mn-lt"/>
                          <a:ea typeface="+mn-ea"/>
                          <a:cs typeface="+mn-cs"/>
                        </a:rPr>
                        <a:t>In what ways do you find yourself thinking about the situation in the image differently now than at the start?</a:t>
                      </a:r>
                    </a:p>
                    <a:p>
                      <a:pPr marL="742950" lvl="1" indent="-285750">
                        <a:buFontTx/>
                        <a:buNone/>
                      </a:pPr>
                      <a:endParaRPr lang="en-US" sz="1400" b="1" i="1" u="none" kern="1200" baseline="0" dirty="0">
                        <a:solidFill>
                          <a:schemeClr val="dk1"/>
                        </a:solidFill>
                        <a:effectLst/>
                        <a:latin typeface="+mn-lt"/>
                        <a:ea typeface="+mn-ea"/>
                        <a:cs typeface="+mn-cs"/>
                      </a:endParaRPr>
                    </a:p>
                    <a:p>
                      <a:pPr marL="285750" lvl="1" indent="-285750">
                        <a:buFontTx/>
                        <a:buNone/>
                      </a:pPr>
                      <a:r>
                        <a:rPr lang="en-US" sz="1400" b="1" i="0" u="none" kern="1200" baseline="0" dirty="0">
                          <a:solidFill>
                            <a:schemeClr val="dk1"/>
                          </a:solidFill>
                          <a:effectLst/>
                          <a:latin typeface="+mn-lt"/>
                          <a:ea typeface="+mn-ea"/>
                          <a:cs typeface="+mn-cs"/>
                        </a:rPr>
                        <a:t>[End of Step 5]</a:t>
                      </a:r>
                    </a:p>
                    <a:p>
                      <a:pPr marL="0" marR="0">
                        <a:lnSpc>
                          <a:spcPct val="110000"/>
                        </a:lnSpc>
                        <a:spcBef>
                          <a:spcPts val="0"/>
                        </a:spcBef>
                        <a:spcAft>
                          <a:spcPts val="0"/>
                        </a:spcAft>
                      </a:pPr>
                      <a:endParaRPr lang="en-US"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rgbClr val="D3B431">
                        <a:alpha val="62000"/>
                      </a:srgbClr>
                    </a:solidFill>
                  </a:tcPr>
                </a:tc>
                <a:extLst>
                  <a:ext uri="{0D108BD9-81ED-4DB2-BD59-A6C34878D82A}">
                    <a16:rowId xmlns:a16="http://schemas.microsoft.com/office/drawing/2014/main" val="3992430320"/>
                  </a:ext>
                </a:extLst>
              </a:tr>
            </a:tbl>
          </a:graphicData>
        </a:graphic>
      </p:graphicFrame>
      <p:sp>
        <p:nvSpPr>
          <p:cNvPr id="9" name="Slide Number Placeholder 8"/>
          <p:cNvSpPr>
            <a:spLocks noGrp="1"/>
          </p:cNvSpPr>
          <p:nvPr>
            <p:ph type="sldNum" sz="quarter" idx="12"/>
          </p:nvPr>
        </p:nvSpPr>
        <p:spPr/>
        <p:txBody>
          <a:bodyPr/>
          <a:lstStyle/>
          <a:p>
            <a:fld id="{98044682-6219-4089-8719-C9589F48517E}" type="slidenum">
              <a:rPr lang="en-US" smtClean="0"/>
              <a:pPr/>
              <a:t>19</a:t>
            </a:fld>
            <a:endParaRPr lang="en-US"/>
          </a:p>
        </p:txBody>
      </p:sp>
      <p:sp>
        <p:nvSpPr>
          <p:cNvPr id="10" name="TextBox 9"/>
          <p:cNvSpPr txBox="1"/>
          <p:nvPr/>
        </p:nvSpPr>
        <p:spPr>
          <a:xfrm>
            <a:off x="1371601" y="1485781"/>
            <a:ext cx="1219199" cy="800219"/>
          </a:xfrm>
          <a:prstGeom prst="rect">
            <a:avLst/>
          </a:prstGeom>
          <a:noFill/>
        </p:spPr>
        <p:txBody>
          <a:bodyPr wrap="square" rtlCol="0">
            <a:spAutoFit/>
          </a:bodyPr>
          <a:lstStyle/>
          <a:p>
            <a:r>
              <a:rPr lang="en-US" sz="1600" b="1" dirty="0"/>
              <a:t>Clustering &amp; </a:t>
            </a:r>
          </a:p>
          <a:p>
            <a:r>
              <a:rPr lang="en-US" sz="1600" b="1" dirty="0"/>
              <a:t>Synthesis </a:t>
            </a:r>
          </a:p>
          <a:p>
            <a:r>
              <a:rPr lang="en-US" sz="1400" b="1" dirty="0"/>
              <a:t>(contd.)</a:t>
            </a:r>
          </a:p>
        </p:txBody>
      </p:sp>
      <p:pic>
        <p:nvPicPr>
          <p:cNvPr id="14" name="Picture 2" descr="C:\Users\361\AppData\Local\Microsoft\Windows\Temporary Internet Files\Content.IE5\34TGYFAZ\uhr[1].png"/>
          <p:cNvPicPr>
            <a:picLocks noChangeAspect="1" noChangeArrowheads="1"/>
          </p:cNvPicPr>
          <p:nvPr/>
        </p:nvPicPr>
        <p:blipFill>
          <a:blip r:embed="rId2" cstate="print"/>
          <a:srcRect/>
          <a:stretch>
            <a:fillRect/>
          </a:stretch>
        </p:blipFill>
        <p:spPr bwMode="auto">
          <a:xfrm>
            <a:off x="1206742" y="2404646"/>
            <a:ext cx="317258" cy="317258"/>
          </a:xfrm>
          <a:prstGeom prst="rect">
            <a:avLst/>
          </a:prstGeom>
          <a:noFill/>
        </p:spPr>
      </p:pic>
      <p:sp>
        <p:nvSpPr>
          <p:cNvPr id="15" name="TextBox 14"/>
          <p:cNvSpPr txBox="1"/>
          <p:nvPr/>
        </p:nvSpPr>
        <p:spPr>
          <a:xfrm>
            <a:off x="1519443" y="2404646"/>
            <a:ext cx="766557" cy="338554"/>
          </a:xfrm>
          <a:prstGeom prst="rect">
            <a:avLst/>
          </a:prstGeom>
          <a:noFill/>
        </p:spPr>
        <p:txBody>
          <a:bodyPr wrap="none" rtlCol="0">
            <a:spAutoFit/>
          </a:bodyPr>
          <a:lstStyle/>
          <a:p>
            <a:r>
              <a:rPr lang="en-US" sz="1600" b="1" dirty="0"/>
              <a:t>20 min</a:t>
            </a:r>
          </a:p>
        </p:txBody>
      </p:sp>
      <p:cxnSp>
        <p:nvCxnSpPr>
          <p:cNvPr id="16" name="Straight Connector 15"/>
          <p:cNvCxnSpPr/>
          <p:nvPr/>
        </p:nvCxnSpPr>
        <p:spPr>
          <a:xfrm>
            <a:off x="2819400" y="1371600"/>
            <a:ext cx="0" cy="5212080"/>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pic>
        <p:nvPicPr>
          <p:cNvPr id="8" name="Picture 7" descr="C:\Users\361\AppData\Local\Microsoft\Windows\Temporary Internet Files\Content.IE5\IGMPWQCZ\ibdjl95-Speech-Bubbles-1[1].png"/>
          <p:cNvPicPr>
            <a:picLocks noChangeAspect="1" noChangeArrowheads="1"/>
          </p:cNvPicPr>
          <p:nvPr/>
        </p:nvPicPr>
        <p:blipFill>
          <a:blip r:embed="rId3" cstate="print"/>
          <a:srcRect/>
          <a:stretch>
            <a:fillRect/>
          </a:stretch>
        </p:blipFill>
        <p:spPr bwMode="auto">
          <a:xfrm>
            <a:off x="2665998" y="1587790"/>
            <a:ext cx="304800" cy="317210"/>
          </a:xfrm>
          <a:prstGeom prst="rect">
            <a:avLst/>
          </a:prstGeom>
          <a:noFill/>
        </p:spPr>
      </p:pic>
    </p:spTree>
    <p:extLst>
      <p:ext uri="{BB962C8B-B14F-4D97-AF65-F5344CB8AC3E}">
        <p14:creationId xmlns:p14="http://schemas.microsoft.com/office/powerpoint/2010/main" val="38934876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Rectangle 63"/>
          <p:cNvSpPr/>
          <p:nvPr/>
        </p:nvSpPr>
        <p:spPr>
          <a:xfrm>
            <a:off x="0" y="228600"/>
            <a:ext cx="6324600" cy="1219200"/>
          </a:xfrm>
          <a:prstGeom prst="rect">
            <a:avLst/>
          </a:prstGeom>
          <a:solidFill>
            <a:srgbClr val="D3B431">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5" name="Picture 6" descr="Related image"/>
          <p:cNvPicPr>
            <a:picLocks noChangeAspect="1" noChangeArrowheads="1"/>
          </p:cNvPicPr>
          <p:nvPr/>
        </p:nvPicPr>
        <p:blipFill>
          <a:blip r:embed="rId3" cstate="print"/>
          <a:srcRect/>
          <a:stretch>
            <a:fillRect/>
          </a:stretch>
        </p:blipFill>
        <p:spPr bwMode="auto">
          <a:xfrm>
            <a:off x="152400" y="329565"/>
            <a:ext cx="685800" cy="965835"/>
          </a:xfrm>
          <a:prstGeom prst="rect">
            <a:avLst/>
          </a:prstGeom>
          <a:noFill/>
        </p:spPr>
      </p:pic>
      <p:sp>
        <p:nvSpPr>
          <p:cNvPr id="66" name="Title 1"/>
          <p:cNvSpPr>
            <a:spLocks noGrp="1"/>
          </p:cNvSpPr>
          <p:nvPr>
            <p:ph type="ctrTitle"/>
          </p:nvPr>
        </p:nvSpPr>
        <p:spPr>
          <a:xfrm>
            <a:off x="-685800" y="304801"/>
            <a:ext cx="6800850" cy="1142999"/>
          </a:xfrm>
        </p:spPr>
        <p:txBody>
          <a:bodyPr>
            <a:normAutofit/>
          </a:bodyPr>
          <a:lstStyle/>
          <a:p>
            <a:pPr algn="r"/>
            <a:r>
              <a:rPr lang="en-US" sz="2500" b="1" dirty="0">
                <a:latin typeface="Arial" pitchFamily="34" charset="0"/>
                <a:cs typeface="Arial" pitchFamily="34" charset="0"/>
              </a:rPr>
              <a:t>Asking Powerful Questions</a:t>
            </a:r>
            <a:br>
              <a:rPr lang="en-US" sz="2500" b="1" dirty="0">
                <a:latin typeface="Arial" pitchFamily="34" charset="0"/>
                <a:cs typeface="Arial" pitchFamily="34" charset="0"/>
              </a:rPr>
            </a:br>
            <a:br>
              <a:rPr lang="en-US" sz="200" b="1" dirty="0">
                <a:latin typeface="Arial" pitchFamily="34" charset="0"/>
                <a:cs typeface="Arial" pitchFamily="34" charset="0"/>
              </a:rPr>
            </a:br>
            <a:r>
              <a:rPr lang="en-US" sz="300" b="1" dirty="0">
                <a:latin typeface="Arial" pitchFamily="34" charset="0"/>
                <a:cs typeface="Arial" pitchFamily="34" charset="0"/>
              </a:rPr>
              <a:t> </a:t>
            </a:r>
            <a:br>
              <a:rPr lang="en-US" sz="300" b="1" dirty="0">
                <a:latin typeface="Arial" pitchFamily="34" charset="0"/>
                <a:cs typeface="Arial" pitchFamily="34" charset="0"/>
              </a:rPr>
            </a:br>
            <a:r>
              <a:rPr lang="en-US" sz="2200" i="1" dirty="0">
                <a:latin typeface="Arial" pitchFamily="34" charset="0"/>
                <a:cs typeface="Arial" pitchFamily="34" charset="0"/>
              </a:rPr>
              <a:t>Facilitator Guide</a:t>
            </a:r>
          </a:p>
        </p:txBody>
      </p:sp>
      <p:sp>
        <p:nvSpPr>
          <p:cNvPr id="68" name="Rectangle 67"/>
          <p:cNvSpPr/>
          <p:nvPr/>
        </p:nvSpPr>
        <p:spPr>
          <a:xfrm>
            <a:off x="990600" y="1872734"/>
            <a:ext cx="2403222" cy="369332"/>
          </a:xfrm>
          <a:prstGeom prst="rect">
            <a:avLst/>
          </a:prstGeom>
        </p:spPr>
        <p:txBody>
          <a:bodyPr wrap="none">
            <a:spAutoFit/>
          </a:bodyPr>
          <a:lstStyle/>
          <a:p>
            <a:r>
              <a:rPr lang="en-US" b="1" dirty="0">
                <a:solidFill>
                  <a:schemeClr val="accent3">
                    <a:lumMod val="50000"/>
                  </a:schemeClr>
                </a:solidFill>
                <a:latin typeface="Arial" pitchFamily="34" charset="0"/>
                <a:cs typeface="Arial" pitchFamily="34" charset="0"/>
              </a:rPr>
              <a:t>Purpose of Exercise</a:t>
            </a:r>
            <a:endParaRPr lang="en-US" b="1" dirty="0">
              <a:solidFill>
                <a:schemeClr val="accent3">
                  <a:lumMod val="50000"/>
                </a:schemeClr>
              </a:solidFill>
            </a:endParaRPr>
          </a:p>
        </p:txBody>
      </p:sp>
      <p:cxnSp>
        <p:nvCxnSpPr>
          <p:cNvPr id="70" name="Straight Connector 69"/>
          <p:cNvCxnSpPr/>
          <p:nvPr/>
        </p:nvCxnSpPr>
        <p:spPr>
          <a:xfrm>
            <a:off x="0" y="2057400"/>
            <a:ext cx="990600" cy="0"/>
          </a:xfrm>
          <a:prstGeom prst="line">
            <a:avLst/>
          </a:prstGeom>
          <a:ln w="22225">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17" name="Slide Number Placeholder 16"/>
          <p:cNvSpPr>
            <a:spLocks noGrp="1"/>
          </p:cNvSpPr>
          <p:nvPr>
            <p:ph type="sldNum" sz="quarter" idx="12"/>
          </p:nvPr>
        </p:nvSpPr>
        <p:spPr/>
        <p:txBody>
          <a:bodyPr/>
          <a:lstStyle/>
          <a:p>
            <a:fld id="{98044682-6219-4089-8719-C9589F48517E}" type="slidenum">
              <a:rPr lang="en-US" smtClean="0"/>
              <a:pPr/>
              <a:t>2</a:t>
            </a:fld>
            <a:endParaRPr lang="en-US"/>
          </a:p>
        </p:txBody>
      </p:sp>
      <p:sp>
        <p:nvSpPr>
          <p:cNvPr id="18" name="TextBox 66"/>
          <p:cNvSpPr txBox="1"/>
          <p:nvPr/>
        </p:nvSpPr>
        <p:spPr>
          <a:xfrm>
            <a:off x="800100" y="2348547"/>
            <a:ext cx="7543800" cy="1015663"/>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500" dirty="0"/>
              <a:t>This exercise provides practice in inquiry and asking powerful questions. Asking insightful questions promotes comprehensive information gathering and learning. Both are foundational to strategic thinking. This exercise also provides practice in generating ideas for how and where to seek answers to questions in order to understand a complex situation more fully. </a:t>
            </a:r>
          </a:p>
        </p:txBody>
      </p:sp>
      <p:cxnSp>
        <p:nvCxnSpPr>
          <p:cNvPr id="28" name="Straight Connector 27"/>
          <p:cNvCxnSpPr/>
          <p:nvPr/>
        </p:nvCxnSpPr>
        <p:spPr>
          <a:xfrm>
            <a:off x="0" y="3657600"/>
            <a:ext cx="990600" cy="0"/>
          </a:xfrm>
          <a:prstGeom prst="line">
            <a:avLst/>
          </a:prstGeom>
          <a:ln w="22225">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29" name="Rectangle 28"/>
          <p:cNvSpPr/>
          <p:nvPr/>
        </p:nvSpPr>
        <p:spPr>
          <a:xfrm>
            <a:off x="990600" y="3472934"/>
            <a:ext cx="2399055" cy="369332"/>
          </a:xfrm>
          <a:prstGeom prst="rect">
            <a:avLst/>
          </a:prstGeom>
        </p:spPr>
        <p:txBody>
          <a:bodyPr wrap="none">
            <a:spAutoFit/>
          </a:bodyPr>
          <a:lstStyle/>
          <a:p>
            <a:r>
              <a:rPr lang="en-US" b="1" dirty="0">
                <a:solidFill>
                  <a:schemeClr val="accent3">
                    <a:lumMod val="50000"/>
                  </a:schemeClr>
                </a:solidFill>
                <a:latin typeface="Arial" pitchFamily="34" charset="0"/>
                <a:cs typeface="Arial" pitchFamily="34" charset="0"/>
              </a:rPr>
              <a:t>Estimated Run Time</a:t>
            </a:r>
            <a:endParaRPr lang="en-US" b="1" dirty="0">
              <a:solidFill>
                <a:schemeClr val="accent3">
                  <a:lumMod val="50000"/>
                </a:schemeClr>
              </a:solidFill>
            </a:endParaRPr>
          </a:p>
        </p:txBody>
      </p:sp>
      <p:sp>
        <p:nvSpPr>
          <p:cNvPr id="30" name="TextBox 66"/>
          <p:cNvSpPr txBox="1"/>
          <p:nvPr/>
        </p:nvSpPr>
        <p:spPr>
          <a:xfrm>
            <a:off x="800100" y="3976430"/>
            <a:ext cx="7543800" cy="553998"/>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500" dirty="0"/>
              <a:t>This exercise will take approximately 4-1/4 hours. To reduce the length of the exercise, certain portions of the exercise can be conducted as “homework” or on one’s own time. </a:t>
            </a:r>
          </a:p>
        </p:txBody>
      </p:sp>
      <p:cxnSp>
        <p:nvCxnSpPr>
          <p:cNvPr id="31" name="Straight Connector 30"/>
          <p:cNvCxnSpPr/>
          <p:nvPr/>
        </p:nvCxnSpPr>
        <p:spPr>
          <a:xfrm>
            <a:off x="0" y="4953000"/>
            <a:ext cx="990600" cy="0"/>
          </a:xfrm>
          <a:prstGeom prst="line">
            <a:avLst/>
          </a:prstGeom>
          <a:ln w="22225">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32" name="Rectangle 31"/>
          <p:cNvSpPr/>
          <p:nvPr/>
        </p:nvSpPr>
        <p:spPr>
          <a:xfrm>
            <a:off x="952500" y="4753237"/>
            <a:ext cx="2531462" cy="369332"/>
          </a:xfrm>
          <a:prstGeom prst="rect">
            <a:avLst/>
          </a:prstGeom>
        </p:spPr>
        <p:txBody>
          <a:bodyPr wrap="none">
            <a:spAutoFit/>
          </a:bodyPr>
          <a:lstStyle/>
          <a:p>
            <a:r>
              <a:rPr lang="en-US" b="1" dirty="0">
                <a:solidFill>
                  <a:schemeClr val="accent3">
                    <a:lumMod val="50000"/>
                  </a:schemeClr>
                </a:solidFill>
                <a:latin typeface="Arial" pitchFamily="34" charset="0"/>
                <a:cs typeface="Arial" pitchFamily="34" charset="0"/>
              </a:rPr>
              <a:t>Summary of Exercise</a:t>
            </a:r>
            <a:endParaRPr lang="en-US" b="1" dirty="0">
              <a:solidFill>
                <a:schemeClr val="accent3">
                  <a:lumMod val="50000"/>
                </a:schemeClr>
              </a:solidFill>
            </a:endParaRPr>
          </a:p>
        </p:txBody>
      </p:sp>
      <p:sp>
        <p:nvSpPr>
          <p:cNvPr id="33" name="TextBox 66"/>
          <p:cNvSpPr txBox="1"/>
          <p:nvPr/>
        </p:nvSpPr>
        <p:spPr>
          <a:xfrm>
            <a:off x="800100" y="5244147"/>
            <a:ext cx="7543800" cy="1477328"/>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500" dirty="0"/>
              <a:t>Using a photo image and brief description of a situation, participants: </a:t>
            </a:r>
          </a:p>
          <a:p>
            <a:pPr marL="283464" indent="-283464">
              <a:buFont typeface="Arial" panose="020B0604020202020204" pitchFamily="34" charset="0"/>
              <a:buChar char="•"/>
            </a:pPr>
            <a:r>
              <a:rPr lang="en-US" sz="1500" dirty="0"/>
              <a:t>Generate a set of questions about the situation depicted in the image. </a:t>
            </a:r>
          </a:p>
          <a:p>
            <a:pPr marL="283464" indent="-283464">
              <a:buFont typeface="Arial" panose="020B0604020202020204" pitchFamily="34" charset="0"/>
              <a:buChar char="•"/>
            </a:pPr>
            <a:r>
              <a:rPr lang="en-US" sz="1500" dirty="0"/>
              <a:t>Work in small groups to organize, categorize, and label the questions. </a:t>
            </a:r>
          </a:p>
          <a:p>
            <a:pPr marL="283464" indent="-283464">
              <a:buFont typeface="Arial" panose="020B0604020202020204" pitchFamily="34" charset="0"/>
              <a:buChar char="•"/>
            </a:pPr>
            <a:r>
              <a:rPr lang="en-US" sz="1500" dirty="0"/>
              <a:t>Develop a plan for where and how to seek information to address the questions and develop a better understanding of the situation depicted in the image. </a:t>
            </a:r>
          </a:p>
          <a:p>
            <a:pPr marL="283464" indent="-283464">
              <a:buFont typeface="Arial" panose="020B0604020202020204" pitchFamily="34" charset="0"/>
              <a:buChar char="•"/>
            </a:pPr>
            <a:r>
              <a:rPr lang="en-US" sz="1500" dirty="0"/>
              <a:t>Work together as a group to reflect on and discuss the exercise. </a:t>
            </a:r>
          </a:p>
        </p:txBody>
      </p:sp>
    </p:spTree>
    <p:extLst>
      <p:ext uri="{BB962C8B-B14F-4D97-AF65-F5344CB8AC3E}">
        <p14:creationId xmlns:p14="http://schemas.microsoft.com/office/powerpoint/2010/main" val="391294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255952900"/>
              </p:ext>
            </p:extLst>
          </p:nvPr>
        </p:nvGraphicFramePr>
        <p:xfrm>
          <a:off x="876300" y="381000"/>
          <a:ext cx="7406640" cy="6217920"/>
        </p:xfrm>
        <a:graphic>
          <a:graphicData uri="http://schemas.openxmlformats.org/drawingml/2006/table">
            <a:tbl>
              <a:tblPr firstRow="1" bandRow="1">
                <a:tableStyleId>{46F890A9-2807-4EBB-B81D-B2AA78EC7F39}</a:tableStyleId>
              </a:tblPr>
              <a:tblGrid>
                <a:gridCol w="1759077">
                  <a:extLst>
                    <a:ext uri="{9D8B030D-6E8A-4147-A177-3AD203B41FA5}">
                      <a16:colId xmlns:a16="http://schemas.microsoft.com/office/drawing/2014/main" val="1764587541"/>
                    </a:ext>
                  </a:extLst>
                </a:gridCol>
                <a:gridCol w="493458">
                  <a:extLst>
                    <a:ext uri="{9D8B030D-6E8A-4147-A177-3AD203B41FA5}">
                      <a16:colId xmlns:a16="http://schemas.microsoft.com/office/drawing/2014/main" val="3858536520"/>
                    </a:ext>
                  </a:extLst>
                </a:gridCol>
                <a:gridCol w="5154105">
                  <a:extLst>
                    <a:ext uri="{9D8B030D-6E8A-4147-A177-3AD203B41FA5}">
                      <a16:colId xmlns:a16="http://schemas.microsoft.com/office/drawing/2014/main" val="1282257971"/>
                    </a:ext>
                  </a:extLst>
                </a:gridCol>
              </a:tblGrid>
              <a:tr h="976299">
                <a:tc>
                  <a:txBody>
                    <a:bodyPr/>
                    <a:lstStyle/>
                    <a:p>
                      <a:pPr marL="0" marR="0" algn="ctr">
                        <a:spcBef>
                          <a:spcPts val="0"/>
                        </a:spcBef>
                        <a:spcAft>
                          <a:spcPts val="0"/>
                        </a:spcAft>
                      </a:pPr>
                      <a:endParaRPr lang="en-US" sz="2000" b="1" dirty="0">
                        <a:solidFill>
                          <a:srgbClr val="F2F2F2"/>
                        </a:solidFill>
                        <a:effectLst/>
                        <a:latin typeface="Calibri" panose="020F0502020204030204" pitchFamily="34" charset="0"/>
                        <a:ea typeface="Times New Roman" panose="02020603050405020304" pitchFamily="18"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Step</a:t>
                      </a:r>
                      <a:endParaRPr lang="en-US" sz="1200" dirty="0">
                        <a:effectLst/>
                        <a:latin typeface="Corbel" panose="020B0503020204020204" pitchFamily="34"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 </a:t>
                      </a: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a:solidFill>
                          <a:srgbClr val="F2F2F2"/>
                        </a:solidFill>
                        <a:effectLst/>
                        <a:latin typeface="Calibri" panose="020F0502020204030204" pitchFamily="34" charset="0"/>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a:solidFill>
                            <a:srgbClr val="F2F2F2"/>
                          </a:solidFill>
                          <a:effectLst/>
                          <a:latin typeface="Calibri" panose="020F0502020204030204" pitchFamily="34" charset="0"/>
                          <a:ea typeface="Times New Roman" panose="02020603050405020304" pitchFamily="18" charset="0"/>
                        </a:rPr>
                        <a:t>Facilitator Activity</a:t>
                      </a:r>
                      <a:endParaRPr lang="en-US" sz="1200" dirty="0">
                        <a:effectLst/>
                        <a:latin typeface="Corbel" panose="020B0503020204020204" pitchFamily="34" charset="0"/>
                      </a:endParaRPr>
                    </a:p>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extLst>
                  <a:ext uri="{0D108BD9-81ED-4DB2-BD59-A6C34878D82A}">
                    <a16:rowId xmlns:a16="http://schemas.microsoft.com/office/drawing/2014/main" val="2641501532"/>
                  </a:ext>
                </a:extLst>
              </a:tr>
              <a:tr h="5241621">
                <a:tc>
                  <a:txBody>
                    <a:bodyPr/>
                    <a:lstStyle/>
                    <a:p>
                      <a:pPr algn="l"/>
                      <a:r>
                        <a:rPr lang="en-US" sz="4800" b="1" kern="1200" dirty="0">
                          <a:solidFill>
                            <a:schemeClr val="tx1"/>
                          </a:solidFill>
                          <a:effectLst/>
                          <a:latin typeface="+mn-lt"/>
                          <a:ea typeface="+mn-ea"/>
                          <a:cs typeface="+mn-cs"/>
                        </a:rPr>
                        <a:t> 6</a:t>
                      </a:r>
                      <a:endParaRPr lang="en-US" sz="1600" dirty="0">
                        <a:solidFill>
                          <a:schemeClr val="tx1"/>
                        </a:solidFill>
                        <a:effectLst/>
                      </a:endParaRPr>
                    </a:p>
                    <a:p>
                      <a:pPr algn="ctr"/>
                      <a:r>
                        <a:rPr lang="en-US" sz="1400" b="1" kern="1200" dirty="0">
                          <a:solidFill>
                            <a:schemeClr val="tx1"/>
                          </a:solidFill>
                          <a:effectLst/>
                          <a:latin typeface="+mn-lt"/>
                          <a:ea typeface="+mn-ea"/>
                          <a:cs typeface="+mn-cs"/>
                        </a:rPr>
                        <a:t> </a:t>
                      </a:r>
                      <a:endParaRPr lang="en-US" sz="1400" dirty="0">
                        <a:solidFill>
                          <a:schemeClr val="tx1"/>
                        </a:solidFill>
                        <a:effectLst/>
                      </a:endParaRPr>
                    </a:p>
                    <a:p>
                      <a:pPr algn="ctr"/>
                      <a:endParaRPr lang="en-US" sz="1200" b="1" kern="1200" dirty="0">
                        <a:solidFill>
                          <a:schemeClr val="tx1"/>
                        </a:solidFill>
                        <a:effectLst/>
                        <a:latin typeface="+mn-lt"/>
                        <a:ea typeface="+mn-ea"/>
                        <a:cs typeface="+mn-cs"/>
                      </a:endParaRPr>
                    </a:p>
                  </a:txBody>
                  <a:tcPr>
                    <a:solidFill>
                      <a:srgbClr val="CC9900"/>
                    </a:solidFill>
                  </a:tcPr>
                </a:tc>
                <a:tc>
                  <a:txBody>
                    <a:bodyPr/>
                    <a:lstStyle/>
                    <a:p>
                      <a:pPr marL="0" indent="0">
                        <a:buNone/>
                      </a:pPr>
                      <a:endParaRPr lang="en-US" sz="1100" dirty="0"/>
                    </a:p>
                  </a:txBody>
                  <a:tcPr>
                    <a:solidFill>
                      <a:srgbClr val="D3B431">
                        <a:alpha val="62000"/>
                      </a:srgbClr>
                    </a:solidFill>
                  </a:tcPr>
                </a:tc>
                <a:tc>
                  <a:txBody>
                    <a:bodyPr/>
                    <a:lstStyle/>
                    <a:p>
                      <a:pPr marL="0" marR="0">
                        <a:lnSpc>
                          <a:spcPct val="110000"/>
                        </a:lnSpc>
                        <a:spcBef>
                          <a:spcPts val="0"/>
                        </a:spcBef>
                        <a:spcAft>
                          <a:spcPts val="0"/>
                        </a:spcAft>
                      </a:pPr>
                      <a:endParaRPr lang="en-US" sz="14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0000"/>
                        </a:lnSpc>
                        <a:spcBef>
                          <a:spcPts val="0"/>
                        </a:spcBef>
                        <a:spcAft>
                          <a:spcPts val="0"/>
                        </a:spcAft>
                      </a:pPr>
                      <a:r>
                        <a:rPr lang="en-US" sz="1400" b="1" dirty="0">
                          <a:effectLst/>
                          <a:latin typeface="Calibri" panose="020F0502020204030204" pitchFamily="34" charset="0"/>
                          <a:ea typeface="Times New Roman" panose="02020603050405020304" pitchFamily="18" charset="0"/>
                          <a:cs typeface="Times New Roman" panose="02020603050405020304" pitchFamily="18" charset="0"/>
                        </a:rPr>
                        <a:t>DO</a:t>
                      </a:r>
                    </a:p>
                    <a:p>
                      <a:pPr marL="285750" lvl="0" indent="-285750">
                        <a:buFontTx/>
                        <a:buChar char="-"/>
                      </a:pPr>
                      <a:r>
                        <a:rPr lang="en-US" sz="1400" kern="1200" dirty="0">
                          <a:solidFill>
                            <a:schemeClr val="dk1"/>
                          </a:solidFill>
                          <a:effectLst/>
                          <a:latin typeface="+mn-lt"/>
                          <a:ea typeface="+mn-ea"/>
                          <a:cs typeface="+mn-cs"/>
                        </a:rPr>
                        <a:t>Refer participants to the “Reflection and Debrief” section of the Participant Guide.</a:t>
                      </a:r>
                    </a:p>
                    <a:p>
                      <a:pPr marL="0" lvl="0" indent="0">
                        <a:buFontTx/>
                        <a:buNone/>
                      </a:pPr>
                      <a:endParaRPr lang="en-US" sz="1400" b="0" kern="1200" dirty="0">
                        <a:solidFill>
                          <a:schemeClr val="dk1"/>
                        </a:solidFill>
                        <a:effectLst/>
                        <a:latin typeface="+mn-lt"/>
                        <a:ea typeface="+mn-ea"/>
                        <a:cs typeface="+mn-cs"/>
                      </a:endParaRPr>
                    </a:p>
                    <a:p>
                      <a:pPr lvl="0"/>
                      <a:r>
                        <a:rPr lang="en-US" sz="1400" b="1" i="0" kern="1200" dirty="0">
                          <a:solidFill>
                            <a:schemeClr val="dk1"/>
                          </a:solidFill>
                          <a:effectLst/>
                          <a:latin typeface="+mn-lt"/>
                          <a:ea typeface="+mn-ea"/>
                          <a:cs typeface="+mn-cs"/>
                        </a:rPr>
                        <a:t>DISCUSS</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400" i="0" kern="1200" baseline="0" dirty="0">
                          <a:solidFill>
                            <a:schemeClr val="dk1"/>
                          </a:solidFill>
                          <a:effectLst/>
                          <a:latin typeface="+mn-lt"/>
                          <a:ea typeface="+mn-ea"/>
                          <a:cs typeface="+mn-cs"/>
                        </a:rPr>
                        <a:t>Guide the group through a discussion using the following questions:</a:t>
                      </a:r>
                      <a:endParaRPr lang="en-US" sz="1400" i="1" kern="1200" dirty="0">
                        <a:solidFill>
                          <a:schemeClr val="dk1"/>
                        </a:solidFill>
                        <a:effectLst/>
                        <a:latin typeface="+mn-lt"/>
                        <a:ea typeface="+mn-ea"/>
                        <a:cs typeface="+mn-cs"/>
                      </a:endParaRPr>
                    </a:p>
                    <a:p>
                      <a:pPr marL="623888" lvl="0" indent="-623888">
                        <a:buFontTx/>
                        <a:buNone/>
                      </a:pPr>
                      <a:r>
                        <a:rPr lang="en-US" sz="1400" i="1" kern="1200" baseline="0" dirty="0">
                          <a:solidFill>
                            <a:schemeClr val="dk1"/>
                          </a:solidFill>
                          <a:effectLst/>
                          <a:latin typeface="+mn-lt"/>
                          <a:ea typeface="+mn-ea"/>
                          <a:cs typeface="+mn-cs"/>
                        </a:rPr>
                        <a:t>        -      </a:t>
                      </a:r>
                      <a:r>
                        <a:rPr lang="en-US" sz="1400" i="1" kern="1200" dirty="0">
                          <a:solidFill>
                            <a:schemeClr val="dk1"/>
                          </a:solidFill>
                          <a:effectLst/>
                          <a:latin typeface="+mn-lt"/>
                          <a:ea typeface="+mn-ea"/>
                          <a:cs typeface="+mn-cs"/>
                        </a:rPr>
                        <a:t>What have you learned from this activity? What are your big “take-</a:t>
                      </a:r>
                      <a:r>
                        <a:rPr lang="en-US" sz="1400" i="1" kern="1200" dirty="0" err="1">
                          <a:solidFill>
                            <a:schemeClr val="dk1"/>
                          </a:solidFill>
                          <a:effectLst/>
                          <a:latin typeface="+mn-lt"/>
                          <a:ea typeface="+mn-ea"/>
                          <a:cs typeface="+mn-cs"/>
                        </a:rPr>
                        <a:t>aways</a:t>
                      </a:r>
                      <a:r>
                        <a:rPr lang="en-US" sz="1400" i="1" kern="1200" dirty="0">
                          <a:solidFill>
                            <a:schemeClr val="dk1"/>
                          </a:solidFill>
                          <a:effectLst/>
                          <a:latin typeface="+mn-lt"/>
                          <a:ea typeface="+mn-ea"/>
                          <a:cs typeface="+mn-cs"/>
                        </a:rPr>
                        <a:t>?”</a:t>
                      </a:r>
                    </a:p>
                    <a:p>
                      <a:pPr marL="623888" lvl="0" indent="-623888">
                        <a:buFontTx/>
                        <a:buNone/>
                      </a:pPr>
                      <a:r>
                        <a:rPr lang="en-US" sz="1400" i="1" kern="1200" dirty="0">
                          <a:solidFill>
                            <a:schemeClr val="dk1"/>
                          </a:solidFill>
                          <a:effectLst/>
                          <a:latin typeface="+mn-lt"/>
                          <a:ea typeface="+mn-ea"/>
                          <a:cs typeface="+mn-cs"/>
                        </a:rPr>
                        <a:t>        -      How has this activity helped you identify questions you would not have otherwise asked? </a:t>
                      </a:r>
                      <a:endParaRPr lang="en-US" sz="1400" i="0" kern="1200" dirty="0">
                        <a:solidFill>
                          <a:schemeClr val="dk1"/>
                        </a:solidFill>
                        <a:effectLst/>
                        <a:latin typeface="+mn-lt"/>
                        <a:ea typeface="+mn-ea"/>
                        <a:cs typeface="+mn-cs"/>
                      </a:endParaRPr>
                    </a:p>
                    <a:p>
                      <a:pPr marL="623888" lvl="0" indent="-623888">
                        <a:buFontTx/>
                        <a:buNone/>
                      </a:pPr>
                      <a:r>
                        <a:rPr lang="en-US" sz="1400" i="1" kern="1200" dirty="0">
                          <a:solidFill>
                            <a:schemeClr val="dk1"/>
                          </a:solidFill>
                          <a:effectLst/>
                          <a:latin typeface="+mn-lt"/>
                          <a:ea typeface="+mn-ea"/>
                          <a:cs typeface="+mn-cs"/>
                        </a:rPr>
                        <a:t>        -      Think about the questions you identified earlier as your ‘three best/most useful’ questions.  Do you still see them that way?  Why/why not?</a:t>
                      </a:r>
                      <a:endParaRPr lang="en-US" sz="1400" i="0" kern="1200" dirty="0">
                        <a:solidFill>
                          <a:schemeClr val="dk1"/>
                        </a:solidFill>
                        <a:effectLst/>
                        <a:latin typeface="+mn-lt"/>
                        <a:ea typeface="+mn-ea"/>
                        <a:cs typeface="+mn-cs"/>
                      </a:endParaRPr>
                    </a:p>
                    <a:p>
                      <a:pPr marL="623888" lvl="0" indent="-623888">
                        <a:buFontTx/>
                        <a:buNone/>
                      </a:pPr>
                      <a:r>
                        <a:rPr lang="en-US" sz="1400" i="1" kern="1200" dirty="0">
                          <a:solidFill>
                            <a:schemeClr val="dk1"/>
                          </a:solidFill>
                          <a:effectLst/>
                          <a:latin typeface="+mn-lt"/>
                          <a:ea typeface="+mn-ea"/>
                          <a:cs typeface="+mn-cs"/>
                        </a:rPr>
                        <a:t>        -      What have you learned about how to ask questions that will help you gain a deeper understanding of situations or problems?</a:t>
                      </a:r>
                      <a:endParaRPr lang="en-US" sz="1400" i="0" kern="1200" dirty="0">
                        <a:solidFill>
                          <a:schemeClr val="dk1"/>
                        </a:solidFill>
                        <a:effectLst/>
                        <a:latin typeface="+mn-lt"/>
                        <a:ea typeface="+mn-ea"/>
                        <a:cs typeface="+mn-cs"/>
                      </a:endParaRPr>
                    </a:p>
                    <a:p>
                      <a:pPr marL="285750" lvl="0" indent="-285750">
                        <a:buFontTx/>
                        <a:buNone/>
                      </a:pPr>
                      <a:r>
                        <a:rPr lang="en-US" sz="1400" i="1" kern="1200" dirty="0">
                          <a:solidFill>
                            <a:schemeClr val="dk1"/>
                          </a:solidFill>
                          <a:effectLst/>
                          <a:latin typeface="+mn-lt"/>
                          <a:ea typeface="+mn-ea"/>
                          <a:cs typeface="+mn-cs"/>
                        </a:rPr>
                        <a:t>        -      How can you use what you learned so far in your work?</a:t>
                      </a:r>
                    </a:p>
                    <a:p>
                      <a:pPr marL="285750" lvl="0" indent="-285750">
                        <a:buFontTx/>
                        <a:buNone/>
                      </a:pPr>
                      <a:endParaRPr lang="en-US" sz="1400" i="1" kern="1200" dirty="0">
                        <a:solidFill>
                          <a:schemeClr val="dk1"/>
                        </a:solidFill>
                        <a:effectLst/>
                        <a:latin typeface="+mn-lt"/>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Tx/>
                        <a:buNone/>
                        <a:tabLst/>
                        <a:defRPr/>
                      </a:pPr>
                      <a:r>
                        <a:rPr lang="en-US" sz="1400" b="1" i="0" u="none" kern="1200" baseline="0" dirty="0">
                          <a:solidFill>
                            <a:schemeClr val="dk1"/>
                          </a:solidFill>
                          <a:effectLst/>
                          <a:latin typeface="+mn-lt"/>
                          <a:ea typeface="+mn-ea"/>
                          <a:cs typeface="+mn-cs"/>
                        </a:rPr>
                        <a:t>[End of Phase 1]</a:t>
                      </a:r>
                    </a:p>
                    <a:p>
                      <a:pPr marL="285750" marR="0" lvl="0" indent="-285750" algn="l" defTabSz="914400" rtl="0" eaLnBrk="1" fontAlgn="auto" latinLnBrk="0" hangingPunct="1">
                        <a:lnSpc>
                          <a:spcPct val="100000"/>
                        </a:lnSpc>
                        <a:spcBef>
                          <a:spcPts val="0"/>
                        </a:spcBef>
                        <a:spcAft>
                          <a:spcPts val="0"/>
                        </a:spcAft>
                        <a:buClrTx/>
                        <a:buSzTx/>
                        <a:buFontTx/>
                        <a:buNone/>
                        <a:tabLst/>
                        <a:defRPr/>
                      </a:pPr>
                      <a:endParaRPr lang="en-US" sz="1400" b="1" i="0" u="none" kern="1200" baseline="0" dirty="0">
                        <a:solidFill>
                          <a:schemeClr val="dk1"/>
                        </a:solidFill>
                        <a:effectLst/>
                        <a:latin typeface="+mn-lt"/>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Tx/>
                        <a:buNone/>
                        <a:tabLst/>
                        <a:defRPr/>
                      </a:pPr>
                      <a:r>
                        <a:rPr lang="en-US" sz="1400" b="1" i="0" u="none" kern="1200" baseline="0" dirty="0">
                          <a:solidFill>
                            <a:schemeClr val="dk1"/>
                          </a:solidFill>
                          <a:effectLst/>
                          <a:latin typeface="+mn-lt"/>
                          <a:ea typeface="+mn-ea"/>
                          <a:cs typeface="+mn-cs"/>
                        </a:rPr>
                        <a:t>- BREAK -</a:t>
                      </a:r>
                    </a:p>
                    <a:p>
                      <a:pPr marL="0" marR="0">
                        <a:lnSpc>
                          <a:spcPct val="110000"/>
                        </a:lnSpc>
                        <a:spcBef>
                          <a:spcPts val="0"/>
                        </a:spcBef>
                        <a:spcAft>
                          <a:spcPts val="0"/>
                        </a:spcAft>
                      </a:pPr>
                      <a:endParaRPr lang="en-US"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rgbClr val="D3B431">
                        <a:alpha val="62000"/>
                      </a:srgbClr>
                    </a:solidFill>
                  </a:tcPr>
                </a:tc>
                <a:extLst>
                  <a:ext uri="{0D108BD9-81ED-4DB2-BD59-A6C34878D82A}">
                    <a16:rowId xmlns:a16="http://schemas.microsoft.com/office/drawing/2014/main" val="3992430320"/>
                  </a:ext>
                </a:extLst>
              </a:tr>
            </a:tbl>
          </a:graphicData>
        </a:graphic>
      </p:graphicFrame>
      <p:sp>
        <p:nvSpPr>
          <p:cNvPr id="9" name="Slide Number Placeholder 8"/>
          <p:cNvSpPr>
            <a:spLocks noGrp="1"/>
          </p:cNvSpPr>
          <p:nvPr>
            <p:ph type="sldNum" sz="quarter" idx="12"/>
          </p:nvPr>
        </p:nvSpPr>
        <p:spPr/>
        <p:txBody>
          <a:bodyPr/>
          <a:lstStyle/>
          <a:p>
            <a:fld id="{98044682-6219-4089-8719-C9589F48517E}" type="slidenum">
              <a:rPr lang="en-US" smtClean="0"/>
              <a:pPr/>
              <a:t>20</a:t>
            </a:fld>
            <a:endParaRPr lang="en-US"/>
          </a:p>
        </p:txBody>
      </p:sp>
      <p:pic>
        <p:nvPicPr>
          <p:cNvPr id="14" name="Picture 2" descr="C:\Users\361\AppData\Local\Microsoft\Windows\Temporary Internet Files\Content.IE5\34TGYFAZ\uhr[1].png"/>
          <p:cNvPicPr>
            <a:picLocks noChangeAspect="1" noChangeArrowheads="1"/>
          </p:cNvPicPr>
          <p:nvPr/>
        </p:nvPicPr>
        <p:blipFill>
          <a:blip r:embed="rId2" cstate="print"/>
          <a:srcRect/>
          <a:stretch>
            <a:fillRect/>
          </a:stretch>
        </p:blipFill>
        <p:spPr bwMode="auto">
          <a:xfrm>
            <a:off x="1206742" y="2176046"/>
            <a:ext cx="317258" cy="317258"/>
          </a:xfrm>
          <a:prstGeom prst="rect">
            <a:avLst/>
          </a:prstGeom>
          <a:noFill/>
        </p:spPr>
      </p:pic>
      <p:sp>
        <p:nvSpPr>
          <p:cNvPr id="15" name="TextBox 14"/>
          <p:cNvSpPr txBox="1"/>
          <p:nvPr/>
        </p:nvSpPr>
        <p:spPr>
          <a:xfrm>
            <a:off x="1371600" y="1490246"/>
            <a:ext cx="1295400" cy="584775"/>
          </a:xfrm>
          <a:prstGeom prst="rect">
            <a:avLst/>
          </a:prstGeom>
          <a:noFill/>
        </p:spPr>
        <p:txBody>
          <a:bodyPr wrap="square" rtlCol="0">
            <a:spAutoFit/>
          </a:bodyPr>
          <a:lstStyle/>
          <a:p>
            <a:r>
              <a:rPr lang="en-US" sz="1600" b="1" dirty="0"/>
              <a:t>Reflection   &amp; Debrief</a:t>
            </a:r>
          </a:p>
        </p:txBody>
      </p:sp>
      <p:sp>
        <p:nvSpPr>
          <p:cNvPr id="16" name="TextBox 15"/>
          <p:cNvSpPr txBox="1"/>
          <p:nvPr/>
        </p:nvSpPr>
        <p:spPr>
          <a:xfrm>
            <a:off x="1519443" y="2176046"/>
            <a:ext cx="766557" cy="338554"/>
          </a:xfrm>
          <a:prstGeom prst="rect">
            <a:avLst/>
          </a:prstGeom>
          <a:noFill/>
        </p:spPr>
        <p:txBody>
          <a:bodyPr wrap="none" rtlCol="0">
            <a:spAutoFit/>
          </a:bodyPr>
          <a:lstStyle/>
          <a:p>
            <a:r>
              <a:rPr lang="en-US" sz="1600" b="1" dirty="0"/>
              <a:t>15 min</a:t>
            </a:r>
          </a:p>
        </p:txBody>
      </p:sp>
      <p:cxnSp>
        <p:nvCxnSpPr>
          <p:cNvPr id="17" name="Straight Connector 16"/>
          <p:cNvCxnSpPr/>
          <p:nvPr/>
        </p:nvCxnSpPr>
        <p:spPr>
          <a:xfrm>
            <a:off x="2819400" y="1371600"/>
            <a:ext cx="0" cy="5212080"/>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pic>
        <p:nvPicPr>
          <p:cNvPr id="3" name="Picture 6" descr="C:\Users\361\AppData\Local\Microsoft\Windows\Temporary Internet Files\Content.IE5\IGMPWQCZ\Righthand.svg[1].png"/>
          <p:cNvPicPr>
            <a:picLocks noChangeAspect="1" noChangeArrowheads="1"/>
          </p:cNvPicPr>
          <p:nvPr/>
        </p:nvPicPr>
        <p:blipFill>
          <a:blip r:embed="rId3" cstate="print"/>
          <a:srcRect/>
          <a:stretch>
            <a:fillRect/>
          </a:stretch>
        </p:blipFill>
        <p:spPr bwMode="auto">
          <a:xfrm>
            <a:off x="2665998" y="1493520"/>
            <a:ext cx="381000" cy="381000"/>
          </a:xfrm>
          <a:prstGeom prst="rect">
            <a:avLst/>
          </a:prstGeom>
          <a:noFill/>
        </p:spPr>
      </p:pic>
      <p:pic>
        <p:nvPicPr>
          <p:cNvPr id="18" name="Picture 17" descr="C:\Users\361\AppData\Local\Microsoft\Windows\Temporary Internet Files\Content.IE5\IGMPWQCZ\ibdjl95-Speech-Bubbles-1[1].png"/>
          <p:cNvPicPr>
            <a:picLocks noChangeAspect="1" noChangeArrowheads="1"/>
          </p:cNvPicPr>
          <p:nvPr/>
        </p:nvPicPr>
        <p:blipFill>
          <a:blip r:embed="rId4" cstate="print"/>
          <a:srcRect/>
          <a:stretch>
            <a:fillRect/>
          </a:stretch>
        </p:blipFill>
        <p:spPr bwMode="auto">
          <a:xfrm>
            <a:off x="2798469" y="2438400"/>
            <a:ext cx="325731" cy="327660"/>
          </a:xfrm>
          <a:prstGeom prst="rect">
            <a:avLst/>
          </a:prstGeom>
          <a:noFill/>
        </p:spPr>
      </p:pic>
      <p:pic>
        <p:nvPicPr>
          <p:cNvPr id="19" name="Picture 18" descr="C:\Users\361\AppData\Local\Microsoft\Windows\Temporary Internet Files\Content.IE5\IGMPWQCZ\ibdjl95-Speech-Bubbles-1[1].png"/>
          <p:cNvPicPr>
            <a:picLocks noChangeAspect="1" noChangeArrowheads="1"/>
          </p:cNvPicPr>
          <p:nvPr/>
        </p:nvPicPr>
        <p:blipFill>
          <a:blip r:embed="rId4" cstate="print"/>
          <a:srcRect/>
          <a:stretch>
            <a:fillRect/>
          </a:stretch>
        </p:blipFill>
        <p:spPr bwMode="auto">
          <a:xfrm>
            <a:off x="2569869" y="2362200"/>
            <a:ext cx="325731" cy="327660"/>
          </a:xfrm>
          <a:prstGeom prst="rect">
            <a:avLst/>
          </a:prstGeom>
          <a:noFill/>
        </p:spPr>
      </p:pic>
    </p:spTree>
    <p:extLst>
      <p:ext uri="{BB962C8B-B14F-4D97-AF65-F5344CB8AC3E}">
        <p14:creationId xmlns:p14="http://schemas.microsoft.com/office/powerpoint/2010/main" val="38934876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4038600"/>
            <a:ext cx="8658665" cy="1219200"/>
          </a:xfrm>
          <a:prstGeom prst="rect">
            <a:avLst/>
          </a:prstGeom>
          <a:solidFill>
            <a:srgbClr val="D3B431">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69913" y="4406900"/>
            <a:ext cx="7964487" cy="1362075"/>
          </a:xfrm>
        </p:spPr>
        <p:txBody>
          <a:bodyPr/>
          <a:lstStyle/>
          <a:p>
            <a:r>
              <a:rPr lang="en-US" dirty="0"/>
              <a:t>Phase 2: Information-Gathering</a:t>
            </a:r>
          </a:p>
        </p:txBody>
      </p:sp>
      <p:sp>
        <p:nvSpPr>
          <p:cNvPr id="3" name="TextBox 2"/>
          <p:cNvSpPr txBox="1"/>
          <p:nvPr/>
        </p:nvSpPr>
        <p:spPr>
          <a:xfrm>
            <a:off x="953963" y="11526520"/>
            <a:ext cx="813749" cy="369332"/>
          </a:xfrm>
          <a:prstGeom prst="rect">
            <a:avLst/>
          </a:prstGeom>
          <a:noFill/>
        </p:spPr>
        <p:txBody>
          <a:bodyPr wrap="none" rtlCol="0">
            <a:spAutoFit/>
          </a:bodyPr>
          <a:lstStyle/>
          <a:p>
            <a:r>
              <a:rPr lang="en-US" dirty="0"/>
              <a:t>Note:  </a:t>
            </a:r>
          </a:p>
        </p:txBody>
      </p:sp>
      <p:sp>
        <p:nvSpPr>
          <p:cNvPr id="11" name="Rectangle 7"/>
          <p:cNvSpPr>
            <a:spLocks noChangeArrowheads="1"/>
          </p:cNvSpPr>
          <p:nvPr/>
        </p:nvSpPr>
        <p:spPr bwMode="auto">
          <a:xfrm>
            <a:off x="248382" y="5552500"/>
            <a:ext cx="864723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effectLst/>
                <a:latin typeface="Calibri" panose="020F0502020204030204" pitchFamily="34" charset="0"/>
                <a:ea typeface="Calibri" panose="020F0502020204030204" pitchFamily="34" charset="0"/>
                <a:cs typeface="Calibri" panose="020F0502020204030204" pitchFamily="34" charset="0"/>
              </a:rPr>
              <a:t>Note</a:t>
            </a:r>
            <a:r>
              <a:rPr kumimoji="0" lang="en-US" altLang="en-US" sz="1600" b="0" i="0" u="none" strike="noStrike" cap="none" normalizeH="0" baseline="0" dirty="0">
                <a:ln>
                  <a:noFill/>
                </a:ln>
                <a:effectLst/>
                <a:latin typeface="Calibri" panose="020F0502020204030204" pitchFamily="34" charset="0"/>
                <a:ea typeface="Calibri" panose="020F0502020204030204" pitchFamily="34" charset="0"/>
                <a:cs typeface="Calibri" panose="020F0502020204030204" pitchFamily="34" charset="0"/>
              </a:rPr>
              <a:t>:  Depending on time available, Phase </a:t>
            </a:r>
            <a:r>
              <a:rPr lang="en-US" altLang="en-US" sz="1600" dirty="0">
                <a:latin typeface="Calibri" panose="020F0502020204030204" pitchFamily="34" charset="0"/>
                <a:ea typeface="Calibri" panose="020F0502020204030204" pitchFamily="34" charset="0"/>
                <a:cs typeface="Calibri" panose="020F0502020204030204" pitchFamily="34" charset="0"/>
              </a:rPr>
              <a:t>2</a:t>
            </a:r>
            <a:r>
              <a:rPr kumimoji="0" lang="en-US" altLang="en-US" sz="1600" b="0" i="0" u="none" strike="noStrike" cap="none" normalizeH="0" baseline="0" dirty="0">
                <a:ln>
                  <a:noFill/>
                </a:ln>
                <a:effectLst/>
                <a:latin typeface="Calibri" panose="020F0502020204030204" pitchFamily="34" charset="0"/>
                <a:ea typeface="Calibri" panose="020F0502020204030204" pitchFamily="34" charset="0"/>
                <a:cs typeface="Calibri" panose="020F0502020204030204" pitchFamily="34" charset="0"/>
              </a:rPr>
              <a:t> (“Planning for Information-Gathering”) could be included as an activity in Phase 1: Step 6, but a break will be necessary.  </a:t>
            </a:r>
            <a:endParaRPr kumimoji="0" lang="en-US" altLang="en-US" sz="2800" b="0" i="0" u="none" strike="noStrike" cap="none" normalizeH="0" baseline="0" dirty="0">
              <a:ln>
                <a:noFill/>
              </a:ln>
              <a:effectLst/>
              <a:latin typeface="Calibri" panose="020F0502020204030204" pitchFamily="34" charset="0"/>
              <a:cs typeface="Calibri" panose="020F0502020204030204" pitchFamily="34" charset="0"/>
            </a:endParaRPr>
          </a:p>
        </p:txBody>
      </p:sp>
      <p:sp>
        <p:nvSpPr>
          <p:cNvPr id="6" name="Slide Number Placeholder 5"/>
          <p:cNvSpPr>
            <a:spLocks noGrp="1"/>
          </p:cNvSpPr>
          <p:nvPr>
            <p:ph type="sldNum" sz="quarter" idx="12"/>
          </p:nvPr>
        </p:nvSpPr>
        <p:spPr/>
        <p:txBody>
          <a:bodyPr/>
          <a:lstStyle/>
          <a:p>
            <a:fld id="{98044682-6219-4089-8719-C9589F48517E}" type="slidenum">
              <a:rPr lang="en-US" smtClean="0"/>
              <a:pPr/>
              <a:t>21</a:t>
            </a:fld>
            <a:endParaRPr lang="en-US"/>
          </a:p>
        </p:txBody>
      </p:sp>
    </p:spTree>
    <p:extLst>
      <p:ext uri="{BB962C8B-B14F-4D97-AF65-F5344CB8AC3E}">
        <p14:creationId xmlns:p14="http://schemas.microsoft.com/office/powerpoint/2010/main" val="21266670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303654779"/>
              </p:ext>
            </p:extLst>
          </p:nvPr>
        </p:nvGraphicFramePr>
        <p:xfrm>
          <a:off x="876300" y="381000"/>
          <a:ext cx="7406640" cy="6217920"/>
        </p:xfrm>
        <a:graphic>
          <a:graphicData uri="http://schemas.openxmlformats.org/drawingml/2006/table">
            <a:tbl>
              <a:tblPr firstRow="1" bandRow="1">
                <a:tableStyleId>{46F890A9-2807-4EBB-B81D-B2AA78EC7F39}</a:tableStyleId>
              </a:tblPr>
              <a:tblGrid>
                <a:gridCol w="1759077">
                  <a:extLst>
                    <a:ext uri="{9D8B030D-6E8A-4147-A177-3AD203B41FA5}">
                      <a16:colId xmlns:a16="http://schemas.microsoft.com/office/drawing/2014/main" val="1764587541"/>
                    </a:ext>
                  </a:extLst>
                </a:gridCol>
                <a:gridCol w="493458">
                  <a:extLst>
                    <a:ext uri="{9D8B030D-6E8A-4147-A177-3AD203B41FA5}">
                      <a16:colId xmlns:a16="http://schemas.microsoft.com/office/drawing/2014/main" val="3858536520"/>
                    </a:ext>
                  </a:extLst>
                </a:gridCol>
                <a:gridCol w="5154105">
                  <a:extLst>
                    <a:ext uri="{9D8B030D-6E8A-4147-A177-3AD203B41FA5}">
                      <a16:colId xmlns:a16="http://schemas.microsoft.com/office/drawing/2014/main" val="1282257971"/>
                    </a:ext>
                  </a:extLst>
                </a:gridCol>
              </a:tblGrid>
              <a:tr h="976299">
                <a:tc>
                  <a:txBody>
                    <a:bodyPr/>
                    <a:lstStyle/>
                    <a:p>
                      <a:pPr marL="0" marR="0" algn="ctr">
                        <a:spcBef>
                          <a:spcPts val="0"/>
                        </a:spcBef>
                        <a:spcAft>
                          <a:spcPts val="0"/>
                        </a:spcAft>
                      </a:pPr>
                      <a:endParaRPr lang="en-US" sz="2000" b="1" dirty="0">
                        <a:solidFill>
                          <a:srgbClr val="F2F2F2"/>
                        </a:solidFill>
                        <a:effectLst/>
                        <a:latin typeface="Calibri" panose="020F0502020204030204" pitchFamily="34" charset="0"/>
                        <a:ea typeface="Times New Roman" panose="02020603050405020304" pitchFamily="18"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Step</a:t>
                      </a:r>
                      <a:endParaRPr lang="en-US" sz="1200" dirty="0">
                        <a:effectLst/>
                        <a:latin typeface="Corbel" panose="020B0503020204020204" pitchFamily="34"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 </a:t>
                      </a: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a:solidFill>
                          <a:srgbClr val="F2F2F2"/>
                        </a:solidFill>
                        <a:effectLst/>
                        <a:latin typeface="Calibri" panose="020F0502020204030204" pitchFamily="34" charset="0"/>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a:solidFill>
                            <a:srgbClr val="F2F2F2"/>
                          </a:solidFill>
                          <a:effectLst/>
                          <a:latin typeface="Calibri" panose="020F0502020204030204" pitchFamily="34" charset="0"/>
                          <a:ea typeface="Times New Roman" panose="02020603050405020304" pitchFamily="18" charset="0"/>
                        </a:rPr>
                        <a:t>Facilitator Activity</a:t>
                      </a:r>
                      <a:endParaRPr lang="en-US" sz="1200" dirty="0">
                        <a:effectLst/>
                        <a:latin typeface="Corbel" panose="020B0503020204020204" pitchFamily="34" charset="0"/>
                      </a:endParaRPr>
                    </a:p>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extLst>
                  <a:ext uri="{0D108BD9-81ED-4DB2-BD59-A6C34878D82A}">
                    <a16:rowId xmlns:a16="http://schemas.microsoft.com/office/drawing/2014/main" val="2641501532"/>
                  </a:ext>
                </a:extLst>
              </a:tr>
              <a:tr h="5241621">
                <a:tc>
                  <a:txBody>
                    <a:bodyPr/>
                    <a:lstStyle/>
                    <a:p>
                      <a:pPr algn="l"/>
                      <a:r>
                        <a:rPr lang="en-US" sz="4800" b="1" kern="1200" dirty="0">
                          <a:solidFill>
                            <a:schemeClr val="tx1"/>
                          </a:solidFill>
                          <a:effectLst/>
                          <a:latin typeface="+mn-lt"/>
                          <a:ea typeface="+mn-ea"/>
                          <a:cs typeface="+mn-cs"/>
                        </a:rPr>
                        <a:t> 1</a:t>
                      </a:r>
                      <a:endParaRPr lang="en-US" sz="1600" dirty="0">
                        <a:solidFill>
                          <a:schemeClr val="tx1"/>
                        </a:solidFill>
                        <a:effectLst/>
                      </a:endParaRPr>
                    </a:p>
                    <a:p>
                      <a:pPr algn="ctr"/>
                      <a:r>
                        <a:rPr lang="en-US" sz="1400" b="1" kern="1200" dirty="0">
                          <a:solidFill>
                            <a:schemeClr val="tx1"/>
                          </a:solidFill>
                          <a:effectLst/>
                          <a:latin typeface="+mn-lt"/>
                          <a:ea typeface="+mn-ea"/>
                          <a:cs typeface="+mn-cs"/>
                        </a:rPr>
                        <a:t> </a:t>
                      </a:r>
                      <a:endParaRPr lang="en-US" sz="1400" dirty="0">
                        <a:solidFill>
                          <a:schemeClr val="tx1"/>
                        </a:solidFill>
                        <a:effectLst/>
                      </a:endParaRPr>
                    </a:p>
                    <a:p>
                      <a:pPr algn="ctr"/>
                      <a:endParaRPr lang="en-US" sz="1200" b="1" kern="1200" dirty="0">
                        <a:solidFill>
                          <a:schemeClr val="tx1"/>
                        </a:solidFill>
                        <a:effectLst/>
                        <a:latin typeface="+mn-lt"/>
                        <a:ea typeface="+mn-ea"/>
                        <a:cs typeface="+mn-cs"/>
                      </a:endParaRPr>
                    </a:p>
                  </a:txBody>
                  <a:tcPr>
                    <a:solidFill>
                      <a:srgbClr val="CC9900"/>
                    </a:solidFill>
                  </a:tcPr>
                </a:tc>
                <a:tc>
                  <a:txBody>
                    <a:bodyPr/>
                    <a:lstStyle/>
                    <a:p>
                      <a:pPr marL="0" indent="0">
                        <a:buNone/>
                      </a:pPr>
                      <a:endParaRPr lang="en-US" sz="1100" dirty="0"/>
                    </a:p>
                  </a:txBody>
                  <a:tcPr>
                    <a:solidFill>
                      <a:srgbClr val="D3B431">
                        <a:alpha val="62000"/>
                      </a:srgbClr>
                    </a:solidFill>
                  </a:tcPr>
                </a:tc>
                <a:tc>
                  <a:txBody>
                    <a:bodyPr/>
                    <a:lstStyle/>
                    <a:p>
                      <a:pPr marL="0" marR="0">
                        <a:lnSpc>
                          <a:spcPct val="110000"/>
                        </a:lnSpc>
                        <a:spcBef>
                          <a:spcPts val="0"/>
                        </a:spcBef>
                        <a:spcAft>
                          <a:spcPts val="0"/>
                        </a:spcAft>
                      </a:pPr>
                      <a:endParaRPr lang="en-US" sz="14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0000"/>
                        </a:lnSpc>
                        <a:spcBef>
                          <a:spcPts val="0"/>
                        </a:spcBef>
                        <a:spcAft>
                          <a:spcPts val="0"/>
                        </a:spcAft>
                      </a:pPr>
                      <a:r>
                        <a:rPr lang="en-US" sz="1400" b="1" dirty="0">
                          <a:effectLst/>
                          <a:latin typeface="Calibri" panose="020F0502020204030204" pitchFamily="34" charset="0"/>
                          <a:ea typeface="Times New Roman" panose="02020603050405020304" pitchFamily="18" charset="0"/>
                          <a:cs typeface="Times New Roman" panose="02020603050405020304" pitchFamily="18" charset="0"/>
                        </a:rPr>
                        <a:t>DO</a:t>
                      </a:r>
                      <a:endParaRPr lang="en-US" sz="1400" dirty="0">
                        <a:effectLst/>
                        <a:latin typeface="Corbel" panose="020B0503020204020204" pitchFamily="34" charset="0"/>
                        <a:ea typeface="Times New Roman" panose="02020603050405020304" pitchFamily="18" charset="0"/>
                        <a:cs typeface="Times New Roman" panose="02020603050405020304" pitchFamily="18" charset="0"/>
                      </a:endParaRP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Provide brief tutorial. </a:t>
                      </a:r>
                      <a:r>
                        <a:rPr lang="en-US" sz="1400" kern="1200" dirty="0">
                          <a:solidFill>
                            <a:schemeClr val="dk1"/>
                          </a:solidFill>
                          <a:latin typeface="+mn-lt"/>
                          <a:ea typeface="+mn-ea"/>
                          <a:cs typeface="+mn-cs"/>
                        </a:rPr>
                        <a:t>See </a:t>
                      </a:r>
                      <a:r>
                        <a:rPr lang="en-US" sz="1400" u="sng" kern="1200" dirty="0">
                          <a:solidFill>
                            <a:srgbClr val="0070C0"/>
                          </a:solidFill>
                          <a:latin typeface="+mn-lt"/>
                          <a:ea typeface="+mn-ea"/>
                          <a:cs typeface="+mn-cs"/>
                        </a:rPr>
                        <a:t>supporting slides.</a:t>
                      </a:r>
                      <a:r>
                        <a:rPr lang="en-US" sz="1400" u="none" baseline="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400" u="none" kern="1200" baseline="0" dirty="0">
                          <a:solidFill>
                            <a:schemeClr val="tx1"/>
                          </a:solidFill>
                          <a:effectLst/>
                          <a:latin typeface="+mn-lt"/>
                          <a:ea typeface="+mn-ea"/>
                          <a:cs typeface="+mn-cs"/>
                        </a:rPr>
                        <a:t>[Note: You can </a:t>
                      </a:r>
                      <a:r>
                        <a:rPr lang="en-US" sz="1400" kern="1200" dirty="0">
                          <a:solidFill>
                            <a:schemeClr val="tx1"/>
                          </a:solidFill>
                          <a:effectLst/>
                          <a:latin typeface="+mn-lt"/>
                          <a:ea typeface="+mn-ea"/>
                          <a:cs typeface="+mn-cs"/>
                        </a:rPr>
                        <a:t>give the tutorial verbally, print it</a:t>
                      </a:r>
                      <a:r>
                        <a:rPr lang="en-US" sz="1400" kern="1200" baseline="0" dirty="0">
                          <a:solidFill>
                            <a:schemeClr val="tx1"/>
                          </a:solidFill>
                          <a:effectLst/>
                          <a:latin typeface="+mn-lt"/>
                          <a:ea typeface="+mn-ea"/>
                          <a:cs typeface="+mn-cs"/>
                        </a:rPr>
                        <a:t> out for </a:t>
                      </a:r>
                      <a:r>
                        <a:rPr lang="en-US" sz="1400" kern="1200" dirty="0">
                          <a:solidFill>
                            <a:schemeClr val="tx1"/>
                          </a:solidFill>
                          <a:effectLst/>
                          <a:latin typeface="+mn-lt"/>
                          <a:ea typeface="+mn-ea"/>
                          <a:cs typeface="+mn-cs"/>
                        </a:rPr>
                        <a:t>participants, project the content in PowerPoint, or some combination thereof.]</a:t>
                      </a:r>
                    </a:p>
                    <a:p>
                      <a:br>
                        <a:rPr lang="en-US" sz="1800" kern="1200" dirty="0">
                          <a:solidFill>
                            <a:schemeClr val="dk1"/>
                          </a:solidFill>
                          <a:effectLst/>
                          <a:latin typeface="+mn-lt"/>
                          <a:ea typeface="+mn-ea"/>
                          <a:cs typeface="+mn-cs"/>
                        </a:rPr>
                      </a:br>
                      <a:r>
                        <a:rPr lang="en-US" sz="1400" b="1" kern="1200" dirty="0">
                          <a:solidFill>
                            <a:schemeClr val="dk1"/>
                          </a:solidFill>
                          <a:effectLst/>
                          <a:latin typeface="+mn-lt"/>
                          <a:ea typeface="+mn-ea"/>
                          <a:cs typeface="+mn-cs"/>
                        </a:rPr>
                        <a:t>SAY</a:t>
                      </a:r>
                    </a:p>
                    <a:p>
                      <a:pPr marL="285750" indent="-285750">
                        <a:buFontTx/>
                        <a:buChar char="-"/>
                      </a:pPr>
                      <a:r>
                        <a:rPr lang="en-US" sz="1400" i="1" kern="1200" dirty="0">
                          <a:solidFill>
                            <a:schemeClr val="dk1"/>
                          </a:solidFill>
                          <a:effectLst/>
                          <a:latin typeface="+mn-lt"/>
                          <a:ea typeface="+mn-ea"/>
                          <a:cs typeface="+mn-cs"/>
                        </a:rPr>
                        <a:t>We have come up with plenty of questions about the images.  Now we are going to generate ideas for how to find answers to those questions. </a:t>
                      </a:r>
                      <a:endParaRPr lang="en-US" sz="1400" kern="1200" dirty="0">
                        <a:solidFill>
                          <a:schemeClr val="dk1"/>
                        </a:solidFill>
                        <a:effectLst/>
                        <a:latin typeface="+mn-lt"/>
                        <a:ea typeface="+mn-ea"/>
                        <a:cs typeface="+mn-cs"/>
                      </a:endParaRPr>
                    </a:p>
                    <a:p>
                      <a:r>
                        <a:rPr lang="en-US" sz="1400" kern="1200" dirty="0">
                          <a:solidFill>
                            <a:schemeClr val="dk1"/>
                          </a:solidFill>
                          <a:effectLst/>
                          <a:latin typeface="+mn-lt"/>
                          <a:ea typeface="+mn-ea"/>
                          <a:cs typeface="+mn-cs"/>
                        </a:rPr>
                        <a:t> </a:t>
                      </a:r>
                      <a:r>
                        <a:rPr lang="en-US" sz="1400" i="1" dirty="0">
                          <a:effectLst/>
                          <a:latin typeface="Calibri" panose="020F0502020204030204" pitchFamily="34" charset="0"/>
                          <a:ea typeface="Times New Roman" panose="02020603050405020304" pitchFamily="18" charset="0"/>
                        </a:rPr>
                        <a:t> </a:t>
                      </a:r>
                    </a:p>
                    <a:p>
                      <a:pPr>
                        <a:lnSpc>
                          <a:spcPct val="110000"/>
                        </a:lnSpc>
                        <a:spcBef>
                          <a:spcPts val="0"/>
                        </a:spcBef>
                      </a:pPr>
                      <a:r>
                        <a:rPr lang="en-US" sz="1400" b="1" dirty="0">
                          <a:effectLst/>
                          <a:latin typeface="Calibri" panose="020F0502020204030204" pitchFamily="34" charset="0"/>
                          <a:ea typeface="Times New Roman" panose="02020603050405020304" pitchFamily="18" charset="0"/>
                        </a:rPr>
                        <a:t>DO</a:t>
                      </a:r>
                      <a:endParaRPr lang="en-US" sz="1400" dirty="0">
                        <a:effectLst/>
                        <a:latin typeface="Corbel" panose="020B0503020204020204" pitchFamily="34" charset="0"/>
                      </a:endParaRPr>
                    </a:p>
                    <a:p>
                      <a:pPr marL="290513" marR="0" lvl="0" indent="-290513" algn="l" defTabSz="914400" rtl="0" eaLnBrk="1" fontAlgn="auto" latinLnBrk="0" hangingPunct="1">
                        <a:lnSpc>
                          <a:spcPct val="100000"/>
                        </a:lnSpc>
                        <a:spcBef>
                          <a:spcPts val="0"/>
                        </a:spcBef>
                        <a:spcAft>
                          <a:spcPts val="0"/>
                        </a:spcAft>
                        <a:buClrTx/>
                        <a:buSzTx/>
                        <a:buFontTx/>
                        <a:buChar char="-"/>
                        <a:tabLst/>
                        <a:defRPr/>
                      </a:pPr>
                      <a:r>
                        <a:rPr lang="en-US" sz="1400" kern="1200" dirty="0">
                          <a:solidFill>
                            <a:schemeClr val="dk1"/>
                          </a:solidFill>
                          <a:effectLst/>
                          <a:latin typeface="+mn-lt"/>
                          <a:ea typeface="+mn-ea"/>
                          <a:cs typeface="+mn-cs"/>
                        </a:rPr>
                        <a:t>Have participants return to the small groups they worked with in Phase 1 of the exercise.</a:t>
                      </a:r>
                    </a:p>
                    <a:p>
                      <a:pPr marL="228600" marR="0">
                        <a:lnSpc>
                          <a:spcPct val="110000"/>
                        </a:lnSpc>
                        <a:spcBef>
                          <a:spcPts val="0"/>
                        </a:spcBef>
                        <a:spcAft>
                          <a:spcPts val="0"/>
                        </a:spcAft>
                      </a:pPr>
                      <a:r>
                        <a:rPr lang="en-US" sz="1400" b="1" dirty="0">
                          <a:effectLst/>
                          <a:latin typeface="Calibri" panose="020F0502020204030204" pitchFamily="34" charset="0"/>
                          <a:ea typeface="Times New Roman" panose="02020603050405020304" pitchFamily="18" charset="0"/>
                          <a:cs typeface="Times New Roman" panose="02020603050405020304" pitchFamily="18" charset="0"/>
                        </a:rPr>
                        <a:t> </a:t>
                      </a:r>
                      <a:endParaRPr lang="en-US" sz="1400" dirty="0">
                        <a:effectLst/>
                        <a:latin typeface="Corbel" panose="020B0503020204020204" pitchFamily="34" charset="0"/>
                        <a:ea typeface="Times New Roman" panose="02020603050405020304" pitchFamily="18" charset="0"/>
                        <a:cs typeface="Times New Roman" panose="02020603050405020304" pitchFamily="18" charset="0"/>
                      </a:endParaRPr>
                    </a:p>
                    <a:p>
                      <a:pPr marL="0" marR="0">
                        <a:lnSpc>
                          <a:spcPct val="100000"/>
                        </a:lnSpc>
                        <a:spcBef>
                          <a:spcPts val="0"/>
                        </a:spcBef>
                        <a:spcAft>
                          <a:spcPts val="0"/>
                        </a:spcAft>
                      </a:pPr>
                      <a:r>
                        <a:rPr lang="en-US" sz="1400" b="1" dirty="0">
                          <a:effectLst/>
                          <a:latin typeface="Calibri" panose="020F0502020204030204" pitchFamily="34" charset="0"/>
                          <a:ea typeface="Times New Roman" panose="02020603050405020304" pitchFamily="18" charset="0"/>
                          <a:cs typeface="Times New Roman" panose="02020603050405020304" pitchFamily="18" charset="0"/>
                        </a:rPr>
                        <a:t>SAY</a:t>
                      </a:r>
                      <a:endParaRPr lang="en-US" sz="1400" dirty="0">
                        <a:effectLst/>
                        <a:latin typeface="Corbel" panose="020B0503020204020204" pitchFamily="34" charset="0"/>
                        <a:ea typeface="Times New Roman" panose="02020603050405020304" pitchFamily="18" charset="0"/>
                        <a:cs typeface="Times New Roman" panose="02020603050405020304" pitchFamily="18" charset="0"/>
                      </a:endParaRPr>
                    </a:p>
                    <a:p>
                      <a:pPr marL="285750" lvl="0" indent="-285750">
                        <a:buFontTx/>
                        <a:buChar char="-"/>
                      </a:pPr>
                      <a:r>
                        <a:rPr lang="en-US" sz="1400" i="1" kern="1200" dirty="0">
                          <a:solidFill>
                            <a:schemeClr val="dk1"/>
                          </a:solidFill>
                          <a:effectLst/>
                          <a:latin typeface="+mn-lt"/>
                          <a:ea typeface="+mn-ea"/>
                          <a:cs typeface="+mn-cs"/>
                        </a:rPr>
                        <a:t>Each group is going to work with the set of questions generated for the image you worked with before.</a:t>
                      </a:r>
                    </a:p>
                    <a:p>
                      <a:pPr marL="285750" lvl="0" indent="-285750">
                        <a:buFontTx/>
                        <a:buChar char="-"/>
                      </a:pPr>
                      <a:r>
                        <a:rPr lang="en-US" sz="1400" i="1" kern="1200" dirty="0">
                          <a:solidFill>
                            <a:schemeClr val="dk1"/>
                          </a:solidFill>
                          <a:effectLst/>
                          <a:latin typeface="+mn-lt"/>
                          <a:ea typeface="+mn-ea"/>
                          <a:cs typeface="+mn-cs"/>
                        </a:rPr>
                        <a:t>Take a few minutes to review the questions you came up with about the image. </a:t>
                      </a:r>
                      <a:endParaRPr lang="en-US" sz="1400" kern="1200" dirty="0">
                        <a:solidFill>
                          <a:schemeClr val="dk1"/>
                        </a:solidFill>
                        <a:effectLst/>
                        <a:latin typeface="+mn-lt"/>
                        <a:ea typeface="+mn-ea"/>
                        <a:cs typeface="+mn-cs"/>
                      </a:endParaRPr>
                    </a:p>
                    <a:p>
                      <a:pPr marL="0" lvl="0" indent="0">
                        <a:buFontTx/>
                        <a:buNone/>
                      </a:pPr>
                      <a:endParaRPr lang="en-US" sz="1400" b="1" kern="1200" dirty="0">
                        <a:solidFill>
                          <a:schemeClr val="dk1"/>
                        </a:solidFill>
                        <a:effectLst/>
                        <a:latin typeface="+mn-lt"/>
                        <a:ea typeface="+mn-ea"/>
                        <a:cs typeface="+mn-cs"/>
                      </a:endParaRPr>
                    </a:p>
                    <a:p>
                      <a:endParaRPr lang="en-US" sz="1400" dirty="0">
                        <a:effectLst/>
                        <a:latin typeface="Corbel" panose="020B0503020204020204" pitchFamily="34" charset="0"/>
                        <a:ea typeface="Times New Roman" panose="02020603050405020304" pitchFamily="18" charset="0"/>
                        <a:cs typeface="Times New Roman" panose="02020603050405020304" pitchFamily="18" charset="0"/>
                      </a:endParaRPr>
                    </a:p>
                  </a:txBody>
                  <a:tcPr marL="68580" marR="68580" marT="0" marB="0">
                    <a:solidFill>
                      <a:srgbClr val="D3B431">
                        <a:alpha val="62000"/>
                      </a:srgbClr>
                    </a:solidFill>
                  </a:tcPr>
                </a:tc>
                <a:extLst>
                  <a:ext uri="{0D108BD9-81ED-4DB2-BD59-A6C34878D82A}">
                    <a16:rowId xmlns:a16="http://schemas.microsoft.com/office/drawing/2014/main" val="3992430320"/>
                  </a:ext>
                </a:extLst>
              </a:tr>
            </a:tbl>
          </a:graphicData>
        </a:graphic>
      </p:graphicFrame>
      <p:sp>
        <p:nvSpPr>
          <p:cNvPr id="13" name="Slide Number Placeholder 12"/>
          <p:cNvSpPr>
            <a:spLocks noGrp="1"/>
          </p:cNvSpPr>
          <p:nvPr>
            <p:ph type="sldNum" sz="quarter" idx="12"/>
          </p:nvPr>
        </p:nvSpPr>
        <p:spPr/>
        <p:txBody>
          <a:bodyPr/>
          <a:lstStyle/>
          <a:p>
            <a:fld id="{98044682-6219-4089-8719-C9589F48517E}" type="slidenum">
              <a:rPr lang="en-US" smtClean="0"/>
              <a:pPr/>
              <a:t>22</a:t>
            </a:fld>
            <a:endParaRPr lang="en-US"/>
          </a:p>
        </p:txBody>
      </p:sp>
      <p:sp>
        <p:nvSpPr>
          <p:cNvPr id="15" name="TextBox 14"/>
          <p:cNvSpPr txBox="1"/>
          <p:nvPr/>
        </p:nvSpPr>
        <p:spPr>
          <a:xfrm>
            <a:off x="1371600" y="1472625"/>
            <a:ext cx="1188146" cy="584775"/>
          </a:xfrm>
          <a:prstGeom prst="rect">
            <a:avLst/>
          </a:prstGeom>
          <a:noFill/>
        </p:spPr>
        <p:txBody>
          <a:bodyPr wrap="square" rtlCol="0">
            <a:spAutoFit/>
          </a:bodyPr>
          <a:lstStyle/>
          <a:p>
            <a:r>
              <a:rPr lang="en-US" sz="1600" b="1" dirty="0"/>
              <a:t>Idea</a:t>
            </a:r>
          </a:p>
          <a:p>
            <a:r>
              <a:rPr lang="en-US" sz="1600" b="1" dirty="0"/>
              <a:t>Generation </a:t>
            </a:r>
          </a:p>
        </p:txBody>
      </p:sp>
      <p:pic>
        <p:nvPicPr>
          <p:cNvPr id="16" name="Picture 2" descr="C:\Users\361\AppData\Local\Microsoft\Windows\Temporary Internet Files\Content.IE5\34TGYFAZ\uhr[1].png"/>
          <p:cNvPicPr>
            <a:picLocks noChangeAspect="1" noChangeArrowheads="1"/>
          </p:cNvPicPr>
          <p:nvPr/>
        </p:nvPicPr>
        <p:blipFill>
          <a:blip r:embed="rId2" cstate="print"/>
          <a:srcRect/>
          <a:stretch>
            <a:fillRect/>
          </a:stretch>
        </p:blipFill>
        <p:spPr bwMode="auto">
          <a:xfrm>
            <a:off x="1206742" y="2209800"/>
            <a:ext cx="317258" cy="317258"/>
          </a:xfrm>
          <a:prstGeom prst="rect">
            <a:avLst/>
          </a:prstGeom>
          <a:noFill/>
        </p:spPr>
      </p:pic>
      <p:sp>
        <p:nvSpPr>
          <p:cNvPr id="17" name="TextBox 16"/>
          <p:cNvSpPr txBox="1"/>
          <p:nvPr/>
        </p:nvSpPr>
        <p:spPr>
          <a:xfrm>
            <a:off x="1519443" y="2209800"/>
            <a:ext cx="766557" cy="338554"/>
          </a:xfrm>
          <a:prstGeom prst="rect">
            <a:avLst/>
          </a:prstGeom>
          <a:noFill/>
        </p:spPr>
        <p:txBody>
          <a:bodyPr wrap="none" rtlCol="0">
            <a:spAutoFit/>
          </a:bodyPr>
          <a:lstStyle/>
          <a:p>
            <a:r>
              <a:rPr lang="en-US" sz="1600" b="1" dirty="0"/>
              <a:t>30 min</a:t>
            </a:r>
          </a:p>
        </p:txBody>
      </p:sp>
      <p:cxnSp>
        <p:nvCxnSpPr>
          <p:cNvPr id="18" name="Straight Connector 17"/>
          <p:cNvCxnSpPr/>
          <p:nvPr/>
        </p:nvCxnSpPr>
        <p:spPr>
          <a:xfrm>
            <a:off x="2819400" y="1371600"/>
            <a:ext cx="0" cy="5212080"/>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pic>
        <p:nvPicPr>
          <p:cNvPr id="19" name="Picture 18" descr="C:\Users\361\AppData\Local\Microsoft\Windows\Temporary Internet Files\Content.IE5\IGMPWQCZ\ibdjl95-Speech-Bubbles-1[1].png"/>
          <p:cNvPicPr>
            <a:picLocks noChangeAspect="1" noChangeArrowheads="1"/>
          </p:cNvPicPr>
          <p:nvPr/>
        </p:nvPicPr>
        <p:blipFill>
          <a:blip r:embed="rId3" cstate="print"/>
          <a:srcRect/>
          <a:stretch>
            <a:fillRect/>
          </a:stretch>
        </p:blipFill>
        <p:spPr bwMode="auto">
          <a:xfrm>
            <a:off x="2667000" y="4864390"/>
            <a:ext cx="304800" cy="317210"/>
          </a:xfrm>
          <a:prstGeom prst="rect">
            <a:avLst/>
          </a:prstGeom>
          <a:noFill/>
        </p:spPr>
      </p:pic>
      <p:pic>
        <p:nvPicPr>
          <p:cNvPr id="6" name="Picture 6" descr="C:\Users\361\AppData\Local\Microsoft\Windows\Temporary Internet Files\Content.IE5\IGMPWQCZ\Righthand.svg[1].png"/>
          <p:cNvPicPr>
            <a:picLocks noChangeAspect="1" noChangeArrowheads="1"/>
          </p:cNvPicPr>
          <p:nvPr/>
        </p:nvPicPr>
        <p:blipFill>
          <a:blip r:embed="rId4" cstate="print"/>
          <a:srcRect/>
          <a:stretch>
            <a:fillRect/>
          </a:stretch>
        </p:blipFill>
        <p:spPr bwMode="auto">
          <a:xfrm>
            <a:off x="2667000" y="3962400"/>
            <a:ext cx="304800" cy="381000"/>
          </a:xfrm>
          <a:prstGeom prst="rect">
            <a:avLst/>
          </a:prstGeom>
          <a:noFill/>
        </p:spPr>
      </p:pic>
      <p:pic>
        <p:nvPicPr>
          <p:cNvPr id="8" name="Picture 7" descr="C:\Users\361\AppData\Local\Microsoft\Windows\Temporary Internet Files\Content.IE5\IGMPWQCZ\ibdjl95-Speech-Bubbles-1[1].png"/>
          <p:cNvPicPr>
            <a:picLocks noChangeAspect="1" noChangeArrowheads="1"/>
          </p:cNvPicPr>
          <p:nvPr/>
        </p:nvPicPr>
        <p:blipFill>
          <a:blip r:embed="rId3" cstate="print"/>
          <a:srcRect/>
          <a:stretch>
            <a:fillRect/>
          </a:stretch>
        </p:blipFill>
        <p:spPr bwMode="auto">
          <a:xfrm>
            <a:off x="2651760" y="2959390"/>
            <a:ext cx="304800" cy="317210"/>
          </a:xfrm>
          <a:prstGeom prst="rect">
            <a:avLst/>
          </a:prstGeom>
          <a:noFill/>
        </p:spPr>
      </p:pic>
      <p:pic>
        <p:nvPicPr>
          <p:cNvPr id="3" name="Picture 6" descr="C:\Users\361\AppData\Local\Microsoft\Windows\Temporary Internet Files\Content.IE5\IGMPWQCZ\Righthand.svg[1].png"/>
          <p:cNvPicPr>
            <a:picLocks noChangeAspect="1" noChangeArrowheads="1"/>
          </p:cNvPicPr>
          <p:nvPr/>
        </p:nvPicPr>
        <p:blipFill>
          <a:blip r:embed="rId4" cstate="print"/>
          <a:srcRect/>
          <a:stretch>
            <a:fillRect/>
          </a:stretch>
        </p:blipFill>
        <p:spPr bwMode="auto">
          <a:xfrm>
            <a:off x="2667000" y="1524000"/>
            <a:ext cx="381000" cy="381000"/>
          </a:xfrm>
          <a:prstGeom prst="rect">
            <a:avLst/>
          </a:prstGeom>
          <a:noFill/>
        </p:spPr>
      </p:pic>
    </p:spTree>
    <p:extLst>
      <p:ext uri="{BB962C8B-B14F-4D97-AF65-F5344CB8AC3E}">
        <p14:creationId xmlns:p14="http://schemas.microsoft.com/office/powerpoint/2010/main" val="30695132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4057573255"/>
              </p:ext>
            </p:extLst>
          </p:nvPr>
        </p:nvGraphicFramePr>
        <p:xfrm>
          <a:off x="876300" y="381000"/>
          <a:ext cx="7406640" cy="6217920"/>
        </p:xfrm>
        <a:graphic>
          <a:graphicData uri="http://schemas.openxmlformats.org/drawingml/2006/table">
            <a:tbl>
              <a:tblPr firstRow="1" bandRow="1">
                <a:tableStyleId>{46F890A9-2807-4EBB-B81D-B2AA78EC7F39}</a:tableStyleId>
              </a:tblPr>
              <a:tblGrid>
                <a:gridCol w="1759077">
                  <a:extLst>
                    <a:ext uri="{9D8B030D-6E8A-4147-A177-3AD203B41FA5}">
                      <a16:colId xmlns:a16="http://schemas.microsoft.com/office/drawing/2014/main" val="1764587541"/>
                    </a:ext>
                  </a:extLst>
                </a:gridCol>
                <a:gridCol w="493458">
                  <a:extLst>
                    <a:ext uri="{9D8B030D-6E8A-4147-A177-3AD203B41FA5}">
                      <a16:colId xmlns:a16="http://schemas.microsoft.com/office/drawing/2014/main" val="3858536520"/>
                    </a:ext>
                  </a:extLst>
                </a:gridCol>
                <a:gridCol w="5154105">
                  <a:extLst>
                    <a:ext uri="{9D8B030D-6E8A-4147-A177-3AD203B41FA5}">
                      <a16:colId xmlns:a16="http://schemas.microsoft.com/office/drawing/2014/main" val="1282257971"/>
                    </a:ext>
                  </a:extLst>
                </a:gridCol>
              </a:tblGrid>
              <a:tr h="976299">
                <a:tc>
                  <a:txBody>
                    <a:bodyPr/>
                    <a:lstStyle/>
                    <a:p>
                      <a:pPr marL="0" marR="0" algn="ctr">
                        <a:spcBef>
                          <a:spcPts val="0"/>
                        </a:spcBef>
                        <a:spcAft>
                          <a:spcPts val="0"/>
                        </a:spcAft>
                      </a:pPr>
                      <a:endParaRPr lang="en-US" sz="2000" b="1" dirty="0">
                        <a:solidFill>
                          <a:srgbClr val="F2F2F2"/>
                        </a:solidFill>
                        <a:effectLst/>
                        <a:latin typeface="Calibri" panose="020F0502020204030204" pitchFamily="34" charset="0"/>
                        <a:ea typeface="Times New Roman" panose="02020603050405020304" pitchFamily="18"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Step</a:t>
                      </a:r>
                      <a:endParaRPr lang="en-US" sz="1200" dirty="0">
                        <a:effectLst/>
                        <a:latin typeface="Corbel" panose="020B0503020204020204" pitchFamily="34"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 </a:t>
                      </a: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a:solidFill>
                          <a:srgbClr val="F2F2F2"/>
                        </a:solidFill>
                        <a:effectLst/>
                        <a:latin typeface="Calibri" panose="020F0502020204030204" pitchFamily="34" charset="0"/>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a:solidFill>
                            <a:srgbClr val="F2F2F2"/>
                          </a:solidFill>
                          <a:effectLst/>
                          <a:latin typeface="Calibri" panose="020F0502020204030204" pitchFamily="34" charset="0"/>
                          <a:ea typeface="Times New Roman" panose="02020603050405020304" pitchFamily="18" charset="0"/>
                        </a:rPr>
                        <a:t>Facilitator Activity</a:t>
                      </a:r>
                      <a:endParaRPr lang="en-US" sz="1200" dirty="0">
                        <a:effectLst/>
                        <a:latin typeface="Corbel" panose="020B0503020204020204" pitchFamily="34" charset="0"/>
                      </a:endParaRPr>
                    </a:p>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extLst>
                  <a:ext uri="{0D108BD9-81ED-4DB2-BD59-A6C34878D82A}">
                    <a16:rowId xmlns:a16="http://schemas.microsoft.com/office/drawing/2014/main" val="2641501532"/>
                  </a:ext>
                </a:extLst>
              </a:tr>
              <a:tr h="5241621">
                <a:tc>
                  <a:txBody>
                    <a:bodyPr/>
                    <a:lstStyle/>
                    <a:p>
                      <a:pPr algn="l"/>
                      <a:r>
                        <a:rPr lang="en-US" sz="4800" b="1" kern="1200" dirty="0">
                          <a:solidFill>
                            <a:schemeClr val="tx1"/>
                          </a:solidFill>
                          <a:effectLst/>
                          <a:latin typeface="+mn-lt"/>
                          <a:ea typeface="+mn-ea"/>
                          <a:cs typeface="+mn-cs"/>
                        </a:rPr>
                        <a:t> 1</a:t>
                      </a:r>
                      <a:endParaRPr lang="en-US" sz="1600" dirty="0">
                        <a:solidFill>
                          <a:schemeClr val="tx1"/>
                        </a:solidFill>
                        <a:effectLst/>
                      </a:endParaRPr>
                    </a:p>
                    <a:p>
                      <a:pPr algn="ctr"/>
                      <a:r>
                        <a:rPr lang="en-US" sz="1400" b="1" kern="1200" dirty="0">
                          <a:solidFill>
                            <a:schemeClr val="tx1"/>
                          </a:solidFill>
                          <a:effectLst/>
                          <a:latin typeface="+mn-lt"/>
                          <a:ea typeface="+mn-ea"/>
                          <a:cs typeface="+mn-cs"/>
                        </a:rPr>
                        <a:t> </a:t>
                      </a:r>
                      <a:endParaRPr lang="en-US" sz="1400" dirty="0">
                        <a:solidFill>
                          <a:schemeClr val="tx1"/>
                        </a:solidFill>
                        <a:effectLst/>
                      </a:endParaRPr>
                    </a:p>
                    <a:p>
                      <a:pPr algn="ctr"/>
                      <a:endParaRPr lang="en-US" sz="1200" b="1" kern="1200" dirty="0">
                        <a:solidFill>
                          <a:schemeClr val="tx1"/>
                        </a:solidFill>
                        <a:effectLst/>
                        <a:latin typeface="+mn-lt"/>
                        <a:ea typeface="+mn-ea"/>
                        <a:cs typeface="+mn-cs"/>
                      </a:endParaRPr>
                    </a:p>
                  </a:txBody>
                  <a:tcPr>
                    <a:solidFill>
                      <a:srgbClr val="CC9900"/>
                    </a:solidFill>
                  </a:tcPr>
                </a:tc>
                <a:tc>
                  <a:txBody>
                    <a:bodyPr/>
                    <a:lstStyle/>
                    <a:p>
                      <a:pPr marL="0" indent="0">
                        <a:buNone/>
                      </a:pPr>
                      <a:endParaRPr lang="en-US" sz="1100" dirty="0"/>
                    </a:p>
                  </a:txBody>
                  <a:tcPr>
                    <a:solidFill>
                      <a:srgbClr val="D3B431">
                        <a:alpha val="62000"/>
                      </a:srgbClr>
                    </a:solidFill>
                  </a:tcPr>
                </a:tc>
                <a:tc>
                  <a:txBody>
                    <a:bodyPr/>
                    <a:lstStyle/>
                    <a:p>
                      <a:pPr marL="0" marR="0">
                        <a:lnSpc>
                          <a:spcPct val="110000"/>
                        </a:lnSpc>
                        <a:spcBef>
                          <a:spcPts val="0"/>
                        </a:spcBef>
                        <a:spcAft>
                          <a:spcPts val="0"/>
                        </a:spcAft>
                      </a:pPr>
                      <a:endParaRPr lang="en-US" sz="14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0000"/>
                        </a:lnSpc>
                        <a:spcBef>
                          <a:spcPts val="0"/>
                        </a:spcBef>
                        <a:spcAft>
                          <a:spcPts val="0"/>
                        </a:spcAft>
                      </a:pPr>
                      <a:r>
                        <a:rPr lang="en-US" sz="1400" b="1" dirty="0">
                          <a:effectLst/>
                          <a:latin typeface="Calibri" panose="020F0502020204030204" pitchFamily="34" charset="0"/>
                          <a:ea typeface="Times New Roman" panose="02020603050405020304" pitchFamily="18" charset="0"/>
                          <a:cs typeface="Times New Roman" panose="02020603050405020304" pitchFamily="18" charset="0"/>
                        </a:rPr>
                        <a:t>DO</a:t>
                      </a:r>
                      <a:endParaRPr lang="en-US" sz="1400" b="0" dirty="0">
                        <a:effectLst/>
                        <a:latin typeface="Corbel" panose="020B0503020204020204" pitchFamily="34" charset="0"/>
                        <a:ea typeface="Times New Roman" panose="02020603050405020304" pitchFamily="18" charset="0"/>
                        <a:cs typeface="Times New Roman" panose="02020603050405020304" pitchFamily="18" charset="0"/>
                      </a:endParaRPr>
                    </a:p>
                    <a:p>
                      <a:pPr marL="285750" marR="0" indent="-285750">
                        <a:lnSpc>
                          <a:spcPct val="100000"/>
                        </a:lnSpc>
                        <a:spcBef>
                          <a:spcPts val="0"/>
                        </a:spcBef>
                        <a:spcAft>
                          <a:spcPts val="0"/>
                        </a:spcAft>
                        <a:buFontTx/>
                        <a:buChar char="-"/>
                      </a:pPr>
                      <a:r>
                        <a:rPr lang="en-US" sz="1400" kern="1200" dirty="0">
                          <a:solidFill>
                            <a:schemeClr val="dk1"/>
                          </a:solidFill>
                          <a:effectLst/>
                          <a:latin typeface="+mn-lt"/>
                          <a:ea typeface="+mn-ea"/>
                          <a:cs typeface="+mn-cs"/>
                        </a:rPr>
                        <a:t>Assign categories to individuals, using the categories the group generated in Phase 1.</a:t>
                      </a:r>
                    </a:p>
                    <a:p>
                      <a:pPr marL="285750" lvl="0" indent="-285750">
                        <a:lnSpc>
                          <a:spcPct val="100000"/>
                        </a:lnSpc>
                        <a:buFontTx/>
                        <a:buChar char="-"/>
                      </a:pPr>
                      <a:r>
                        <a:rPr lang="en-US" sz="1400" kern="1200" dirty="0">
                          <a:solidFill>
                            <a:schemeClr val="dk1"/>
                          </a:solidFill>
                          <a:effectLst/>
                          <a:latin typeface="+mn-lt"/>
                          <a:ea typeface="+mn-ea"/>
                          <a:cs typeface="+mn-cs"/>
                        </a:rPr>
                        <a:t>Refer each small group to the categories of questions identified for their image in Phase 1, Step 5.</a:t>
                      </a:r>
                    </a:p>
                    <a:p>
                      <a:pPr marL="285750" lvl="0" indent="-285750">
                        <a:buFontTx/>
                        <a:buChar char="-"/>
                      </a:pPr>
                      <a:endParaRPr lang="en-US" sz="1400" kern="1200" dirty="0">
                        <a:solidFill>
                          <a:schemeClr val="dk1"/>
                        </a:solidFill>
                        <a:effectLst/>
                        <a:latin typeface="+mn-lt"/>
                        <a:ea typeface="+mn-ea"/>
                        <a:cs typeface="+mn-cs"/>
                      </a:endParaRPr>
                    </a:p>
                    <a:p>
                      <a:pPr lvl="0"/>
                      <a:r>
                        <a:rPr lang="en-US" sz="1400" b="1" kern="1200" dirty="0">
                          <a:solidFill>
                            <a:schemeClr val="dk1"/>
                          </a:solidFill>
                          <a:effectLst/>
                          <a:latin typeface="+mn-lt"/>
                          <a:ea typeface="+mn-ea"/>
                          <a:cs typeface="+mn-cs"/>
                        </a:rPr>
                        <a:t>SAY</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400" i="1" kern="1200" dirty="0">
                          <a:solidFill>
                            <a:schemeClr val="dk1"/>
                          </a:solidFill>
                          <a:effectLst/>
                          <a:latin typeface="+mn-lt"/>
                          <a:ea typeface="+mn-ea"/>
                          <a:cs typeface="+mn-cs"/>
                        </a:rPr>
                        <a:t>After you’ve reviewed all the questions and categories you came up with, each person in the group should choose one or two categories to work with for this part of the exercise. </a:t>
                      </a:r>
                      <a:endParaRPr lang="en-US" sz="1400" kern="1200" dirty="0">
                        <a:solidFill>
                          <a:schemeClr val="dk1"/>
                        </a:solidFill>
                        <a:effectLst/>
                        <a:latin typeface="+mn-lt"/>
                        <a:ea typeface="+mn-ea"/>
                        <a:cs typeface="+mn-cs"/>
                      </a:endParaRPr>
                    </a:p>
                    <a:p>
                      <a:pPr lvl="0"/>
                      <a:br>
                        <a:rPr lang="en-US" sz="1800" kern="1200" dirty="0">
                          <a:solidFill>
                            <a:schemeClr val="dk1"/>
                          </a:solidFill>
                          <a:effectLst/>
                          <a:latin typeface="+mn-lt"/>
                          <a:ea typeface="+mn-ea"/>
                          <a:cs typeface="+mn-cs"/>
                        </a:rPr>
                      </a:br>
                      <a:r>
                        <a:rPr lang="en-US" sz="1400" b="1" kern="1200" dirty="0">
                          <a:solidFill>
                            <a:schemeClr val="dk1"/>
                          </a:solidFill>
                          <a:effectLst/>
                          <a:latin typeface="+mn-lt"/>
                          <a:ea typeface="+mn-ea"/>
                          <a:cs typeface="+mn-cs"/>
                        </a:rPr>
                        <a:t>DO</a:t>
                      </a:r>
                    </a:p>
                    <a:p>
                      <a:pPr marL="285750" lvl="0" indent="-285750">
                        <a:buFontTx/>
                        <a:buChar char="-"/>
                      </a:pPr>
                      <a:r>
                        <a:rPr lang="en-US" sz="1400" kern="1200" dirty="0">
                          <a:solidFill>
                            <a:schemeClr val="dk1"/>
                          </a:solidFill>
                          <a:effectLst/>
                          <a:latin typeface="+mn-lt"/>
                          <a:ea typeface="+mn-ea"/>
                          <a:cs typeface="+mn-cs"/>
                        </a:rPr>
                        <a:t>Refer participants to “Planning for Information Gathering” </a:t>
                      </a:r>
                      <a:r>
                        <a:rPr lang="en-US" sz="1400" u="none" kern="1200" dirty="0">
                          <a:solidFill>
                            <a:schemeClr val="dk1"/>
                          </a:solidFill>
                          <a:effectLst/>
                          <a:latin typeface="+mn-lt"/>
                          <a:ea typeface="+mn-ea"/>
                          <a:cs typeface="+mn-cs"/>
                        </a:rPr>
                        <a:t>questions</a:t>
                      </a:r>
                      <a:r>
                        <a:rPr lang="en-US" sz="1400" u="none" kern="1200" baseline="0" dirty="0">
                          <a:solidFill>
                            <a:schemeClr val="dk1"/>
                          </a:solidFill>
                          <a:effectLst/>
                          <a:latin typeface="+mn-lt"/>
                          <a:ea typeface="+mn-ea"/>
                          <a:cs typeface="+mn-cs"/>
                        </a:rPr>
                        <a:t> </a:t>
                      </a:r>
                      <a:r>
                        <a:rPr lang="en-US" sz="1400" u="none" kern="1200" dirty="0">
                          <a:solidFill>
                            <a:schemeClr val="dk1"/>
                          </a:solidFill>
                          <a:effectLst/>
                          <a:latin typeface="+mn-lt"/>
                          <a:ea typeface="+mn-ea"/>
                          <a:cs typeface="+mn-cs"/>
                        </a:rPr>
                        <a:t>in </a:t>
                      </a:r>
                      <a:r>
                        <a:rPr lang="en-US" sz="1400" kern="1200" dirty="0">
                          <a:solidFill>
                            <a:schemeClr val="dk1"/>
                          </a:solidFill>
                          <a:effectLst/>
                          <a:latin typeface="+mn-lt"/>
                          <a:ea typeface="+mn-ea"/>
                          <a:cs typeface="+mn-cs"/>
                        </a:rPr>
                        <a:t>their Participant Guide. </a:t>
                      </a:r>
                    </a:p>
                    <a:p>
                      <a:pPr marL="285750" lvl="0" indent="-285750">
                        <a:buFontTx/>
                        <a:buChar char="-"/>
                      </a:pPr>
                      <a:r>
                        <a:rPr lang="en-US" sz="1400" kern="1200" dirty="0">
                          <a:solidFill>
                            <a:schemeClr val="dk1"/>
                          </a:solidFill>
                          <a:effectLst/>
                          <a:latin typeface="+mn-lt"/>
                          <a:ea typeface="+mn-ea"/>
                          <a:cs typeface="+mn-cs"/>
                        </a:rPr>
                        <a:t>Have participants</a:t>
                      </a:r>
                      <a:r>
                        <a:rPr lang="en-US" sz="1400" kern="1200" baseline="0" dirty="0">
                          <a:solidFill>
                            <a:schemeClr val="dk1"/>
                          </a:solidFill>
                          <a:effectLst/>
                          <a:latin typeface="+mn-lt"/>
                          <a:ea typeface="+mn-ea"/>
                          <a:cs typeface="+mn-cs"/>
                        </a:rPr>
                        <a:t>  generate </a:t>
                      </a:r>
                      <a:r>
                        <a:rPr lang="en-US" sz="1400" kern="1200" dirty="0">
                          <a:solidFill>
                            <a:schemeClr val="dk1"/>
                          </a:solidFill>
                          <a:effectLst/>
                          <a:latin typeface="+mn-lt"/>
                          <a:ea typeface="+mn-ea"/>
                          <a:cs typeface="+mn-cs"/>
                        </a:rPr>
                        <a:t>information-gathering ideas. </a:t>
                      </a:r>
                    </a:p>
                    <a:p>
                      <a:pPr marL="285750" lvl="0" indent="-285750">
                        <a:buFontTx/>
                        <a:buChar char="-"/>
                      </a:pPr>
                      <a:r>
                        <a:rPr lang="en-US" sz="1400" kern="1200" dirty="0">
                          <a:solidFill>
                            <a:schemeClr val="dk1"/>
                          </a:solidFill>
                          <a:effectLst/>
                          <a:latin typeface="+mn-lt"/>
                          <a:ea typeface="+mn-ea"/>
                          <a:cs typeface="+mn-cs"/>
                        </a:rPr>
                        <a:t>Ask them to consider “wild” ideas for information</a:t>
                      </a:r>
                      <a:r>
                        <a:rPr lang="en-US" sz="1400" kern="1200" baseline="0" dirty="0">
                          <a:solidFill>
                            <a:schemeClr val="dk1"/>
                          </a:solidFill>
                          <a:effectLst/>
                          <a:latin typeface="+mn-lt"/>
                          <a:ea typeface="+mn-ea"/>
                          <a:cs typeface="+mn-cs"/>
                        </a:rPr>
                        <a:t> </a:t>
                      </a:r>
                      <a:r>
                        <a:rPr lang="en-US" sz="1400" kern="1200" dirty="0">
                          <a:solidFill>
                            <a:schemeClr val="dk1"/>
                          </a:solidFill>
                          <a:effectLst/>
                          <a:latin typeface="+mn-lt"/>
                          <a:ea typeface="+mn-ea"/>
                          <a:cs typeface="+mn-cs"/>
                        </a:rPr>
                        <a:t>searching, so they do not just name the usual sources. </a:t>
                      </a:r>
                    </a:p>
                    <a:p>
                      <a:pPr marL="0" lvl="0" indent="0">
                        <a:buFontTx/>
                        <a:buNone/>
                      </a:pPr>
                      <a:endParaRPr lang="en-US" sz="1400" kern="1200" dirty="0">
                        <a:solidFill>
                          <a:schemeClr val="dk1"/>
                        </a:solidFill>
                        <a:effectLst/>
                        <a:latin typeface="+mn-lt"/>
                        <a:ea typeface="+mn-ea"/>
                        <a:cs typeface="+mn-cs"/>
                      </a:endParaRPr>
                    </a:p>
                    <a:p>
                      <a:pPr marL="0" lvl="0" indent="0">
                        <a:buFontTx/>
                        <a:buNone/>
                      </a:pPr>
                      <a:endParaRPr lang="en-US" sz="1400" b="1" kern="1200" dirty="0">
                        <a:solidFill>
                          <a:schemeClr val="dk1"/>
                        </a:solidFill>
                        <a:effectLst/>
                        <a:latin typeface="+mn-lt"/>
                        <a:ea typeface="+mn-ea"/>
                        <a:cs typeface="+mn-cs"/>
                      </a:endParaRPr>
                    </a:p>
                    <a:p>
                      <a:endParaRPr lang="en-US" sz="1400" dirty="0">
                        <a:effectLst/>
                        <a:latin typeface="Corbel" panose="020B0503020204020204" pitchFamily="34" charset="0"/>
                        <a:ea typeface="Times New Roman" panose="02020603050405020304" pitchFamily="18" charset="0"/>
                        <a:cs typeface="Times New Roman" panose="02020603050405020304" pitchFamily="18" charset="0"/>
                      </a:endParaRPr>
                    </a:p>
                  </a:txBody>
                  <a:tcPr marL="68580" marR="68580" marT="0" marB="0">
                    <a:solidFill>
                      <a:srgbClr val="D3B431">
                        <a:alpha val="62000"/>
                      </a:srgbClr>
                    </a:solidFill>
                  </a:tcPr>
                </a:tc>
                <a:extLst>
                  <a:ext uri="{0D108BD9-81ED-4DB2-BD59-A6C34878D82A}">
                    <a16:rowId xmlns:a16="http://schemas.microsoft.com/office/drawing/2014/main" val="3992430320"/>
                  </a:ext>
                </a:extLst>
              </a:tr>
            </a:tbl>
          </a:graphicData>
        </a:graphic>
      </p:graphicFrame>
      <p:sp>
        <p:nvSpPr>
          <p:cNvPr id="12" name="TextBox 11"/>
          <p:cNvSpPr txBox="1"/>
          <p:nvPr/>
        </p:nvSpPr>
        <p:spPr>
          <a:xfrm>
            <a:off x="1371600" y="1447800"/>
            <a:ext cx="1188146" cy="830997"/>
          </a:xfrm>
          <a:prstGeom prst="rect">
            <a:avLst/>
          </a:prstGeom>
          <a:noFill/>
        </p:spPr>
        <p:txBody>
          <a:bodyPr wrap="none" rtlCol="0">
            <a:spAutoFit/>
          </a:bodyPr>
          <a:lstStyle/>
          <a:p>
            <a:r>
              <a:rPr lang="en-US" sz="1600" b="1" dirty="0"/>
              <a:t>Idea</a:t>
            </a:r>
          </a:p>
          <a:p>
            <a:r>
              <a:rPr lang="en-US" sz="1600" b="1" dirty="0"/>
              <a:t>Generation </a:t>
            </a:r>
          </a:p>
          <a:p>
            <a:r>
              <a:rPr lang="en-US" sz="1400" b="1" dirty="0"/>
              <a:t>(contd.)</a:t>
            </a:r>
          </a:p>
        </p:txBody>
      </p:sp>
      <p:pic>
        <p:nvPicPr>
          <p:cNvPr id="10" name="Picture 2" descr="C:\Users\361\AppData\Local\Microsoft\Windows\Temporary Internet Files\Content.IE5\34TGYFAZ\uhr[1].png"/>
          <p:cNvPicPr>
            <a:picLocks noChangeAspect="1" noChangeArrowheads="1"/>
          </p:cNvPicPr>
          <p:nvPr/>
        </p:nvPicPr>
        <p:blipFill>
          <a:blip r:embed="rId2" cstate="print"/>
          <a:srcRect/>
          <a:stretch>
            <a:fillRect/>
          </a:stretch>
        </p:blipFill>
        <p:spPr bwMode="auto">
          <a:xfrm>
            <a:off x="1206742" y="2328446"/>
            <a:ext cx="317258" cy="317258"/>
          </a:xfrm>
          <a:prstGeom prst="rect">
            <a:avLst/>
          </a:prstGeom>
          <a:noFill/>
        </p:spPr>
      </p:pic>
      <p:sp>
        <p:nvSpPr>
          <p:cNvPr id="14" name="TextBox 13"/>
          <p:cNvSpPr txBox="1"/>
          <p:nvPr/>
        </p:nvSpPr>
        <p:spPr>
          <a:xfrm>
            <a:off x="1519443" y="2328446"/>
            <a:ext cx="766557" cy="338554"/>
          </a:xfrm>
          <a:prstGeom prst="rect">
            <a:avLst/>
          </a:prstGeom>
          <a:noFill/>
        </p:spPr>
        <p:txBody>
          <a:bodyPr wrap="none" rtlCol="0">
            <a:spAutoFit/>
          </a:bodyPr>
          <a:lstStyle/>
          <a:p>
            <a:r>
              <a:rPr lang="en-US" sz="1600" b="1" dirty="0"/>
              <a:t>30 min</a:t>
            </a:r>
          </a:p>
        </p:txBody>
      </p:sp>
      <p:sp>
        <p:nvSpPr>
          <p:cNvPr id="13" name="Slide Number Placeholder 12"/>
          <p:cNvSpPr>
            <a:spLocks noGrp="1"/>
          </p:cNvSpPr>
          <p:nvPr>
            <p:ph type="sldNum" sz="quarter" idx="12"/>
          </p:nvPr>
        </p:nvSpPr>
        <p:spPr/>
        <p:txBody>
          <a:bodyPr/>
          <a:lstStyle/>
          <a:p>
            <a:fld id="{98044682-6219-4089-8719-C9589F48517E}" type="slidenum">
              <a:rPr lang="en-US" smtClean="0"/>
              <a:pPr/>
              <a:t>23</a:t>
            </a:fld>
            <a:endParaRPr lang="en-US"/>
          </a:p>
        </p:txBody>
      </p:sp>
      <p:cxnSp>
        <p:nvCxnSpPr>
          <p:cNvPr id="15" name="Straight Connector 14"/>
          <p:cNvCxnSpPr/>
          <p:nvPr/>
        </p:nvCxnSpPr>
        <p:spPr>
          <a:xfrm>
            <a:off x="2819400" y="1371600"/>
            <a:ext cx="0" cy="5212080"/>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pic>
        <p:nvPicPr>
          <p:cNvPr id="3" name="Picture 6" descr="C:\Users\361\AppData\Local\Microsoft\Windows\Temporary Internet Files\Content.IE5\IGMPWQCZ\Righthand.svg[1].png"/>
          <p:cNvPicPr>
            <a:picLocks noChangeAspect="1" noChangeArrowheads="1"/>
          </p:cNvPicPr>
          <p:nvPr/>
        </p:nvPicPr>
        <p:blipFill>
          <a:blip r:embed="rId3" cstate="print"/>
          <a:srcRect/>
          <a:stretch>
            <a:fillRect/>
          </a:stretch>
        </p:blipFill>
        <p:spPr bwMode="auto">
          <a:xfrm>
            <a:off x="2667000" y="1524000"/>
            <a:ext cx="381000" cy="381000"/>
          </a:xfrm>
          <a:prstGeom prst="rect">
            <a:avLst/>
          </a:prstGeom>
          <a:noFill/>
        </p:spPr>
      </p:pic>
      <p:pic>
        <p:nvPicPr>
          <p:cNvPr id="8" name="Picture 7" descr="C:\Users\361\AppData\Local\Microsoft\Windows\Temporary Internet Files\Content.IE5\IGMPWQCZ\ibdjl95-Speech-Bubbles-1[1].png"/>
          <p:cNvPicPr>
            <a:picLocks noChangeAspect="1" noChangeArrowheads="1"/>
          </p:cNvPicPr>
          <p:nvPr/>
        </p:nvPicPr>
        <p:blipFill>
          <a:blip r:embed="rId4" cstate="print"/>
          <a:srcRect/>
          <a:stretch>
            <a:fillRect/>
          </a:stretch>
        </p:blipFill>
        <p:spPr bwMode="auto">
          <a:xfrm>
            <a:off x="2651760" y="2895600"/>
            <a:ext cx="304800" cy="317210"/>
          </a:xfrm>
          <a:prstGeom prst="rect">
            <a:avLst/>
          </a:prstGeom>
          <a:noFill/>
        </p:spPr>
      </p:pic>
      <p:pic>
        <p:nvPicPr>
          <p:cNvPr id="6" name="Picture 6" descr="C:\Users\361\AppData\Local\Microsoft\Windows\Temporary Internet Files\Content.IE5\IGMPWQCZ\Righthand.svg[1].png"/>
          <p:cNvPicPr>
            <a:picLocks noChangeAspect="1" noChangeArrowheads="1"/>
          </p:cNvPicPr>
          <p:nvPr/>
        </p:nvPicPr>
        <p:blipFill>
          <a:blip r:embed="rId3" cstate="print"/>
          <a:srcRect/>
          <a:stretch>
            <a:fillRect/>
          </a:stretch>
        </p:blipFill>
        <p:spPr bwMode="auto">
          <a:xfrm>
            <a:off x="2667000" y="3962400"/>
            <a:ext cx="381000" cy="381000"/>
          </a:xfrm>
          <a:prstGeom prst="rect">
            <a:avLst/>
          </a:prstGeom>
          <a:noFill/>
        </p:spPr>
      </p:pic>
    </p:spTree>
    <p:extLst>
      <p:ext uri="{BB962C8B-B14F-4D97-AF65-F5344CB8AC3E}">
        <p14:creationId xmlns:p14="http://schemas.microsoft.com/office/powerpoint/2010/main" val="30695132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015358399"/>
              </p:ext>
            </p:extLst>
          </p:nvPr>
        </p:nvGraphicFramePr>
        <p:xfrm>
          <a:off x="876300" y="381000"/>
          <a:ext cx="7406640" cy="6217920"/>
        </p:xfrm>
        <a:graphic>
          <a:graphicData uri="http://schemas.openxmlformats.org/drawingml/2006/table">
            <a:tbl>
              <a:tblPr firstRow="1" bandRow="1">
                <a:tableStyleId>{46F890A9-2807-4EBB-B81D-B2AA78EC7F39}</a:tableStyleId>
              </a:tblPr>
              <a:tblGrid>
                <a:gridCol w="1759077">
                  <a:extLst>
                    <a:ext uri="{9D8B030D-6E8A-4147-A177-3AD203B41FA5}">
                      <a16:colId xmlns:a16="http://schemas.microsoft.com/office/drawing/2014/main" val="1764587541"/>
                    </a:ext>
                  </a:extLst>
                </a:gridCol>
                <a:gridCol w="493458">
                  <a:extLst>
                    <a:ext uri="{9D8B030D-6E8A-4147-A177-3AD203B41FA5}">
                      <a16:colId xmlns:a16="http://schemas.microsoft.com/office/drawing/2014/main" val="3858536520"/>
                    </a:ext>
                  </a:extLst>
                </a:gridCol>
                <a:gridCol w="5154105">
                  <a:extLst>
                    <a:ext uri="{9D8B030D-6E8A-4147-A177-3AD203B41FA5}">
                      <a16:colId xmlns:a16="http://schemas.microsoft.com/office/drawing/2014/main" val="1282257971"/>
                    </a:ext>
                  </a:extLst>
                </a:gridCol>
              </a:tblGrid>
              <a:tr h="976299">
                <a:tc>
                  <a:txBody>
                    <a:bodyPr/>
                    <a:lstStyle/>
                    <a:p>
                      <a:pPr marL="0" marR="0" algn="ctr">
                        <a:spcBef>
                          <a:spcPts val="0"/>
                        </a:spcBef>
                        <a:spcAft>
                          <a:spcPts val="0"/>
                        </a:spcAft>
                      </a:pPr>
                      <a:endParaRPr lang="en-US" sz="2000" b="1" dirty="0">
                        <a:solidFill>
                          <a:srgbClr val="F2F2F2"/>
                        </a:solidFill>
                        <a:effectLst/>
                        <a:latin typeface="Calibri" panose="020F0502020204030204" pitchFamily="34" charset="0"/>
                        <a:ea typeface="Times New Roman" panose="02020603050405020304" pitchFamily="18"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Step</a:t>
                      </a:r>
                      <a:endParaRPr lang="en-US" sz="1200" dirty="0">
                        <a:effectLst/>
                        <a:latin typeface="Corbel" panose="020B0503020204020204" pitchFamily="34"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 </a:t>
                      </a: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a:solidFill>
                          <a:srgbClr val="F2F2F2"/>
                        </a:solidFill>
                        <a:effectLst/>
                        <a:latin typeface="Calibri" panose="020F0502020204030204" pitchFamily="34" charset="0"/>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a:solidFill>
                            <a:srgbClr val="F2F2F2"/>
                          </a:solidFill>
                          <a:effectLst/>
                          <a:latin typeface="Calibri" panose="020F0502020204030204" pitchFamily="34" charset="0"/>
                          <a:ea typeface="Times New Roman" panose="02020603050405020304" pitchFamily="18" charset="0"/>
                        </a:rPr>
                        <a:t>Facilitator Activity</a:t>
                      </a:r>
                      <a:endParaRPr lang="en-US" sz="1200" dirty="0">
                        <a:effectLst/>
                        <a:latin typeface="Corbel" panose="020B0503020204020204" pitchFamily="34" charset="0"/>
                      </a:endParaRPr>
                    </a:p>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extLst>
                  <a:ext uri="{0D108BD9-81ED-4DB2-BD59-A6C34878D82A}">
                    <a16:rowId xmlns:a16="http://schemas.microsoft.com/office/drawing/2014/main" val="2641501532"/>
                  </a:ext>
                </a:extLst>
              </a:tr>
              <a:tr h="5241621">
                <a:tc>
                  <a:txBody>
                    <a:bodyPr/>
                    <a:lstStyle/>
                    <a:p>
                      <a:pPr algn="l"/>
                      <a:r>
                        <a:rPr lang="en-US" sz="4800" b="1" kern="1200" dirty="0">
                          <a:solidFill>
                            <a:schemeClr val="tx1"/>
                          </a:solidFill>
                          <a:effectLst/>
                          <a:latin typeface="+mn-lt"/>
                          <a:ea typeface="+mn-ea"/>
                          <a:cs typeface="+mn-cs"/>
                        </a:rPr>
                        <a:t> 1</a:t>
                      </a:r>
                      <a:endParaRPr lang="en-US" sz="1600" dirty="0">
                        <a:solidFill>
                          <a:schemeClr val="tx1"/>
                        </a:solidFill>
                        <a:effectLst/>
                      </a:endParaRPr>
                    </a:p>
                    <a:p>
                      <a:pPr algn="ctr"/>
                      <a:r>
                        <a:rPr lang="en-US" sz="1400" b="1" kern="1200" dirty="0">
                          <a:solidFill>
                            <a:schemeClr val="tx1"/>
                          </a:solidFill>
                          <a:effectLst/>
                          <a:latin typeface="+mn-lt"/>
                          <a:ea typeface="+mn-ea"/>
                          <a:cs typeface="+mn-cs"/>
                        </a:rPr>
                        <a:t> </a:t>
                      </a:r>
                      <a:endParaRPr lang="en-US" sz="1400" dirty="0">
                        <a:solidFill>
                          <a:schemeClr val="tx1"/>
                        </a:solidFill>
                        <a:effectLst/>
                      </a:endParaRPr>
                    </a:p>
                    <a:p>
                      <a:pPr algn="ctr"/>
                      <a:endParaRPr lang="en-US" sz="1200" b="1" kern="1200" dirty="0">
                        <a:solidFill>
                          <a:schemeClr val="tx1"/>
                        </a:solidFill>
                        <a:effectLst/>
                        <a:latin typeface="+mn-lt"/>
                        <a:ea typeface="+mn-ea"/>
                        <a:cs typeface="+mn-cs"/>
                      </a:endParaRPr>
                    </a:p>
                  </a:txBody>
                  <a:tcPr>
                    <a:solidFill>
                      <a:srgbClr val="CC9900"/>
                    </a:solidFill>
                  </a:tcPr>
                </a:tc>
                <a:tc>
                  <a:txBody>
                    <a:bodyPr/>
                    <a:lstStyle/>
                    <a:p>
                      <a:pPr marL="0" indent="0">
                        <a:buNone/>
                      </a:pPr>
                      <a:endParaRPr lang="en-US" sz="1100" dirty="0"/>
                    </a:p>
                  </a:txBody>
                  <a:tcPr>
                    <a:solidFill>
                      <a:srgbClr val="D3B431">
                        <a:alpha val="62000"/>
                      </a:srgbClr>
                    </a:solidFill>
                  </a:tcPr>
                </a:tc>
                <a:tc>
                  <a:txBody>
                    <a:bodyPr/>
                    <a:lstStyle/>
                    <a:p>
                      <a:pPr marL="0" marR="0">
                        <a:lnSpc>
                          <a:spcPct val="110000"/>
                        </a:lnSpc>
                        <a:spcBef>
                          <a:spcPts val="0"/>
                        </a:spcBef>
                        <a:spcAft>
                          <a:spcPts val="0"/>
                        </a:spcAft>
                      </a:pPr>
                      <a:endParaRPr lang="en-US" sz="14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0" lvl="0" indent="0">
                        <a:buFontTx/>
                        <a:buNone/>
                      </a:pPr>
                      <a:r>
                        <a:rPr lang="en-US" sz="1400" b="1" kern="1200" dirty="0">
                          <a:solidFill>
                            <a:schemeClr val="dk1"/>
                          </a:solidFill>
                          <a:effectLst/>
                          <a:latin typeface="+mn-lt"/>
                          <a:ea typeface="+mn-ea"/>
                          <a:cs typeface="+mn-cs"/>
                        </a:rPr>
                        <a:t>SAY</a:t>
                      </a:r>
                    </a:p>
                    <a:p>
                      <a:pPr marL="285750" lvl="0" indent="-285750">
                        <a:buFontTx/>
                        <a:buChar char="-"/>
                      </a:pPr>
                      <a:r>
                        <a:rPr lang="en-US" sz="1400" i="1" kern="1200" dirty="0">
                          <a:solidFill>
                            <a:schemeClr val="dk1"/>
                          </a:solidFill>
                          <a:effectLst/>
                          <a:latin typeface="+mn-lt"/>
                          <a:ea typeface="+mn-ea"/>
                          <a:cs typeface="+mn-cs"/>
                        </a:rPr>
                        <a:t>Once everyone in your group has one or two categories of questions to work with, your task is to work individually to review the set of questions contained in your assigned categories. </a:t>
                      </a:r>
                    </a:p>
                    <a:p>
                      <a:pPr marL="285750" lvl="0" indent="-285750">
                        <a:buFontTx/>
                        <a:buChar char="-"/>
                      </a:pPr>
                      <a:r>
                        <a:rPr lang="en-US" sz="1400" i="1" kern="1200" dirty="0">
                          <a:solidFill>
                            <a:schemeClr val="dk1"/>
                          </a:solidFill>
                          <a:effectLst/>
                          <a:latin typeface="+mn-lt"/>
                          <a:ea typeface="+mn-ea"/>
                          <a:cs typeface="+mn-cs"/>
                        </a:rPr>
                        <a:t>Spend 10-15 minutes thinking about how and where you would seek answers to those questions. </a:t>
                      </a:r>
                    </a:p>
                    <a:p>
                      <a:pPr marL="285750" lvl="0" indent="-285750">
                        <a:buFontTx/>
                        <a:buChar char="-"/>
                      </a:pPr>
                      <a:r>
                        <a:rPr lang="en-US" sz="1400" i="1" kern="1200" dirty="0">
                          <a:solidFill>
                            <a:schemeClr val="dk1"/>
                          </a:solidFill>
                          <a:effectLst/>
                          <a:latin typeface="+mn-lt"/>
                          <a:ea typeface="+mn-ea"/>
                          <a:cs typeface="+mn-cs"/>
                        </a:rPr>
                        <a:t>Use the “Planning for Information Gathering” worksheet to help you with this activity.  </a:t>
                      </a:r>
                    </a:p>
                    <a:p>
                      <a:pPr marL="285750" lvl="0" indent="-285750">
                        <a:buFontTx/>
                        <a:buChar char="-"/>
                      </a:pPr>
                      <a:r>
                        <a:rPr lang="en-US" sz="1400" i="1" kern="1200" dirty="0">
                          <a:solidFill>
                            <a:schemeClr val="dk1"/>
                          </a:solidFill>
                          <a:effectLst/>
                          <a:latin typeface="+mn-lt"/>
                          <a:ea typeface="+mn-ea"/>
                          <a:cs typeface="+mn-cs"/>
                        </a:rPr>
                        <a:t>Jot down your ideas so you can share them later on.</a:t>
                      </a:r>
                    </a:p>
                    <a:p>
                      <a:pPr marL="285750" lvl="0" indent="-285750">
                        <a:buFontTx/>
                        <a:buChar char="-"/>
                      </a:pPr>
                      <a:endParaRPr lang="en-US" sz="1400" i="1" kern="1200" dirty="0">
                        <a:solidFill>
                          <a:schemeClr val="dk1"/>
                        </a:solidFill>
                        <a:effectLst/>
                        <a:latin typeface="+mn-lt"/>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Tx/>
                        <a:buNone/>
                        <a:tabLst/>
                        <a:defRPr/>
                      </a:pPr>
                      <a:r>
                        <a:rPr lang="en-US" sz="1400" b="1" i="0" u="none" kern="1200" baseline="0" dirty="0">
                          <a:solidFill>
                            <a:schemeClr val="dk1"/>
                          </a:solidFill>
                          <a:effectLst/>
                          <a:latin typeface="+mn-lt"/>
                          <a:ea typeface="+mn-ea"/>
                          <a:cs typeface="+mn-cs"/>
                        </a:rPr>
                        <a:t>[End of Step 1]</a:t>
                      </a:r>
                    </a:p>
                    <a:p>
                      <a:pPr marL="285750" lvl="0" indent="-285750">
                        <a:buFontTx/>
                        <a:buChar char="-"/>
                      </a:pPr>
                      <a:endParaRPr lang="en-US" sz="1400" kern="1200" dirty="0">
                        <a:solidFill>
                          <a:schemeClr val="dk1"/>
                        </a:solidFill>
                        <a:effectLst/>
                        <a:latin typeface="+mn-lt"/>
                        <a:ea typeface="+mn-ea"/>
                        <a:cs typeface="+mn-cs"/>
                      </a:endParaRPr>
                    </a:p>
                    <a:p>
                      <a:endParaRPr lang="en-US" sz="1400" dirty="0">
                        <a:effectLst/>
                        <a:latin typeface="Corbel" panose="020B0503020204020204" pitchFamily="34" charset="0"/>
                        <a:ea typeface="Times New Roman" panose="02020603050405020304" pitchFamily="18" charset="0"/>
                        <a:cs typeface="Times New Roman" panose="02020603050405020304" pitchFamily="18" charset="0"/>
                      </a:endParaRPr>
                    </a:p>
                  </a:txBody>
                  <a:tcPr marL="68580" marR="68580" marT="0" marB="0">
                    <a:solidFill>
                      <a:srgbClr val="D3B431">
                        <a:alpha val="62000"/>
                      </a:srgbClr>
                    </a:solidFill>
                  </a:tcPr>
                </a:tc>
                <a:extLst>
                  <a:ext uri="{0D108BD9-81ED-4DB2-BD59-A6C34878D82A}">
                    <a16:rowId xmlns:a16="http://schemas.microsoft.com/office/drawing/2014/main" val="3992430320"/>
                  </a:ext>
                </a:extLst>
              </a:tr>
            </a:tbl>
          </a:graphicData>
        </a:graphic>
      </p:graphicFrame>
      <p:sp>
        <p:nvSpPr>
          <p:cNvPr id="12" name="TextBox 11"/>
          <p:cNvSpPr txBox="1"/>
          <p:nvPr/>
        </p:nvSpPr>
        <p:spPr>
          <a:xfrm>
            <a:off x="1371600" y="1447800"/>
            <a:ext cx="1188146" cy="830997"/>
          </a:xfrm>
          <a:prstGeom prst="rect">
            <a:avLst/>
          </a:prstGeom>
          <a:noFill/>
        </p:spPr>
        <p:txBody>
          <a:bodyPr wrap="none" rtlCol="0">
            <a:spAutoFit/>
          </a:bodyPr>
          <a:lstStyle/>
          <a:p>
            <a:r>
              <a:rPr lang="en-US" sz="1600" b="1" dirty="0"/>
              <a:t>Idea</a:t>
            </a:r>
          </a:p>
          <a:p>
            <a:r>
              <a:rPr lang="en-US" sz="1600" b="1" dirty="0"/>
              <a:t>Generation </a:t>
            </a:r>
          </a:p>
          <a:p>
            <a:r>
              <a:rPr lang="en-US" sz="1400" b="1" dirty="0"/>
              <a:t>(contd.)</a:t>
            </a:r>
          </a:p>
        </p:txBody>
      </p:sp>
      <p:pic>
        <p:nvPicPr>
          <p:cNvPr id="9" name="Picture 2" descr="C:\Users\361\AppData\Local\Microsoft\Windows\Temporary Internet Files\Content.IE5\34TGYFAZ\uhr[1].png"/>
          <p:cNvPicPr>
            <a:picLocks noChangeAspect="1" noChangeArrowheads="1"/>
          </p:cNvPicPr>
          <p:nvPr/>
        </p:nvPicPr>
        <p:blipFill>
          <a:blip r:embed="rId2" cstate="print"/>
          <a:srcRect/>
          <a:stretch>
            <a:fillRect/>
          </a:stretch>
        </p:blipFill>
        <p:spPr bwMode="auto">
          <a:xfrm>
            <a:off x="1206742" y="2328446"/>
            <a:ext cx="317258" cy="317258"/>
          </a:xfrm>
          <a:prstGeom prst="rect">
            <a:avLst/>
          </a:prstGeom>
          <a:noFill/>
        </p:spPr>
      </p:pic>
      <p:sp>
        <p:nvSpPr>
          <p:cNvPr id="10" name="TextBox 9"/>
          <p:cNvSpPr txBox="1"/>
          <p:nvPr/>
        </p:nvSpPr>
        <p:spPr>
          <a:xfrm>
            <a:off x="1519443" y="2328446"/>
            <a:ext cx="766557" cy="338554"/>
          </a:xfrm>
          <a:prstGeom prst="rect">
            <a:avLst/>
          </a:prstGeom>
          <a:noFill/>
        </p:spPr>
        <p:txBody>
          <a:bodyPr wrap="none" rtlCol="0">
            <a:spAutoFit/>
          </a:bodyPr>
          <a:lstStyle/>
          <a:p>
            <a:r>
              <a:rPr lang="en-US" sz="1600" b="1" dirty="0"/>
              <a:t>30 min</a:t>
            </a:r>
          </a:p>
        </p:txBody>
      </p:sp>
      <p:sp>
        <p:nvSpPr>
          <p:cNvPr id="13" name="Slide Number Placeholder 12"/>
          <p:cNvSpPr>
            <a:spLocks noGrp="1"/>
          </p:cNvSpPr>
          <p:nvPr>
            <p:ph type="sldNum" sz="quarter" idx="12"/>
          </p:nvPr>
        </p:nvSpPr>
        <p:spPr/>
        <p:txBody>
          <a:bodyPr/>
          <a:lstStyle/>
          <a:p>
            <a:fld id="{98044682-6219-4089-8719-C9589F48517E}" type="slidenum">
              <a:rPr lang="en-US" smtClean="0"/>
              <a:pPr/>
              <a:t>24</a:t>
            </a:fld>
            <a:endParaRPr lang="en-US"/>
          </a:p>
        </p:txBody>
      </p:sp>
      <p:cxnSp>
        <p:nvCxnSpPr>
          <p:cNvPr id="14" name="Straight Connector 13"/>
          <p:cNvCxnSpPr/>
          <p:nvPr/>
        </p:nvCxnSpPr>
        <p:spPr>
          <a:xfrm>
            <a:off x="2819400" y="1371600"/>
            <a:ext cx="0" cy="5212080"/>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pic>
        <p:nvPicPr>
          <p:cNvPr id="8" name="Picture 7" descr="C:\Users\361\AppData\Local\Microsoft\Windows\Temporary Internet Files\Content.IE5\IGMPWQCZ\ibdjl95-Speech-Bubbles-1[1].png"/>
          <p:cNvPicPr>
            <a:picLocks noChangeAspect="1" noChangeArrowheads="1"/>
          </p:cNvPicPr>
          <p:nvPr/>
        </p:nvPicPr>
        <p:blipFill>
          <a:blip r:embed="rId3" cstate="print"/>
          <a:srcRect/>
          <a:stretch>
            <a:fillRect/>
          </a:stretch>
        </p:blipFill>
        <p:spPr bwMode="auto">
          <a:xfrm>
            <a:off x="2674620" y="1587790"/>
            <a:ext cx="304800" cy="317210"/>
          </a:xfrm>
          <a:prstGeom prst="rect">
            <a:avLst/>
          </a:prstGeom>
          <a:noFill/>
        </p:spPr>
      </p:pic>
    </p:spTree>
    <p:extLst>
      <p:ext uri="{BB962C8B-B14F-4D97-AF65-F5344CB8AC3E}">
        <p14:creationId xmlns:p14="http://schemas.microsoft.com/office/powerpoint/2010/main" val="39179182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370810955"/>
              </p:ext>
            </p:extLst>
          </p:nvPr>
        </p:nvGraphicFramePr>
        <p:xfrm>
          <a:off x="876300" y="381000"/>
          <a:ext cx="7406640" cy="6217920"/>
        </p:xfrm>
        <a:graphic>
          <a:graphicData uri="http://schemas.openxmlformats.org/drawingml/2006/table">
            <a:tbl>
              <a:tblPr firstRow="1" bandRow="1">
                <a:tableStyleId>{46F890A9-2807-4EBB-B81D-B2AA78EC7F39}</a:tableStyleId>
              </a:tblPr>
              <a:tblGrid>
                <a:gridCol w="1759077">
                  <a:extLst>
                    <a:ext uri="{9D8B030D-6E8A-4147-A177-3AD203B41FA5}">
                      <a16:colId xmlns:a16="http://schemas.microsoft.com/office/drawing/2014/main" val="1764587541"/>
                    </a:ext>
                  </a:extLst>
                </a:gridCol>
                <a:gridCol w="493458">
                  <a:extLst>
                    <a:ext uri="{9D8B030D-6E8A-4147-A177-3AD203B41FA5}">
                      <a16:colId xmlns:a16="http://schemas.microsoft.com/office/drawing/2014/main" val="3858536520"/>
                    </a:ext>
                  </a:extLst>
                </a:gridCol>
                <a:gridCol w="5154105">
                  <a:extLst>
                    <a:ext uri="{9D8B030D-6E8A-4147-A177-3AD203B41FA5}">
                      <a16:colId xmlns:a16="http://schemas.microsoft.com/office/drawing/2014/main" val="1282257971"/>
                    </a:ext>
                  </a:extLst>
                </a:gridCol>
              </a:tblGrid>
              <a:tr h="976299">
                <a:tc>
                  <a:txBody>
                    <a:bodyPr/>
                    <a:lstStyle/>
                    <a:p>
                      <a:pPr marL="0" marR="0" algn="ctr">
                        <a:spcBef>
                          <a:spcPts val="0"/>
                        </a:spcBef>
                        <a:spcAft>
                          <a:spcPts val="0"/>
                        </a:spcAft>
                      </a:pPr>
                      <a:endParaRPr lang="en-US" sz="2000" b="1" dirty="0">
                        <a:solidFill>
                          <a:srgbClr val="F2F2F2"/>
                        </a:solidFill>
                        <a:effectLst/>
                        <a:latin typeface="Calibri" panose="020F0502020204030204" pitchFamily="34" charset="0"/>
                        <a:ea typeface="Times New Roman" panose="02020603050405020304" pitchFamily="18"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Step</a:t>
                      </a:r>
                      <a:endParaRPr lang="en-US" sz="1200" dirty="0">
                        <a:effectLst/>
                        <a:latin typeface="Corbel" panose="020B0503020204020204" pitchFamily="34"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 </a:t>
                      </a: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a:solidFill>
                          <a:srgbClr val="F2F2F2"/>
                        </a:solidFill>
                        <a:effectLst/>
                        <a:latin typeface="Calibri" panose="020F0502020204030204" pitchFamily="34" charset="0"/>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a:solidFill>
                            <a:srgbClr val="F2F2F2"/>
                          </a:solidFill>
                          <a:effectLst/>
                          <a:latin typeface="Calibri" panose="020F0502020204030204" pitchFamily="34" charset="0"/>
                          <a:ea typeface="Times New Roman" panose="02020603050405020304" pitchFamily="18" charset="0"/>
                        </a:rPr>
                        <a:t>Facilitator Activity</a:t>
                      </a:r>
                      <a:endParaRPr lang="en-US" sz="1200" dirty="0">
                        <a:effectLst/>
                        <a:latin typeface="Corbel" panose="020B0503020204020204" pitchFamily="34" charset="0"/>
                      </a:endParaRPr>
                    </a:p>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extLst>
                  <a:ext uri="{0D108BD9-81ED-4DB2-BD59-A6C34878D82A}">
                    <a16:rowId xmlns:a16="http://schemas.microsoft.com/office/drawing/2014/main" val="2641501532"/>
                  </a:ext>
                </a:extLst>
              </a:tr>
              <a:tr h="5241621">
                <a:tc>
                  <a:txBody>
                    <a:bodyPr/>
                    <a:lstStyle/>
                    <a:p>
                      <a:pPr algn="l"/>
                      <a:r>
                        <a:rPr lang="en-US" sz="4800" b="1" kern="1200" dirty="0">
                          <a:solidFill>
                            <a:schemeClr val="tx1"/>
                          </a:solidFill>
                          <a:effectLst/>
                          <a:latin typeface="+mn-lt"/>
                          <a:ea typeface="+mn-ea"/>
                          <a:cs typeface="+mn-cs"/>
                        </a:rPr>
                        <a:t> 2</a:t>
                      </a:r>
                      <a:endParaRPr lang="en-US" sz="1600" dirty="0">
                        <a:solidFill>
                          <a:schemeClr val="tx1"/>
                        </a:solidFill>
                        <a:effectLst/>
                      </a:endParaRPr>
                    </a:p>
                    <a:p>
                      <a:pPr algn="ctr"/>
                      <a:r>
                        <a:rPr lang="en-US" sz="1400" b="1" kern="1200" dirty="0">
                          <a:solidFill>
                            <a:schemeClr val="tx1"/>
                          </a:solidFill>
                          <a:effectLst/>
                          <a:latin typeface="+mn-lt"/>
                          <a:ea typeface="+mn-ea"/>
                          <a:cs typeface="+mn-cs"/>
                        </a:rPr>
                        <a:t> </a:t>
                      </a:r>
                      <a:endParaRPr lang="en-US" sz="1400" dirty="0">
                        <a:solidFill>
                          <a:schemeClr val="tx1"/>
                        </a:solidFill>
                        <a:effectLst/>
                      </a:endParaRPr>
                    </a:p>
                    <a:p>
                      <a:pPr algn="ctr"/>
                      <a:endParaRPr lang="en-US" sz="1200" b="1" kern="1200" dirty="0">
                        <a:solidFill>
                          <a:schemeClr val="tx1"/>
                        </a:solidFill>
                        <a:effectLst/>
                        <a:latin typeface="+mn-lt"/>
                        <a:ea typeface="+mn-ea"/>
                        <a:cs typeface="+mn-cs"/>
                      </a:endParaRPr>
                    </a:p>
                  </a:txBody>
                  <a:tcPr>
                    <a:solidFill>
                      <a:srgbClr val="CC9900"/>
                    </a:solidFill>
                  </a:tcPr>
                </a:tc>
                <a:tc>
                  <a:txBody>
                    <a:bodyPr/>
                    <a:lstStyle/>
                    <a:p>
                      <a:pPr marL="0" indent="0">
                        <a:buNone/>
                      </a:pPr>
                      <a:endParaRPr lang="en-US" sz="1100" dirty="0"/>
                    </a:p>
                  </a:txBody>
                  <a:tcPr>
                    <a:solidFill>
                      <a:srgbClr val="D3B431">
                        <a:alpha val="62000"/>
                      </a:srgbClr>
                    </a:solidFill>
                  </a:tcPr>
                </a:tc>
                <a:tc>
                  <a:txBody>
                    <a:bodyPr/>
                    <a:lstStyle/>
                    <a:p>
                      <a:pPr marL="0" marR="0">
                        <a:lnSpc>
                          <a:spcPct val="110000"/>
                        </a:lnSpc>
                        <a:spcBef>
                          <a:spcPts val="0"/>
                        </a:spcBef>
                        <a:spcAft>
                          <a:spcPts val="0"/>
                        </a:spcAft>
                      </a:pPr>
                      <a:endParaRPr lang="en-US" sz="14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0000"/>
                        </a:lnSpc>
                        <a:spcBef>
                          <a:spcPts val="0"/>
                        </a:spcBef>
                        <a:spcAft>
                          <a:spcPts val="0"/>
                        </a:spcAft>
                      </a:pPr>
                      <a:r>
                        <a:rPr lang="en-US" sz="1400" b="1" dirty="0">
                          <a:effectLst/>
                          <a:latin typeface="Calibri" panose="020F0502020204030204" pitchFamily="34" charset="0"/>
                          <a:ea typeface="Times New Roman" panose="02020603050405020304" pitchFamily="18" charset="0"/>
                          <a:cs typeface="Times New Roman" panose="02020603050405020304" pitchFamily="18" charset="0"/>
                        </a:rPr>
                        <a:t>DO</a:t>
                      </a:r>
                      <a:endParaRPr lang="en-US" sz="1400" dirty="0">
                        <a:effectLst/>
                        <a:latin typeface="Corbel" panose="020B0503020204020204" pitchFamily="34" charset="0"/>
                        <a:ea typeface="Times New Roman" panose="02020603050405020304" pitchFamily="18" charset="0"/>
                        <a:cs typeface="Times New Roman" panose="02020603050405020304" pitchFamily="18" charset="0"/>
                      </a:endParaRPr>
                    </a:p>
                    <a:p>
                      <a:pPr marL="285750" lvl="0" indent="-285750">
                        <a:buFontTx/>
                        <a:buChar char="-"/>
                      </a:pPr>
                      <a:r>
                        <a:rPr lang="en-US" sz="1400" kern="1200" dirty="0">
                          <a:solidFill>
                            <a:schemeClr val="dk1"/>
                          </a:solidFill>
                          <a:effectLst/>
                          <a:latin typeface="+mn-lt"/>
                          <a:ea typeface="+mn-ea"/>
                          <a:cs typeface="+mn-cs"/>
                        </a:rPr>
                        <a:t>Refer participants to “Small Group Discussion” in the Participant Guide.</a:t>
                      </a:r>
                    </a:p>
                    <a:p>
                      <a:pPr marL="285750" lvl="0" indent="-285750">
                        <a:buFontTx/>
                        <a:buChar char="-"/>
                      </a:pPr>
                      <a:r>
                        <a:rPr lang="en-US" sz="1400" kern="1200" dirty="0">
                          <a:solidFill>
                            <a:schemeClr val="dk1"/>
                          </a:solidFill>
                          <a:effectLst/>
                          <a:latin typeface="+mn-lt"/>
                          <a:ea typeface="+mn-ea"/>
                          <a:cs typeface="+mn-cs"/>
                        </a:rPr>
                        <a:t>As a group, have them discuss questions posed in the Participant</a:t>
                      </a:r>
                      <a:r>
                        <a:rPr lang="en-US" sz="1400" kern="1200" baseline="0" dirty="0">
                          <a:solidFill>
                            <a:schemeClr val="dk1"/>
                          </a:solidFill>
                          <a:effectLst/>
                          <a:latin typeface="+mn-lt"/>
                          <a:ea typeface="+mn-ea"/>
                          <a:cs typeface="+mn-cs"/>
                        </a:rPr>
                        <a:t> Guide</a:t>
                      </a:r>
                      <a:r>
                        <a:rPr lang="en-US" sz="1400" kern="1200" dirty="0">
                          <a:solidFill>
                            <a:schemeClr val="dk1"/>
                          </a:solidFill>
                          <a:effectLst/>
                          <a:latin typeface="+mn-lt"/>
                          <a:ea typeface="+mn-ea"/>
                          <a:cs typeface="+mn-cs"/>
                        </a:rPr>
                        <a:t>. </a:t>
                      </a:r>
                    </a:p>
                    <a:p>
                      <a:pPr marL="342900" marR="0" lvl="0" indent="-342900" algn="l" defTabSz="914400" rtl="0" eaLnBrk="1" fontAlgn="auto" latinLnBrk="0" hangingPunct="1">
                        <a:lnSpc>
                          <a:spcPct val="110000"/>
                        </a:lnSpc>
                        <a:spcBef>
                          <a:spcPts val="0"/>
                        </a:spcBef>
                        <a:spcAft>
                          <a:spcPts val="0"/>
                        </a:spcAft>
                        <a:buClrTx/>
                        <a:buSzTx/>
                        <a:buFontTx/>
                        <a:buChar char="-"/>
                        <a:tabLst/>
                        <a:defRPr/>
                      </a:pPr>
                      <a:endParaRPr lang="en-US" sz="1400" u="none" kern="1200" dirty="0">
                        <a:solidFill>
                          <a:schemeClr val="dk1"/>
                        </a:solidFill>
                        <a:effectLst/>
                        <a:latin typeface="+mn-lt"/>
                        <a:ea typeface="+mn-ea"/>
                        <a:cs typeface="+mn-cs"/>
                      </a:endParaRPr>
                    </a:p>
                    <a:p>
                      <a:pPr marL="342900" marR="0" lvl="0" indent="-342900">
                        <a:lnSpc>
                          <a:spcPct val="110000"/>
                        </a:lnSpc>
                        <a:spcBef>
                          <a:spcPts val="0"/>
                        </a:spcBef>
                        <a:spcAft>
                          <a:spcPts val="0"/>
                        </a:spcAft>
                        <a:buFont typeface="Arial" pitchFamily="34" charset="0"/>
                        <a:buNone/>
                      </a:pPr>
                      <a:r>
                        <a:rPr lang="en-US" sz="1400" b="1" dirty="0">
                          <a:effectLst/>
                          <a:latin typeface="Calibri" panose="020F0502020204030204" pitchFamily="34" charset="0"/>
                          <a:ea typeface="Times New Roman" panose="02020603050405020304" pitchFamily="18" charset="0"/>
                        </a:rPr>
                        <a:t>SAY</a:t>
                      </a:r>
                      <a:endParaRPr lang="en-US" sz="1400" dirty="0">
                        <a:effectLst/>
                        <a:latin typeface="Corbel" panose="020B0503020204020204" pitchFamily="34" charset="0"/>
                      </a:endParaRPr>
                    </a:p>
                    <a:p>
                      <a:pPr marL="290513" marR="0" lvl="0" indent="-290513">
                        <a:lnSpc>
                          <a:spcPct val="100000"/>
                        </a:lnSpc>
                        <a:spcBef>
                          <a:spcPts val="0"/>
                        </a:spcBef>
                        <a:spcAft>
                          <a:spcPts val="0"/>
                        </a:spcAft>
                        <a:buFontTx/>
                        <a:buChar char="-"/>
                      </a:pPr>
                      <a:r>
                        <a:rPr lang="en-US" sz="1400" i="1" kern="1200" dirty="0">
                          <a:solidFill>
                            <a:schemeClr val="dk1"/>
                          </a:solidFill>
                          <a:effectLst/>
                          <a:latin typeface="+mn-lt"/>
                          <a:ea typeface="+mn-ea"/>
                          <a:cs typeface="+mn-cs"/>
                        </a:rPr>
                        <a:t>We’re now going to share and</a:t>
                      </a:r>
                      <a:r>
                        <a:rPr lang="en-US" sz="1400" i="1" kern="1200" baseline="0" dirty="0">
                          <a:solidFill>
                            <a:schemeClr val="dk1"/>
                          </a:solidFill>
                          <a:effectLst/>
                          <a:latin typeface="+mn-lt"/>
                          <a:ea typeface="+mn-ea"/>
                          <a:cs typeface="+mn-cs"/>
                        </a:rPr>
                        <a:t> discuss</a:t>
                      </a:r>
                      <a:r>
                        <a:rPr lang="en-US" sz="1400" i="1" kern="1200" dirty="0">
                          <a:solidFill>
                            <a:schemeClr val="dk1"/>
                          </a:solidFill>
                          <a:effectLst/>
                          <a:latin typeface="+mn-lt"/>
                          <a:ea typeface="+mn-ea"/>
                          <a:cs typeface="+mn-cs"/>
                        </a:rPr>
                        <a:t> the ideas you generated</a:t>
                      </a:r>
                      <a:r>
                        <a:rPr lang="en-US" sz="1400" i="1" kern="1200" baseline="0" dirty="0">
                          <a:solidFill>
                            <a:schemeClr val="dk1"/>
                          </a:solidFill>
                          <a:effectLst/>
                          <a:latin typeface="+mn-lt"/>
                          <a:ea typeface="+mn-ea"/>
                          <a:cs typeface="+mn-cs"/>
                        </a:rPr>
                        <a:t> with your small group.</a:t>
                      </a:r>
                      <a:endParaRPr lang="en-US" sz="1400" i="1" kern="1200" dirty="0">
                        <a:solidFill>
                          <a:schemeClr val="dk1"/>
                        </a:solidFill>
                        <a:effectLst/>
                        <a:latin typeface="+mn-lt"/>
                        <a:ea typeface="+mn-ea"/>
                        <a:cs typeface="+mn-cs"/>
                      </a:endParaRPr>
                    </a:p>
                    <a:p>
                      <a:pPr marL="290513" marR="0" lvl="0" indent="-290513">
                        <a:lnSpc>
                          <a:spcPct val="100000"/>
                        </a:lnSpc>
                        <a:spcBef>
                          <a:spcPts val="0"/>
                        </a:spcBef>
                        <a:spcAft>
                          <a:spcPts val="0"/>
                        </a:spcAft>
                        <a:buFontTx/>
                        <a:buChar char="-"/>
                      </a:pPr>
                      <a:r>
                        <a:rPr lang="en-US" sz="1400" i="1" kern="1200" dirty="0">
                          <a:solidFill>
                            <a:schemeClr val="dk1"/>
                          </a:solidFill>
                          <a:effectLst/>
                          <a:latin typeface="+mn-lt"/>
                          <a:ea typeface="+mn-ea"/>
                          <a:cs typeface="+mn-cs"/>
                        </a:rPr>
                        <a:t>We’re going to share these ideas later in the larger group, so keep track of the ideas your group generates.</a:t>
                      </a:r>
                    </a:p>
                    <a:p>
                      <a:pPr marL="342900" marR="0" lvl="0" indent="-342900">
                        <a:lnSpc>
                          <a:spcPct val="110000"/>
                        </a:lnSpc>
                        <a:spcBef>
                          <a:spcPts val="0"/>
                        </a:spcBef>
                        <a:spcAft>
                          <a:spcPts val="0"/>
                        </a:spcAft>
                        <a:buFontTx/>
                        <a:buChar char="-"/>
                      </a:pPr>
                      <a:endParaRPr lang="en-US" sz="1400" i="1" kern="1200" dirty="0">
                        <a:solidFill>
                          <a:schemeClr val="dk1"/>
                        </a:solidFill>
                        <a:effectLst/>
                        <a:latin typeface="+mn-lt"/>
                        <a:ea typeface="+mn-ea"/>
                        <a:cs typeface="+mn-cs"/>
                      </a:endParaRPr>
                    </a:p>
                    <a:p>
                      <a:pPr marL="342900" marR="0" lvl="0" indent="-342900" algn="l" defTabSz="914400" rtl="0" eaLnBrk="1" fontAlgn="auto" latinLnBrk="0" hangingPunct="1">
                        <a:lnSpc>
                          <a:spcPct val="110000"/>
                        </a:lnSpc>
                        <a:spcBef>
                          <a:spcPts val="0"/>
                        </a:spcBef>
                        <a:spcAft>
                          <a:spcPts val="0"/>
                        </a:spcAft>
                        <a:buClrTx/>
                        <a:buSzTx/>
                        <a:buFontTx/>
                        <a:buNone/>
                        <a:tabLst/>
                        <a:defRPr/>
                      </a:pPr>
                      <a:r>
                        <a:rPr lang="en-US" sz="1400" b="1" i="0" u="none" kern="1200" baseline="0" dirty="0">
                          <a:solidFill>
                            <a:schemeClr val="dk1"/>
                          </a:solidFill>
                          <a:effectLst/>
                          <a:latin typeface="+mn-lt"/>
                          <a:ea typeface="+mn-ea"/>
                          <a:cs typeface="+mn-cs"/>
                        </a:rPr>
                        <a:t>[End of Step 2]</a:t>
                      </a:r>
                    </a:p>
                    <a:p>
                      <a:pPr marL="342900" marR="0" lvl="0" indent="-342900">
                        <a:lnSpc>
                          <a:spcPct val="110000"/>
                        </a:lnSpc>
                        <a:spcBef>
                          <a:spcPts val="0"/>
                        </a:spcBef>
                        <a:spcAft>
                          <a:spcPts val="0"/>
                        </a:spcAft>
                        <a:buFontTx/>
                        <a:buNone/>
                      </a:pPr>
                      <a:endParaRPr lang="en-US" sz="1400" i="1" kern="1200" dirty="0">
                        <a:solidFill>
                          <a:schemeClr val="dk1"/>
                        </a:solidFill>
                        <a:effectLst/>
                        <a:latin typeface="+mn-lt"/>
                        <a:ea typeface="+mn-ea"/>
                        <a:cs typeface="+mn-cs"/>
                      </a:endParaRPr>
                    </a:p>
                    <a:p>
                      <a:pPr marL="115888" marR="0" lvl="0" indent="-115888" algn="l" defTabSz="914400" rtl="0" eaLnBrk="1" fontAlgn="auto" latinLnBrk="0" hangingPunct="1">
                        <a:lnSpc>
                          <a:spcPct val="110000"/>
                        </a:lnSpc>
                        <a:spcBef>
                          <a:spcPts val="0"/>
                        </a:spcBef>
                        <a:spcAft>
                          <a:spcPts val="0"/>
                        </a:spcAft>
                        <a:buClrTx/>
                        <a:buSzTx/>
                        <a:buFont typeface="Symbol" panose="05050102010706020507" pitchFamily="18" charset="2"/>
                        <a:buNone/>
                        <a:tabLst/>
                        <a:defRPr/>
                      </a:pPr>
                      <a:r>
                        <a:rPr lang="en-US" sz="1400" i="1" kern="1200" dirty="0">
                          <a:solidFill>
                            <a:schemeClr val="dk1"/>
                          </a:solidFill>
                          <a:effectLst/>
                          <a:latin typeface="+mn-lt"/>
                          <a:ea typeface="+mn-ea"/>
                          <a:cs typeface="+mn-cs"/>
                        </a:rPr>
                        <a:t> </a:t>
                      </a:r>
                      <a:endParaRPr lang="en-US" sz="1400" kern="1200" dirty="0">
                        <a:solidFill>
                          <a:schemeClr val="dk1"/>
                        </a:solidFill>
                        <a:effectLst/>
                        <a:latin typeface="+mn-lt"/>
                        <a:ea typeface="+mn-ea"/>
                        <a:cs typeface="+mn-cs"/>
                      </a:endParaRPr>
                    </a:p>
                    <a:p>
                      <a:pPr marL="115888" marR="0" lvl="0" indent="-115888">
                        <a:lnSpc>
                          <a:spcPct val="110000"/>
                        </a:lnSpc>
                        <a:spcBef>
                          <a:spcPts val="0"/>
                        </a:spcBef>
                        <a:spcAft>
                          <a:spcPts val="0"/>
                        </a:spcAft>
                        <a:buFont typeface="Symbol" panose="05050102010706020507" pitchFamily="18" charset="2"/>
                        <a:buNone/>
                      </a:pPr>
                      <a:endParaRPr lang="en-US" sz="1400" dirty="0">
                        <a:effectLst/>
                        <a:latin typeface="Corbel" panose="020B0503020204020204" pitchFamily="34" charset="0"/>
                        <a:ea typeface="Times New Roman" panose="02020603050405020304" pitchFamily="18" charset="0"/>
                        <a:cs typeface="Times New Roman" panose="02020603050405020304" pitchFamily="18" charset="0"/>
                      </a:endParaRPr>
                    </a:p>
                  </a:txBody>
                  <a:tcPr marL="68580" marR="68580" marT="0" marB="0">
                    <a:solidFill>
                      <a:srgbClr val="D3B431">
                        <a:alpha val="62000"/>
                      </a:srgbClr>
                    </a:solidFill>
                  </a:tcPr>
                </a:tc>
                <a:extLst>
                  <a:ext uri="{0D108BD9-81ED-4DB2-BD59-A6C34878D82A}">
                    <a16:rowId xmlns:a16="http://schemas.microsoft.com/office/drawing/2014/main" val="3992430320"/>
                  </a:ext>
                </a:extLst>
              </a:tr>
            </a:tbl>
          </a:graphicData>
        </a:graphic>
      </p:graphicFrame>
      <p:pic>
        <p:nvPicPr>
          <p:cNvPr id="5" name="Picture 2" descr="C:\Users\361\AppData\Local\Microsoft\Windows\Temporary Internet Files\Content.IE5\34TGYFAZ\uhr[1].png"/>
          <p:cNvPicPr>
            <a:picLocks noChangeAspect="1" noChangeArrowheads="1"/>
          </p:cNvPicPr>
          <p:nvPr/>
        </p:nvPicPr>
        <p:blipFill>
          <a:blip r:embed="rId2" cstate="print"/>
          <a:srcRect/>
          <a:stretch>
            <a:fillRect/>
          </a:stretch>
        </p:blipFill>
        <p:spPr bwMode="auto">
          <a:xfrm>
            <a:off x="1206742" y="2209800"/>
            <a:ext cx="317258" cy="317258"/>
          </a:xfrm>
          <a:prstGeom prst="rect">
            <a:avLst/>
          </a:prstGeom>
          <a:noFill/>
        </p:spPr>
      </p:pic>
      <p:sp>
        <p:nvSpPr>
          <p:cNvPr id="12" name="TextBox 11"/>
          <p:cNvSpPr txBox="1"/>
          <p:nvPr/>
        </p:nvSpPr>
        <p:spPr>
          <a:xfrm>
            <a:off x="1371600" y="1524000"/>
            <a:ext cx="1230530" cy="584775"/>
          </a:xfrm>
          <a:prstGeom prst="rect">
            <a:avLst/>
          </a:prstGeom>
          <a:noFill/>
        </p:spPr>
        <p:txBody>
          <a:bodyPr wrap="none" rtlCol="0">
            <a:spAutoFit/>
          </a:bodyPr>
          <a:lstStyle/>
          <a:p>
            <a:r>
              <a:rPr lang="en-US" sz="1600" b="1" dirty="0"/>
              <a:t>Small Group</a:t>
            </a:r>
          </a:p>
          <a:p>
            <a:r>
              <a:rPr lang="en-US" sz="1600" b="1" dirty="0"/>
              <a:t>Discussion</a:t>
            </a:r>
          </a:p>
        </p:txBody>
      </p:sp>
      <p:sp>
        <p:nvSpPr>
          <p:cNvPr id="13" name="TextBox 12"/>
          <p:cNvSpPr txBox="1"/>
          <p:nvPr/>
        </p:nvSpPr>
        <p:spPr>
          <a:xfrm>
            <a:off x="1519443" y="2209800"/>
            <a:ext cx="766557" cy="338554"/>
          </a:xfrm>
          <a:prstGeom prst="rect">
            <a:avLst/>
          </a:prstGeom>
          <a:noFill/>
        </p:spPr>
        <p:txBody>
          <a:bodyPr wrap="none" rtlCol="0">
            <a:spAutoFit/>
          </a:bodyPr>
          <a:lstStyle/>
          <a:p>
            <a:r>
              <a:rPr lang="en-US" sz="1600" b="1" dirty="0"/>
              <a:t>20 min</a:t>
            </a:r>
          </a:p>
        </p:txBody>
      </p:sp>
      <p:sp>
        <p:nvSpPr>
          <p:cNvPr id="9" name="Slide Number Placeholder 8"/>
          <p:cNvSpPr>
            <a:spLocks noGrp="1"/>
          </p:cNvSpPr>
          <p:nvPr>
            <p:ph type="sldNum" sz="quarter" idx="12"/>
          </p:nvPr>
        </p:nvSpPr>
        <p:spPr/>
        <p:txBody>
          <a:bodyPr/>
          <a:lstStyle/>
          <a:p>
            <a:fld id="{98044682-6219-4089-8719-C9589F48517E}" type="slidenum">
              <a:rPr lang="en-US" smtClean="0"/>
              <a:pPr/>
              <a:t>25</a:t>
            </a:fld>
            <a:endParaRPr lang="en-US"/>
          </a:p>
        </p:txBody>
      </p:sp>
      <p:cxnSp>
        <p:nvCxnSpPr>
          <p:cNvPr id="10" name="Straight Connector 9"/>
          <p:cNvCxnSpPr/>
          <p:nvPr/>
        </p:nvCxnSpPr>
        <p:spPr>
          <a:xfrm>
            <a:off x="2819400" y="1371600"/>
            <a:ext cx="0" cy="5212080"/>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pic>
        <p:nvPicPr>
          <p:cNvPr id="3" name="Picture 6" descr="C:\Users\361\AppData\Local\Microsoft\Windows\Temporary Internet Files\Content.IE5\IGMPWQCZ\Righthand.svg[1].png"/>
          <p:cNvPicPr>
            <a:picLocks noChangeAspect="1" noChangeArrowheads="1"/>
          </p:cNvPicPr>
          <p:nvPr/>
        </p:nvPicPr>
        <p:blipFill>
          <a:blip r:embed="rId3" cstate="print"/>
          <a:srcRect/>
          <a:stretch>
            <a:fillRect/>
          </a:stretch>
        </p:blipFill>
        <p:spPr bwMode="auto">
          <a:xfrm>
            <a:off x="2667000" y="1524000"/>
            <a:ext cx="381000" cy="381000"/>
          </a:xfrm>
          <a:prstGeom prst="rect">
            <a:avLst/>
          </a:prstGeom>
          <a:noFill/>
        </p:spPr>
      </p:pic>
      <p:pic>
        <p:nvPicPr>
          <p:cNvPr id="8" name="Picture 7" descr="C:\Users\361\AppData\Local\Microsoft\Windows\Temporary Internet Files\Content.IE5\IGMPWQCZ\ibdjl95-Speech-Bubbles-1[1].png"/>
          <p:cNvPicPr>
            <a:picLocks noChangeAspect="1" noChangeArrowheads="1"/>
          </p:cNvPicPr>
          <p:nvPr/>
        </p:nvPicPr>
        <p:blipFill>
          <a:blip r:embed="rId4" cstate="print"/>
          <a:srcRect/>
          <a:stretch>
            <a:fillRect/>
          </a:stretch>
        </p:blipFill>
        <p:spPr bwMode="auto">
          <a:xfrm>
            <a:off x="2667000" y="2883190"/>
            <a:ext cx="304800" cy="317210"/>
          </a:xfrm>
          <a:prstGeom prst="rect">
            <a:avLst/>
          </a:prstGeom>
          <a:noFill/>
        </p:spPr>
      </p:pic>
    </p:spTree>
    <p:extLst>
      <p:ext uri="{BB962C8B-B14F-4D97-AF65-F5344CB8AC3E}">
        <p14:creationId xmlns:p14="http://schemas.microsoft.com/office/powerpoint/2010/main" val="42453040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507304437"/>
              </p:ext>
            </p:extLst>
          </p:nvPr>
        </p:nvGraphicFramePr>
        <p:xfrm>
          <a:off x="876300" y="381000"/>
          <a:ext cx="7406640" cy="6217920"/>
        </p:xfrm>
        <a:graphic>
          <a:graphicData uri="http://schemas.openxmlformats.org/drawingml/2006/table">
            <a:tbl>
              <a:tblPr firstRow="1" bandRow="1">
                <a:tableStyleId>{46F890A9-2807-4EBB-B81D-B2AA78EC7F39}</a:tableStyleId>
              </a:tblPr>
              <a:tblGrid>
                <a:gridCol w="1759077">
                  <a:extLst>
                    <a:ext uri="{9D8B030D-6E8A-4147-A177-3AD203B41FA5}">
                      <a16:colId xmlns:a16="http://schemas.microsoft.com/office/drawing/2014/main" val="1764587541"/>
                    </a:ext>
                  </a:extLst>
                </a:gridCol>
                <a:gridCol w="493458">
                  <a:extLst>
                    <a:ext uri="{9D8B030D-6E8A-4147-A177-3AD203B41FA5}">
                      <a16:colId xmlns:a16="http://schemas.microsoft.com/office/drawing/2014/main" val="3858536520"/>
                    </a:ext>
                  </a:extLst>
                </a:gridCol>
                <a:gridCol w="5154105">
                  <a:extLst>
                    <a:ext uri="{9D8B030D-6E8A-4147-A177-3AD203B41FA5}">
                      <a16:colId xmlns:a16="http://schemas.microsoft.com/office/drawing/2014/main" val="1282257971"/>
                    </a:ext>
                  </a:extLst>
                </a:gridCol>
              </a:tblGrid>
              <a:tr h="976299">
                <a:tc>
                  <a:txBody>
                    <a:bodyPr/>
                    <a:lstStyle/>
                    <a:p>
                      <a:pPr marL="0" marR="0" algn="ctr">
                        <a:spcBef>
                          <a:spcPts val="0"/>
                        </a:spcBef>
                        <a:spcAft>
                          <a:spcPts val="0"/>
                        </a:spcAft>
                      </a:pPr>
                      <a:endParaRPr lang="en-US" sz="2000" b="1" dirty="0">
                        <a:solidFill>
                          <a:srgbClr val="F2F2F2"/>
                        </a:solidFill>
                        <a:effectLst/>
                        <a:latin typeface="Calibri" panose="020F0502020204030204" pitchFamily="34" charset="0"/>
                        <a:ea typeface="Times New Roman" panose="02020603050405020304" pitchFamily="18"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Step</a:t>
                      </a:r>
                      <a:endParaRPr lang="en-US" sz="1200" dirty="0">
                        <a:effectLst/>
                        <a:latin typeface="Corbel" panose="020B0503020204020204" pitchFamily="34"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 </a:t>
                      </a: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a:solidFill>
                          <a:srgbClr val="F2F2F2"/>
                        </a:solidFill>
                        <a:effectLst/>
                        <a:latin typeface="Calibri" panose="020F0502020204030204" pitchFamily="34" charset="0"/>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a:solidFill>
                            <a:srgbClr val="F2F2F2"/>
                          </a:solidFill>
                          <a:effectLst/>
                          <a:latin typeface="Calibri" panose="020F0502020204030204" pitchFamily="34" charset="0"/>
                          <a:ea typeface="Times New Roman" panose="02020603050405020304" pitchFamily="18" charset="0"/>
                        </a:rPr>
                        <a:t>Facilitator Activity</a:t>
                      </a:r>
                      <a:endParaRPr lang="en-US" sz="1200" dirty="0">
                        <a:effectLst/>
                        <a:latin typeface="Corbel" panose="020B0503020204020204" pitchFamily="34" charset="0"/>
                      </a:endParaRPr>
                    </a:p>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extLst>
                  <a:ext uri="{0D108BD9-81ED-4DB2-BD59-A6C34878D82A}">
                    <a16:rowId xmlns:a16="http://schemas.microsoft.com/office/drawing/2014/main" val="2641501532"/>
                  </a:ext>
                </a:extLst>
              </a:tr>
              <a:tr h="5241621">
                <a:tc>
                  <a:txBody>
                    <a:bodyPr/>
                    <a:lstStyle/>
                    <a:p>
                      <a:pPr algn="l"/>
                      <a:r>
                        <a:rPr lang="en-US" sz="4800" b="1" kern="1200" dirty="0">
                          <a:solidFill>
                            <a:schemeClr val="tx1"/>
                          </a:solidFill>
                          <a:effectLst/>
                          <a:latin typeface="+mn-lt"/>
                          <a:ea typeface="+mn-ea"/>
                          <a:cs typeface="+mn-cs"/>
                        </a:rPr>
                        <a:t> 3</a:t>
                      </a:r>
                      <a:endParaRPr lang="en-US" sz="1600" dirty="0">
                        <a:solidFill>
                          <a:schemeClr val="tx1"/>
                        </a:solidFill>
                        <a:effectLst/>
                      </a:endParaRPr>
                    </a:p>
                    <a:p>
                      <a:pPr algn="ctr"/>
                      <a:r>
                        <a:rPr lang="en-US" sz="1400" b="1" kern="1200" dirty="0">
                          <a:solidFill>
                            <a:schemeClr val="tx1"/>
                          </a:solidFill>
                          <a:effectLst/>
                          <a:latin typeface="+mn-lt"/>
                          <a:ea typeface="+mn-ea"/>
                          <a:cs typeface="+mn-cs"/>
                        </a:rPr>
                        <a:t> </a:t>
                      </a:r>
                      <a:endParaRPr lang="en-US" sz="1400" dirty="0">
                        <a:solidFill>
                          <a:schemeClr val="tx1"/>
                        </a:solidFill>
                        <a:effectLst/>
                      </a:endParaRPr>
                    </a:p>
                    <a:p>
                      <a:pPr algn="ctr"/>
                      <a:endParaRPr lang="en-US" sz="1200" b="1" kern="1200" dirty="0">
                        <a:solidFill>
                          <a:schemeClr val="tx1"/>
                        </a:solidFill>
                        <a:effectLst/>
                        <a:latin typeface="+mn-lt"/>
                        <a:ea typeface="+mn-ea"/>
                        <a:cs typeface="+mn-cs"/>
                      </a:endParaRPr>
                    </a:p>
                  </a:txBody>
                  <a:tcPr>
                    <a:solidFill>
                      <a:srgbClr val="CC9900"/>
                    </a:solidFill>
                  </a:tcPr>
                </a:tc>
                <a:tc>
                  <a:txBody>
                    <a:bodyPr/>
                    <a:lstStyle/>
                    <a:p>
                      <a:pPr marL="0" indent="0">
                        <a:buNone/>
                      </a:pPr>
                      <a:endParaRPr lang="en-US" sz="1100" dirty="0"/>
                    </a:p>
                  </a:txBody>
                  <a:tcPr>
                    <a:solidFill>
                      <a:srgbClr val="D3B431">
                        <a:alpha val="62000"/>
                      </a:srgbClr>
                    </a:solidFill>
                  </a:tcPr>
                </a:tc>
                <a:tc>
                  <a:txBody>
                    <a:bodyPr/>
                    <a:lstStyle/>
                    <a:p>
                      <a:pPr marL="0" marR="0">
                        <a:lnSpc>
                          <a:spcPct val="110000"/>
                        </a:lnSpc>
                        <a:spcBef>
                          <a:spcPts val="0"/>
                        </a:spcBef>
                        <a:spcAft>
                          <a:spcPts val="0"/>
                        </a:spcAft>
                      </a:pPr>
                      <a:endParaRPr lang="en-US" sz="14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0000"/>
                        </a:lnSpc>
                        <a:spcBef>
                          <a:spcPts val="0"/>
                        </a:spcBef>
                        <a:spcAft>
                          <a:spcPts val="0"/>
                        </a:spcAft>
                      </a:pPr>
                      <a:r>
                        <a:rPr lang="en-US" sz="1400" b="1" dirty="0">
                          <a:effectLst/>
                          <a:latin typeface="Calibri" panose="020F0502020204030204" pitchFamily="34" charset="0"/>
                          <a:ea typeface="Times New Roman" panose="02020603050405020304" pitchFamily="18" charset="0"/>
                          <a:cs typeface="Times New Roman" panose="02020603050405020304" pitchFamily="18" charset="0"/>
                        </a:rPr>
                        <a:t>DO</a:t>
                      </a:r>
                      <a:endParaRPr lang="en-US" sz="1800" kern="1200" dirty="0">
                        <a:solidFill>
                          <a:schemeClr val="dk1"/>
                        </a:solidFill>
                        <a:effectLst/>
                        <a:latin typeface="+mn-lt"/>
                        <a:ea typeface="+mn-ea"/>
                        <a:cs typeface="+mn-cs"/>
                      </a:endParaRPr>
                    </a:p>
                    <a:p>
                      <a:pPr marL="285750" lvl="0" indent="-285750">
                        <a:buFontTx/>
                        <a:buChar char="-"/>
                      </a:pPr>
                      <a:r>
                        <a:rPr lang="en-US" sz="1400" kern="1200" dirty="0">
                          <a:solidFill>
                            <a:schemeClr val="dk1"/>
                          </a:solidFill>
                          <a:effectLst/>
                          <a:latin typeface="+mn-lt"/>
                          <a:ea typeface="+mn-ea"/>
                          <a:cs typeface="+mn-cs"/>
                        </a:rPr>
                        <a:t>Ask each small group to designate a spokesperson. </a:t>
                      </a:r>
                    </a:p>
                    <a:p>
                      <a:r>
                        <a:rPr lang="en-US" sz="1400" kern="1200" dirty="0">
                          <a:solidFill>
                            <a:schemeClr val="dk1"/>
                          </a:solidFill>
                          <a:effectLst/>
                          <a:latin typeface="+mn-lt"/>
                          <a:ea typeface="+mn-ea"/>
                          <a:cs typeface="+mn-cs"/>
                        </a:rPr>
                        <a:t> </a:t>
                      </a:r>
                    </a:p>
                    <a:p>
                      <a:r>
                        <a:rPr lang="en-US" sz="1400" b="1" kern="1200" dirty="0">
                          <a:solidFill>
                            <a:schemeClr val="dk1"/>
                          </a:solidFill>
                          <a:effectLst/>
                          <a:latin typeface="+mn-lt"/>
                          <a:ea typeface="+mn-ea"/>
                          <a:cs typeface="+mn-cs"/>
                        </a:rPr>
                        <a:t>SAY</a:t>
                      </a:r>
                    </a:p>
                    <a:p>
                      <a:pPr marL="285750" lvl="0" indent="-285750">
                        <a:buFontTx/>
                        <a:buChar char="-"/>
                      </a:pPr>
                      <a:r>
                        <a:rPr lang="en-US" sz="1400" i="1" kern="1200" dirty="0">
                          <a:solidFill>
                            <a:schemeClr val="dk1"/>
                          </a:solidFill>
                          <a:effectLst/>
                          <a:latin typeface="+mn-lt"/>
                          <a:ea typeface="+mn-ea"/>
                          <a:cs typeface="+mn-cs"/>
                        </a:rPr>
                        <a:t>One member of your group is going to present your group’s ideas to the rest of us. So choose a spokesperson and spend a few minutes pulling together the ideas your spokesperson will share.</a:t>
                      </a:r>
                    </a:p>
                    <a:p>
                      <a:pPr marL="285750" lvl="0" indent="-285750">
                        <a:buFontTx/>
                        <a:buChar char="-"/>
                      </a:pPr>
                      <a:r>
                        <a:rPr lang="en-US" sz="1400" i="1" kern="1200" dirty="0">
                          <a:solidFill>
                            <a:schemeClr val="dk1"/>
                          </a:solidFill>
                          <a:effectLst/>
                          <a:latin typeface="+mn-lt"/>
                          <a:ea typeface="+mn-ea"/>
                          <a:cs typeface="+mn-cs"/>
                        </a:rPr>
                        <a:t>Your presentation should include both the categories of questions you were working with and the ideas for seeking answers you came up with, along with any other ideas you want to share.</a:t>
                      </a:r>
                      <a:endParaRPr lang="en-US" sz="1400" kern="1200" dirty="0">
                        <a:solidFill>
                          <a:schemeClr val="dk1"/>
                        </a:solidFill>
                        <a:effectLst/>
                        <a:latin typeface="+mn-lt"/>
                        <a:ea typeface="+mn-ea"/>
                        <a:cs typeface="+mn-cs"/>
                      </a:endParaRPr>
                    </a:p>
                    <a:p>
                      <a:r>
                        <a:rPr lang="en-US" sz="1400" kern="1200" dirty="0">
                          <a:solidFill>
                            <a:schemeClr val="dk1"/>
                          </a:solidFill>
                          <a:effectLst/>
                          <a:latin typeface="+mn-lt"/>
                          <a:ea typeface="+mn-ea"/>
                          <a:cs typeface="+mn-cs"/>
                        </a:rPr>
                        <a:t> </a:t>
                      </a:r>
                    </a:p>
                    <a:p>
                      <a:r>
                        <a:rPr lang="en-US" sz="1400" b="1" kern="1200" dirty="0">
                          <a:solidFill>
                            <a:schemeClr val="dk1"/>
                          </a:solidFill>
                          <a:effectLst/>
                          <a:latin typeface="+mn-lt"/>
                          <a:ea typeface="+mn-ea"/>
                          <a:cs typeface="+mn-cs"/>
                        </a:rPr>
                        <a:t>DO</a:t>
                      </a:r>
                    </a:p>
                    <a:p>
                      <a:pPr marL="285750" lvl="0" indent="-285750">
                        <a:buFontTx/>
                        <a:buChar char="-"/>
                      </a:pPr>
                      <a:r>
                        <a:rPr lang="en-US" sz="1400" kern="1200" dirty="0">
                          <a:solidFill>
                            <a:schemeClr val="dk1"/>
                          </a:solidFill>
                          <a:effectLst/>
                          <a:latin typeface="+mn-lt"/>
                          <a:ea typeface="+mn-ea"/>
                          <a:cs typeface="+mn-cs"/>
                        </a:rPr>
                        <a:t>Select a </a:t>
                      </a:r>
                      <a:r>
                        <a:rPr lang="en-US" sz="1400" kern="1200" dirty="0">
                          <a:solidFill>
                            <a:schemeClr val="tx1"/>
                          </a:solidFill>
                          <a:effectLst/>
                          <a:latin typeface="+mn-lt"/>
                          <a:ea typeface="+mn-ea"/>
                          <a:cs typeface="+mn-cs"/>
                        </a:rPr>
                        <a:t>group to go first.  Have each spokesperson present their group’s info-seeking </a:t>
                      </a:r>
                      <a:r>
                        <a:rPr lang="en-US" sz="1400" kern="1200" dirty="0">
                          <a:solidFill>
                            <a:schemeClr val="dk1"/>
                          </a:solidFill>
                          <a:effectLst/>
                          <a:latin typeface="+mn-lt"/>
                          <a:ea typeface="+mn-ea"/>
                          <a:cs typeface="+mn-cs"/>
                        </a:rPr>
                        <a:t>plan to the larger group.</a:t>
                      </a:r>
                    </a:p>
                    <a:p>
                      <a:pPr marL="285750" lvl="0" indent="-285750">
                        <a:buFontTx/>
                        <a:buChar char="-"/>
                      </a:pPr>
                      <a:r>
                        <a:rPr lang="en-US" sz="1400" kern="1200" dirty="0">
                          <a:solidFill>
                            <a:schemeClr val="dk1"/>
                          </a:solidFill>
                          <a:effectLst/>
                          <a:latin typeface="+mn-lt"/>
                          <a:ea typeface="+mn-ea"/>
                          <a:cs typeface="+mn-cs"/>
                        </a:rPr>
                        <a:t>Encourage others to ask questions and build upon one another’s ideas. </a:t>
                      </a:r>
                    </a:p>
                    <a:p>
                      <a:pPr marL="285750" lvl="0" indent="-285750">
                        <a:buFontTx/>
                        <a:buChar char="-"/>
                      </a:pPr>
                      <a:endParaRPr lang="en-US" sz="1400" kern="1200" dirty="0">
                        <a:solidFill>
                          <a:schemeClr val="dk1"/>
                        </a:solidFill>
                        <a:effectLst/>
                        <a:latin typeface="+mn-lt"/>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Tx/>
                        <a:buNone/>
                        <a:tabLst/>
                        <a:defRPr/>
                      </a:pPr>
                      <a:r>
                        <a:rPr lang="en-US" sz="1400" b="1" i="0" u="none" kern="1200" baseline="0" dirty="0">
                          <a:solidFill>
                            <a:schemeClr val="dk1"/>
                          </a:solidFill>
                          <a:effectLst/>
                          <a:latin typeface="+mn-lt"/>
                          <a:ea typeface="+mn-ea"/>
                          <a:cs typeface="+mn-cs"/>
                        </a:rPr>
                        <a:t>[End of Step 3]</a:t>
                      </a:r>
                    </a:p>
                    <a:p>
                      <a:pPr marL="285750" lvl="0" indent="-285750">
                        <a:buFontTx/>
                        <a:buNone/>
                      </a:pPr>
                      <a:endParaRPr lang="en-US" sz="1400" kern="1200" dirty="0">
                        <a:solidFill>
                          <a:schemeClr val="dk1"/>
                        </a:solidFill>
                        <a:effectLst/>
                        <a:latin typeface="+mn-lt"/>
                        <a:ea typeface="+mn-ea"/>
                        <a:cs typeface="+mn-cs"/>
                      </a:endParaRPr>
                    </a:p>
                  </a:txBody>
                  <a:tcPr marL="68580" marR="68580" marT="0" marB="0">
                    <a:solidFill>
                      <a:srgbClr val="D3B431">
                        <a:alpha val="62000"/>
                      </a:srgbClr>
                    </a:solidFill>
                  </a:tcPr>
                </a:tc>
                <a:extLst>
                  <a:ext uri="{0D108BD9-81ED-4DB2-BD59-A6C34878D82A}">
                    <a16:rowId xmlns:a16="http://schemas.microsoft.com/office/drawing/2014/main" val="3992430320"/>
                  </a:ext>
                </a:extLst>
              </a:tr>
            </a:tbl>
          </a:graphicData>
        </a:graphic>
      </p:graphicFrame>
      <p:pic>
        <p:nvPicPr>
          <p:cNvPr id="5" name="Picture 2" descr="C:\Users\361\AppData\Local\Microsoft\Windows\Temporary Internet Files\Content.IE5\34TGYFAZ\uhr[1].png"/>
          <p:cNvPicPr>
            <a:picLocks noChangeAspect="1" noChangeArrowheads="1"/>
          </p:cNvPicPr>
          <p:nvPr/>
        </p:nvPicPr>
        <p:blipFill>
          <a:blip r:embed="rId2" cstate="print"/>
          <a:srcRect/>
          <a:stretch>
            <a:fillRect/>
          </a:stretch>
        </p:blipFill>
        <p:spPr bwMode="auto">
          <a:xfrm>
            <a:off x="1206742" y="2633246"/>
            <a:ext cx="317258" cy="317258"/>
          </a:xfrm>
          <a:prstGeom prst="rect">
            <a:avLst/>
          </a:prstGeom>
          <a:noFill/>
        </p:spPr>
      </p:pic>
      <p:sp>
        <p:nvSpPr>
          <p:cNvPr id="12" name="TextBox 11"/>
          <p:cNvSpPr txBox="1"/>
          <p:nvPr/>
        </p:nvSpPr>
        <p:spPr>
          <a:xfrm>
            <a:off x="1371600" y="1513582"/>
            <a:ext cx="1077218" cy="1077218"/>
          </a:xfrm>
          <a:prstGeom prst="rect">
            <a:avLst/>
          </a:prstGeom>
          <a:noFill/>
        </p:spPr>
        <p:txBody>
          <a:bodyPr wrap="none" rtlCol="0">
            <a:spAutoFit/>
          </a:bodyPr>
          <a:lstStyle/>
          <a:p>
            <a:r>
              <a:rPr lang="en-US" sz="1600" b="1" dirty="0"/>
              <a:t>Present </a:t>
            </a:r>
          </a:p>
          <a:p>
            <a:r>
              <a:rPr lang="en-US" sz="1600" b="1" dirty="0"/>
              <a:t>Info-</a:t>
            </a:r>
          </a:p>
          <a:p>
            <a:r>
              <a:rPr lang="en-US" sz="1600" b="1" dirty="0"/>
              <a:t>Gathering </a:t>
            </a:r>
          </a:p>
          <a:p>
            <a:r>
              <a:rPr lang="en-US" sz="1600" b="1" dirty="0"/>
              <a:t>Plans</a:t>
            </a:r>
          </a:p>
        </p:txBody>
      </p:sp>
      <p:sp>
        <p:nvSpPr>
          <p:cNvPr id="13" name="TextBox 12"/>
          <p:cNvSpPr txBox="1"/>
          <p:nvPr/>
        </p:nvSpPr>
        <p:spPr>
          <a:xfrm>
            <a:off x="1519443" y="2633246"/>
            <a:ext cx="766557" cy="338554"/>
          </a:xfrm>
          <a:prstGeom prst="rect">
            <a:avLst/>
          </a:prstGeom>
          <a:noFill/>
        </p:spPr>
        <p:txBody>
          <a:bodyPr wrap="none" rtlCol="0">
            <a:spAutoFit/>
          </a:bodyPr>
          <a:lstStyle/>
          <a:p>
            <a:r>
              <a:rPr lang="en-US" sz="1600" b="1" dirty="0"/>
              <a:t>30 min</a:t>
            </a:r>
          </a:p>
        </p:txBody>
      </p:sp>
      <p:sp>
        <p:nvSpPr>
          <p:cNvPr id="10" name="Slide Number Placeholder 9"/>
          <p:cNvSpPr>
            <a:spLocks noGrp="1"/>
          </p:cNvSpPr>
          <p:nvPr>
            <p:ph type="sldNum" sz="quarter" idx="12"/>
          </p:nvPr>
        </p:nvSpPr>
        <p:spPr/>
        <p:txBody>
          <a:bodyPr/>
          <a:lstStyle/>
          <a:p>
            <a:fld id="{98044682-6219-4089-8719-C9589F48517E}" type="slidenum">
              <a:rPr lang="en-US" smtClean="0"/>
              <a:pPr/>
              <a:t>26</a:t>
            </a:fld>
            <a:endParaRPr lang="en-US"/>
          </a:p>
        </p:txBody>
      </p:sp>
      <p:cxnSp>
        <p:nvCxnSpPr>
          <p:cNvPr id="14" name="Straight Connector 13"/>
          <p:cNvCxnSpPr/>
          <p:nvPr/>
        </p:nvCxnSpPr>
        <p:spPr>
          <a:xfrm>
            <a:off x="2819400" y="1371600"/>
            <a:ext cx="0" cy="5212080"/>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pic>
        <p:nvPicPr>
          <p:cNvPr id="3" name="Picture 6" descr="C:\Users\361\AppData\Local\Microsoft\Windows\Temporary Internet Files\Content.IE5\IGMPWQCZ\Righthand.svg[1].png"/>
          <p:cNvPicPr>
            <a:picLocks noChangeAspect="1" noChangeArrowheads="1"/>
          </p:cNvPicPr>
          <p:nvPr/>
        </p:nvPicPr>
        <p:blipFill>
          <a:blip r:embed="rId3" cstate="print"/>
          <a:srcRect/>
          <a:stretch>
            <a:fillRect/>
          </a:stretch>
        </p:blipFill>
        <p:spPr bwMode="auto">
          <a:xfrm>
            <a:off x="2667000" y="1524000"/>
            <a:ext cx="381000" cy="381000"/>
          </a:xfrm>
          <a:prstGeom prst="rect">
            <a:avLst/>
          </a:prstGeom>
          <a:noFill/>
        </p:spPr>
      </p:pic>
      <p:pic>
        <p:nvPicPr>
          <p:cNvPr id="8" name="Picture 7" descr="C:\Users\361\AppData\Local\Microsoft\Windows\Temporary Internet Files\Content.IE5\IGMPWQCZ\ibdjl95-Speech-Bubbles-1[1].png"/>
          <p:cNvPicPr>
            <a:picLocks noChangeAspect="1" noChangeArrowheads="1"/>
          </p:cNvPicPr>
          <p:nvPr/>
        </p:nvPicPr>
        <p:blipFill>
          <a:blip r:embed="rId4" cstate="print"/>
          <a:srcRect/>
          <a:stretch>
            <a:fillRect/>
          </a:stretch>
        </p:blipFill>
        <p:spPr bwMode="auto">
          <a:xfrm>
            <a:off x="2667000" y="2255520"/>
            <a:ext cx="304800" cy="317210"/>
          </a:xfrm>
          <a:prstGeom prst="rect">
            <a:avLst/>
          </a:prstGeom>
          <a:noFill/>
        </p:spPr>
      </p:pic>
      <p:pic>
        <p:nvPicPr>
          <p:cNvPr id="6" name="Picture 6" descr="C:\Users\361\AppData\Local\Microsoft\Windows\Temporary Internet Files\Content.IE5\IGMPWQCZ\Righthand.svg[1].png"/>
          <p:cNvPicPr>
            <a:picLocks noChangeAspect="1" noChangeArrowheads="1"/>
          </p:cNvPicPr>
          <p:nvPr/>
        </p:nvPicPr>
        <p:blipFill>
          <a:blip r:embed="rId3" cstate="print"/>
          <a:srcRect/>
          <a:stretch>
            <a:fillRect/>
          </a:stretch>
        </p:blipFill>
        <p:spPr bwMode="auto">
          <a:xfrm>
            <a:off x="2644321" y="3893820"/>
            <a:ext cx="381000" cy="381000"/>
          </a:xfrm>
          <a:prstGeom prst="rect">
            <a:avLst/>
          </a:prstGeom>
          <a:noFill/>
        </p:spPr>
      </p:pic>
    </p:spTree>
    <p:extLst>
      <p:ext uri="{BB962C8B-B14F-4D97-AF65-F5344CB8AC3E}">
        <p14:creationId xmlns:p14="http://schemas.microsoft.com/office/powerpoint/2010/main" val="37501654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186985777"/>
              </p:ext>
            </p:extLst>
          </p:nvPr>
        </p:nvGraphicFramePr>
        <p:xfrm>
          <a:off x="876300" y="381000"/>
          <a:ext cx="7406640" cy="6217920"/>
        </p:xfrm>
        <a:graphic>
          <a:graphicData uri="http://schemas.openxmlformats.org/drawingml/2006/table">
            <a:tbl>
              <a:tblPr firstRow="1" bandRow="1">
                <a:tableStyleId>{46F890A9-2807-4EBB-B81D-B2AA78EC7F39}</a:tableStyleId>
              </a:tblPr>
              <a:tblGrid>
                <a:gridCol w="1759077">
                  <a:extLst>
                    <a:ext uri="{9D8B030D-6E8A-4147-A177-3AD203B41FA5}">
                      <a16:colId xmlns:a16="http://schemas.microsoft.com/office/drawing/2014/main" val="1764587541"/>
                    </a:ext>
                  </a:extLst>
                </a:gridCol>
                <a:gridCol w="493458">
                  <a:extLst>
                    <a:ext uri="{9D8B030D-6E8A-4147-A177-3AD203B41FA5}">
                      <a16:colId xmlns:a16="http://schemas.microsoft.com/office/drawing/2014/main" val="3858536520"/>
                    </a:ext>
                  </a:extLst>
                </a:gridCol>
                <a:gridCol w="5154105">
                  <a:extLst>
                    <a:ext uri="{9D8B030D-6E8A-4147-A177-3AD203B41FA5}">
                      <a16:colId xmlns:a16="http://schemas.microsoft.com/office/drawing/2014/main" val="1282257971"/>
                    </a:ext>
                  </a:extLst>
                </a:gridCol>
              </a:tblGrid>
              <a:tr h="975666">
                <a:tc>
                  <a:txBody>
                    <a:bodyPr/>
                    <a:lstStyle/>
                    <a:p>
                      <a:pPr marL="0" marR="0" algn="ctr">
                        <a:spcBef>
                          <a:spcPts val="0"/>
                        </a:spcBef>
                        <a:spcAft>
                          <a:spcPts val="0"/>
                        </a:spcAft>
                      </a:pPr>
                      <a:endParaRPr lang="en-US" sz="2000" b="1" dirty="0">
                        <a:solidFill>
                          <a:srgbClr val="F2F2F2"/>
                        </a:solidFill>
                        <a:effectLst/>
                        <a:latin typeface="Calibri" panose="020F0502020204030204" pitchFamily="34" charset="0"/>
                        <a:ea typeface="Times New Roman" panose="02020603050405020304" pitchFamily="18"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Step</a:t>
                      </a:r>
                      <a:endParaRPr lang="en-US" sz="1200" dirty="0">
                        <a:effectLst/>
                        <a:latin typeface="Corbel" panose="020B0503020204020204" pitchFamily="34"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 </a:t>
                      </a: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a:solidFill>
                          <a:srgbClr val="F2F2F2"/>
                        </a:solidFill>
                        <a:effectLst/>
                        <a:latin typeface="Calibri" panose="020F0502020204030204" pitchFamily="34" charset="0"/>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a:solidFill>
                            <a:srgbClr val="F2F2F2"/>
                          </a:solidFill>
                          <a:effectLst/>
                          <a:latin typeface="Calibri" panose="020F0502020204030204" pitchFamily="34" charset="0"/>
                          <a:ea typeface="Times New Roman" panose="02020603050405020304" pitchFamily="18" charset="0"/>
                        </a:rPr>
                        <a:t>Facilitator Activity</a:t>
                      </a:r>
                      <a:endParaRPr lang="en-US" sz="1200" dirty="0">
                        <a:effectLst/>
                        <a:latin typeface="Corbel" panose="020B0503020204020204" pitchFamily="34" charset="0"/>
                      </a:endParaRPr>
                    </a:p>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extLst>
                  <a:ext uri="{0D108BD9-81ED-4DB2-BD59-A6C34878D82A}">
                    <a16:rowId xmlns:a16="http://schemas.microsoft.com/office/drawing/2014/main" val="2641501532"/>
                  </a:ext>
                </a:extLst>
              </a:tr>
              <a:tr h="5242254">
                <a:tc>
                  <a:txBody>
                    <a:bodyPr/>
                    <a:lstStyle/>
                    <a:p>
                      <a:pPr algn="l"/>
                      <a:r>
                        <a:rPr lang="en-US" sz="4800" b="1" kern="1200" dirty="0">
                          <a:solidFill>
                            <a:schemeClr val="tx1"/>
                          </a:solidFill>
                          <a:effectLst/>
                          <a:latin typeface="+mn-lt"/>
                          <a:ea typeface="+mn-ea"/>
                          <a:cs typeface="+mn-cs"/>
                        </a:rPr>
                        <a:t> 4</a:t>
                      </a:r>
                      <a:endParaRPr lang="en-US" sz="1600" dirty="0">
                        <a:solidFill>
                          <a:schemeClr val="tx1"/>
                        </a:solidFill>
                        <a:effectLst/>
                      </a:endParaRPr>
                    </a:p>
                    <a:p>
                      <a:pPr algn="ctr"/>
                      <a:r>
                        <a:rPr lang="en-US" sz="1400" b="1" kern="1200" dirty="0">
                          <a:solidFill>
                            <a:schemeClr val="tx1"/>
                          </a:solidFill>
                          <a:effectLst/>
                          <a:latin typeface="+mn-lt"/>
                          <a:ea typeface="+mn-ea"/>
                          <a:cs typeface="+mn-cs"/>
                        </a:rPr>
                        <a:t> </a:t>
                      </a:r>
                      <a:endParaRPr lang="en-US" sz="1400" dirty="0">
                        <a:solidFill>
                          <a:schemeClr val="tx1"/>
                        </a:solidFill>
                        <a:effectLst/>
                      </a:endParaRPr>
                    </a:p>
                    <a:p>
                      <a:pPr algn="ctr"/>
                      <a:endParaRPr lang="en-US" sz="1200" b="1" kern="1200" dirty="0">
                        <a:solidFill>
                          <a:schemeClr val="tx1"/>
                        </a:solidFill>
                        <a:effectLst/>
                        <a:latin typeface="+mn-lt"/>
                        <a:ea typeface="+mn-ea"/>
                        <a:cs typeface="+mn-cs"/>
                      </a:endParaRPr>
                    </a:p>
                  </a:txBody>
                  <a:tcPr>
                    <a:solidFill>
                      <a:srgbClr val="CC9900"/>
                    </a:solidFill>
                  </a:tcPr>
                </a:tc>
                <a:tc>
                  <a:txBody>
                    <a:bodyPr/>
                    <a:lstStyle/>
                    <a:p>
                      <a:pPr marL="0" indent="0">
                        <a:buNone/>
                      </a:pPr>
                      <a:endParaRPr lang="en-US" sz="1100" dirty="0"/>
                    </a:p>
                  </a:txBody>
                  <a:tcPr>
                    <a:solidFill>
                      <a:srgbClr val="D3B431">
                        <a:alpha val="62000"/>
                      </a:srgbClr>
                    </a:solidFill>
                  </a:tcPr>
                </a:tc>
                <a:tc>
                  <a:txBody>
                    <a:bodyPr/>
                    <a:lstStyle/>
                    <a:p>
                      <a:pPr marL="0" marR="0">
                        <a:lnSpc>
                          <a:spcPct val="110000"/>
                        </a:lnSpc>
                        <a:spcBef>
                          <a:spcPts val="0"/>
                        </a:spcBef>
                        <a:spcAft>
                          <a:spcPts val="0"/>
                        </a:spcAft>
                      </a:pPr>
                      <a:endParaRPr lang="en-US" sz="14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0000"/>
                        </a:lnSpc>
                        <a:spcBef>
                          <a:spcPts val="0"/>
                        </a:spcBef>
                        <a:spcAft>
                          <a:spcPts val="0"/>
                        </a:spcAft>
                      </a:pPr>
                      <a:r>
                        <a:rPr lang="en-US" sz="1400" b="1" dirty="0">
                          <a:effectLst/>
                          <a:latin typeface="Calibri" panose="020F0502020204030204" pitchFamily="34" charset="0"/>
                          <a:ea typeface="Times New Roman" panose="02020603050405020304" pitchFamily="18" charset="0"/>
                          <a:cs typeface="Times New Roman" panose="02020603050405020304" pitchFamily="18" charset="0"/>
                        </a:rPr>
                        <a:t>DO</a:t>
                      </a:r>
                      <a:endParaRPr lang="en-US" sz="1400" dirty="0">
                        <a:effectLst/>
                        <a:latin typeface="Corbel" panose="020B0503020204020204" pitchFamily="34" charset="0"/>
                        <a:ea typeface="Times New Roman" panose="02020603050405020304" pitchFamily="18" charset="0"/>
                        <a:cs typeface="Times New Roman" panose="02020603050405020304" pitchFamily="18" charset="0"/>
                      </a:endParaRPr>
                    </a:p>
                    <a:p>
                      <a:pPr marL="285750" lvl="0" indent="-285750">
                        <a:buFontTx/>
                        <a:buChar char="-"/>
                      </a:pPr>
                      <a:r>
                        <a:rPr lang="en-US" sz="1400" kern="1200" dirty="0">
                          <a:solidFill>
                            <a:schemeClr val="dk1"/>
                          </a:solidFill>
                          <a:effectLst/>
                          <a:latin typeface="+mn-lt"/>
                          <a:ea typeface="+mn-ea"/>
                          <a:cs typeface="+mn-cs"/>
                        </a:rPr>
                        <a:t>Direct participants to the “Final Reflection” in the Participant Guide and describe the task. </a:t>
                      </a:r>
                    </a:p>
                    <a:p>
                      <a:pPr marL="285750" lvl="0" indent="-285750">
                        <a:buFontTx/>
                        <a:buChar char="-"/>
                      </a:pPr>
                      <a:r>
                        <a:rPr lang="en-US" sz="1400" kern="1200" dirty="0">
                          <a:solidFill>
                            <a:schemeClr val="dk1"/>
                          </a:solidFill>
                          <a:effectLst/>
                          <a:latin typeface="+mn-lt"/>
                          <a:ea typeface="+mn-ea"/>
                          <a:cs typeface="+mn-cs"/>
                        </a:rPr>
                        <a:t>Ask participants to work on their own and consider the questions listed in the Participant</a:t>
                      </a:r>
                      <a:r>
                        <a:rPr lang="en-US" sz="1400" kern="1200" baseline="0" dirty="0">
                          <a:solidFill>
                            <a:schemeClr val="dk1"/>
                          </a:solidFill>
                          <a:effectLst/>
                          <a:latin typeface="+mn-lt"/>
                          <a:ea typeface="+mn-ea"/>
                          <a:cs typeface="+mn-cs"/>
                        </a:rPr>
                        <a:t> Guide</a:t>
                      </a:r>
                      <a:r>
                        <a:rPr lang="en-US" sz="1400" kern="1200" dirty="0">
                          <a:solidFill>
                            <a:schemeClr val="dk1"/>
                          </a:solidFill>
                          <a:effectLst/>
                          <a:latin typeface="+mn-lt"/>
                          <a:ea typeface="+mn-ea"/>
                          <a:cs typeface="+mn-cs"/>
                        </a:rPr>
                        <a:t>. </a:t>
                      </a:r>
                    </a:p>
                    <a:p>
                      <a:r>
                        <a:rPr lang="en-US" sz="1400" kern="1200" dirty="0">
                          <a:solidFill>
                            <a:schemeClr val="dk1"/>
                          </a:solidFill>
                          <a:effectLst/>
                          <a:latin typeface="+mn-lt"/>
                          <a:ea typeface="+mn-ea"/>
                          <a:cs typeface="+mn-cs"/>
                        </a:rPr>
                        <a:t>  </a:t>
                      </a:r>
                    </a:p>
                    <a:p>
                      <a:r>
                        <a:rPr lang="en-US" sz="1400" b="1" kern="1200" dirty="0">
                          <a:solidFill>
                            <a:schemeClr val="dk1"/>
                          </a:solidFill>
                          <a:effectLst/>
                          <a:latin typeface="+mn-lt"/>
                          <a:ea typeface="+mn-ea"/>
                          <a:cs typeface="+mn-cs"/>
                        </a:rPr>
                        <a:t>SAY</a:t>
                      </a:r>
                    </a:p>
                    <a:p>
                      <a:pPr marL="285750" lvl="0" indent="-285750">
                        <a:buFontTx/>
                        <a:buChar char="-"/>
                      </a:pPr>
                      <a:r>
                        <a:rPr lang="en-US" sz="1400" i="1" kern="1200" dirty="0">
                          <a:solidFill>
                            <a:schemeClr val="dk1"/>
                          </a:solidFill>
                          <a:effectLst/>
                          <a:latin typeface="+mn-lt"/>
                          <a:ea typeface="+mn-ea"/>
                          <a:cs typeface="+mn-cs"/>
                        </a:rPr>
                        <a:t>We are now going to spend time thinking about what we have done in this exercise. </a:t>
                      </a:r>
                    </a:p>
                    <a:p>
                      <a:pPr marL="285750" lvl="0" indent="-285750">
                        <a:buFontTx/>
                        <a:buChar char="-"/>
                      </a:pPr>
                      <a:r>
                        <a:rPr lang="en-US" sz="1400" i="1" kern="1200" dirty="0">
                          <a:solidFill>
                            <a:schemeClr val="dk1"/>
                          </a:solidFill>
                          <a:effectLst/>
                          <a:latin typeface="+mn-lt"/>
                          <a:ea typeface="+mn-ea"/>
                          <a:cs typeface="+mn-cs"/>
                        </a:rPr>
                        <a:t>First, spend 5-10 minutes thinking about the questions posed in the “Final Reflection” part of your guide. Jot down some notes in response to the questions. </a:t>
                      </a:r>
                      <a:endParaRPr lang="en-US" sz="1400" kern="1200" dirty="0">
                        <a:solidFill>
                          <a:schemeClr val="dk1"/>
                        </a:solidFill>
                        <a:effectLst/>
                        <a:latin typeface="+mn-lt"/>
                        <a:ea typeface="+mn-ea"/>
                        <a:cs typeface="+mn-cs"/>
                      </a:endParaRPr>
                    </a:p>
                    <a:p>
                      <a:r>
                        <a:rPr lang="en-US" sz="1400" kern="1200" dirty="0">
                          <a:solidFill>
                            <a:schemeClr val="dk1"/>
                          </a:solidFill>
                          <a:effectLst/>
                          <a:latin typeface="+mn-lt"/>
                          <a:ea typeface="+mn-ea"/>
                          <a:cs typeface="+mn-cs"/>
                        </a:rPr>
                        <a:t> </a:t>
                      </a:r>
                    </a:p>
                    <a:p>
                      <a:r>
                        <a:rPr lang="en-US" sz="1400" b="1" kern="1200" dirty="0">
                          <a:solidFill>
                            <a:schemeClr val="dk1"/>
                          </a:solidFill>
                          <a:effectLst/>
                          <a:latin typeface="+mn-lt"/>
                          <a:ea typeface="+mn-ea"/>
                          <a:cs typeface="+mn-cs"/>
                        </a:rPr>
                        <a:t>DISCUSS</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400" i="0" kern="1200" baseline="0" dirty="0">
                          <a:solidFill>
                            <a:schemeClr val="dk1"/>
                          </a:solidFill>
                          <a:effectLst/>
                          <a:latin typeface="+mn-lt"/>
                          <a:ea typeface="+mn-ea"/>
                          <a:cs typeface="+mn-cs"/>
                        </a:rPr>
                        <a:t>Guide the group through a discussion using the following questions:</a:t>
                      </a:r>
                      <a:endParaRPr lang="en-US" sz="1400" i="1" kern="1200" dirty="0">
                        <a:solidFill>
                          <a:schemeClr val="dk1"/>
                        </a:solidFill>
                        <a:effectLst/>
                        <a:latin typeface="+mn-lt"/>
                        <a:ea typeface="+mn-ea"/>
                        <a:cs typeface="+mn-cs"/>
                      </a:endParaRPr>
                    </a:p>
                    <a:p>
                      <a:pPr marL="623888" marR="0" lvl="0" indent="-623888" algn="l" defTabSz="914400" rtl="0" eaLnBrk="1" fontAlgn="auto" latinLnBrk="0" hangingPunct="1">
                        <a:lnSpc>
                          <a:spcPct val="100000"/>
                        </a:lnSpc>
                        <a:spcBef>
                          <a:spcPts val="0"/>
                        </a:spcBef>
                        <a:spcAft>
                          <a:spcPts val="0"/>
                        </a:spcAft>
                        <a:buClrTx/>
                        <a:buSzTx/>
                        <a:buFontTx/>
                        <a:buNone/>
                        <a:tabLst/>
                        <a:defRPr/>
                      </a:pPr>
                      <a:r>
                        <a:rPr lang="en-US" sz="1400" i="1" kern="1200" dirty="0">
                          <a:solidFill>
                            <a:schemeClr val="dk1"/>
                          </a:solidFill>
                          <a:effectLst/>
                          <a:latin typeface="+mn-lt"/>
                          <a:ea typeface="+mn-ea"/>
                          <a:cs typeface="+mn-cs"/>
                        </a:rPr>
                        <a:t>        -      What was difficult about coming up with ideas about how to find answers to your questions? What made it difficult? </a:t>
                      </a:r>
                    </a:p>
                    <a:p>
                      <a:pPr marL="623888" marR="0" lvl="0" indent="-623888" algn="l" defTabSz="914400" rtl="0" eaLnBrk="1" fontAlgn="auto" latinLnBrk="0" hangingPunct="1">
                        <a:lnSpc>
                          <a:spcPct val="100000"/>
                        </a:lnSpc>
                        <a:spcBef>
                          <a:spcPts val="0"/>
                        </a:spcBef>
                        <a:spcAft>
                          <a:spcPts val="0"/>
                        </a:spcAft>
                        <a:buClrTx/>
                        <a:buSzTx/>
                        <a:buFontTx/>
                        <a:buNone/>
                        <a:tabLst/>
                        <a:defRPr/>
                      </a:pPr>
                      <a:r>
                        <a:rPr lang="en-US" sz="1400" i="1" kern="1200" dirty="0">
                          <a:solidFill>
                            <a:schemeClr val="dk1"/>
                          </a:solidFill>
                          <a:effectLst/>
                          <a:latin typeface="+mn-lt"/>
                          <a:ea typeface="+mn-ea"/>
                          <a:cs typeface="+mn-cs"/>
                        </a:rPr>
                        <a:t>        -      What information sources or information seeking methods did others mention that you had not thought of? Which suggestions gave you new ideas about how you might gather information to answer the questions? </a:t>
                      </a:r>
                    </a:p>
                  </a:txBody>
                  <a:tcPr marL="68580" marR="68580" marT="0" marB="0">
                    <a:solidFill>
                      <a:srgbClr val="D3B431">
                        <a:alpha val="62000"/>
                      </a:srgbClr>
                    </a:solidFill>
                  </a:tcPr>
                </a:tc>
                <a:extLst>
                  <a:ext uri="{0D108BD9-81ED-4DB2-BD59-A6C34878D82A}">
                    <a16:rowId xmlns:a16="http://schemas.microsoft.com/office/drawing/2014/main" val="3992430320"/>
                  </a:ext>
                </a:extLst>
              </a:tr>
            </a:tbl>
          </a:graphicData>
        </a:graphic>
      </p:graphicFrame>
      <p:pic>
        <p:nvPicPr>
          <p:cNvPr id="5" name="Picture 2" descr="C:\Users\361\AppData\Local\Microsoft\Windows\Temporary Internet Files\Content.IE5\34TGYFAZ\uhr[1].png"/>
          <p:cNvPicPr>
            <a:picLocks noChangeAspect="1" noChangeArrowheads="1"/>
          </p:cNvPicPr>
          <p:nvPr/>
        </p:nvPicPr>
        <p:blipFill>
          <a:blip r:embed="rId2" cstate="print"/>
          <a:srcRect/>
          <a:stretch>
            <a:fillRect/>
          </a:stretch>
        </p:blipFill>
        <p:spPr bwMode="auto">
          <a:xfrm>
            <a:off x="1096137" y="2328446"/>
            <a:ext cx="317258" cy="317258"/>
          </a:xfrm>
          <a:prstGeom prst="rect">
            <a:avLst/>
          </a:prstGeom>
          <a:noFill/>
        </p:spPr>
      </p:pic>
      <p:sp>
        <p:nvSpPr>
          <p:cNvPr id="12" name="TextBox 11"/>
          <p:cNvSpPr txBox="1"/>
          <p:nvPr/>
        </p:nvSpPr>
        <p:spPr>
          <a:xfrm>
            <a:off x="1371600" y="1447800"/>
            <a:ext cx="1219201" cy="830997"/>
          </a:xfrm>
          <a:prstGeom prst="rect">
            <a:avLst/>
          </a:prstGeom>
          <a:noFill/>
        </p:spPr>
        <p:txBody>
          <a:bodyPr wrap="square" rtlCol="0">
            <a:spAutoFit/>
          </a:bodyPr>
          <a:lstStyle/>
          <a:p>
            <a:r>
              <a:rPr lang="en-US" sz="1600" b="1" dirty="0"/>
              <a:t>Final Reflection </a:t>
            </a:r>
          </a:p>
          <a:p>
            <a:r>
              <a:rPr lang="en-US" sz="1600" b="1" dirty="0"/>
              <a:t>&amp; Debrief</a:t>
            </a:r>
          </a:p>
        </p:txBody>
      </p:sp>
      <p:sp>
        <p:nvSpPr>
          <p:cNvPr id="13" name="TextBox 12"/>
          <p:cNvSpPr txBox="1"/>
          <p:nvPr/>
        </p:nvSpPr>
        <p:spPr>
          <a:xfrm>
            <a:off x="1400937" y="2328446"/>
            <a:ext cx="1037463" cy="338554"/>
          </a:xfrm>
          <a:prstGeom prst="rect">
            <a:avLst/>
          </a:prstGeom>
          <a:noFill/>
        </p:spPr>
        <p:txBody>
          <a:bodyPr wrap="none" rtlCol="0">
            <a:spAutoFit/>
          </a:bodyPr>
          <a:lstStyle/>
          <a:p>
            <a:r>
              <a:rPr lang="en-US" sz="1600" b="1" dirty="0"/>
              <a:t>15-20 min</a:t>
            </a:r>
          </a:p>
        </p:txBody>
      </p:sp>
      <p:sp>
        <p:nvSpPr>
          <p:cNvPr id="15" name="Slide Number Placeholder 14"/>
          <p:cNvSpPr>
            <a:spLocks noGrp="1"/>
          </p:cNvSpPr>
          <p:nvPr>
            <p:ph type="sldNum" sz="quarter" idx="12"/>
          </p:nvPr>
        </p:nvSpPr>
        <p:spPr/>
        <p:txBody>
          <a:bodyPr/>
          <a:lstStyle/>
          <a:p>
            <a:fld id="{98044682-6219-4089-8719-C9589F48517E}" type="slidenum">
              <a:rPr lang="en-US" smtClean="0"/>
              <a:pPr/>
              <a:t>27</a:t>
            </a:fld>
            <a:endParaRPr lang="en-US"/>
          </a:p>
        </p:txBody>
      </p:sp>
      <p:cxnSp>
        <p:nvCxnSpPr>
          <p:cNvPr id="16" name="Straight Connector 15"/>
          <p:cNvCxnSpPr/>
          <p:nvPr/>
        </p:nvCxnSpPr>
        <p:spPr>
          <a:xfrm>
            <a:off x="2819400" y="1371600"/>
            <a:ext cx="0" cy="5212080"/>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pic>
        <p:nvPicPr>
          <p:cNvPr id="3" name="Picture 6" descr="C:\Users\361\AppData\Local\Microsoft\Windows\Temporary Internet Files\Content.IE5\IGMPWQCZ\Righthand.svg[1].png"/>
          <p:cNvPicPr>
            <a:picLocks noChangeAspect="1" noChangeArrowheads="1"/>
          </p:cNvPicPr>
          <p:nvPr/>
        </p:nvPicPr>
        <p:blipFill>
          <a:blip r:embed="rId3" cstate="print"/>
          <a:srcRect/>
          <a:stretch>
            <a:fillRect/>
          </a:stretch>
        </p:blipFill>
        <p:spPr bwMode="auto">
          <a:xfrm>
            <a:off x="2667000" y="1524000"/>
            <a:ext cx="381000" cy="381000"/>
          </a:xfrm>
          <a:prstGeom prst="rect">
            <a:avLst/>
          </a:prstGeom>
          <a:noFill/>
        </p:spPr>
      </p:pic>
      <p:pic>
        <p:nvPicPr>
          <p:cNvPr id="8" name="Picture 7" descr="C:\Users\361\AppData\Local\Microsoft\Windows\Temporary Internet Files\Content.IE5\IGMPWQCZ\ibdjl95-Speech-Bubbles-1[1].png"/>
          <p:cNvPicPr>
            <a:picLocks noChangeAspect="1" noChangeArrowheads="1"/>
          </p:cNvPicPr>
          <p:nvPr/>
        </p:nvPicPr>
        <p:blipFill>
          <a:blip r:embed="rId4" cstate="print"/>
          <a:srcRect/>
          <a:stretch>
            <a:fillRect/>
          </a:stretch>
        </p:blipFill>
        <p:spPr bwMode="auto">
          <a:xfrm>
            <a:off x="2669178" y="2883190"/>
            <a:ext cx="304800" cy="317210"/>
          </a:xfrm>
          <a:prstGeom prst="rect">
            <a:avLst/>
          </a:prstGeom>
          <a:noFill/>
        </p:spPr>
      </p:pic>
      <p:pic>
        <p:nvPicPr>
          <p:cNvPr id="10" name="Picture 9" descr="C:\Users\361\AppData\Local\Microsoft\Windows\Temporary Internet Files\Content.IE5\IGMPWQCZ\ibdjl95-Speech-Bubbles-1[1].png"/>
          <p:cNvPicPr>
            <a:picLocks noChangeAspect="1" noChangeArrowheads="1"/>
          </p:cNvPicPr>
          <p:nvPr/>
        </p:nvPicPr>
        <p:blipFill>
          <a:blip r:embed="rId5" cstate="print"/>
          <a:srcRect/>
          <a:stretch>
            <a:fillRect/>
          </a:stretch>
        </p:blipFill>
        <p:spPr bwMode="auto">
          <a:xfrm>
            <a:off x="2798469" y="4396740"/>
            <a:ext cx="325731" cy="327660"/>
          </a:xfrm>
          <a:prstGeom prst="rect">
            <a:avLst/>
          </a:prstGeom>
          <a:noFill/>
        </p:spPr>
      </p:pic>
      <p:pic>
        <p:nvPicPr>
          <p:cNvPr id="14" name="Picture 13" descr="C:\Users\361\AppData\Local\Microsoft\Windows\Temporary Internet Files\Content.IE5\IGMPWQCZ\ibdjl95-Speech-Bubbles-1[1].png"/>
          <p:cNvPicPr>
            <a:picLocks noChangeAspect="1" noChangeArrowheads="1"/>
          </p:cNvPicPr>
          <p:nvPr/>
        </p:nvPicPr>
        <p:blipFill>
          <a:blip r:embed="rId5" cstate="print"/>
          <a:srcRect/>
          <a:stretch>
            <a:fillRect/>
          </a:stretch>
        </p:blipFill>
        <p:spPr bwMode="auto">
          <a:xfrm>
            <a:off x="2569869" y="4320540"/>
            <a:ext cx="325731" cy="327660"/>
          </a:xfrm>
          <a:prstGeom prst="rect">
            <a:avLst/>
          </a:prstGeom>
          <a:noFill/>
        </p:spPr>
      </p:pic>
    </p:spTree>
    <p:extLst>
      <p:ext uri="{BB962C8B-B14F-4D97-AF65-F5344CB8AC3E}">
        <p14:creationId xmlns:p14="http://schemas.microsoft.com/office/powerpoint/2010/main" val="33823713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71875533"/>
              </p:ext>
            </p:extLst>
          </p:nvPr>
        </p:nvGraphicFramePr>
        <p:xfrm>
          <a:off x="876300" y="381000"/>
          <a:ext cx="7406640" cy="6217920"/>
        </p:xfrm>
        <a:graphic>
          <a:graphicData uri="http://schemas.openxmlformats.org/drawingml/2006/table">
            <a:tbl>
              <a:tblPr firstRow="1" bandRow="1">
                <a:tableStyleId>{46F890A9-2807-4EBB-B81D-B2AA78EC7F39}</a:tableStyleId>
              </a:tblPr>
              <a:tblGrid>
                <a:gridCol w="1759077">
                  <a:extLst>
                    <a:ext uri="{9D8B030D-6E8A-4147-A177-3AD203B41FA5}">
                      <a16:colId xmlns:a16="http://schemas.microsoft.com/office/drawing/2014/main" val="1764587541"/>
                    </a:ext>
                  </a:extLst>
                </a:gridCol>
                <a:gridCol w="493458">
                  <a:extLst>
                    <a:ext uri="{9D8B030D-6E8A-4147-A177-3AD203B41FA5}">
                      <a16:colId xmlns:a16="http://schemas.microsoft.com/office/drawing/2014/main" val="3858536520"/>
                    </a:ext>
                  </a:extLst>
                </a:gridCol>
                <a:gridCol w="5154105">
                  <a:extLst>
                    <a:ext uri="{9D8B030D-6E8A-4147-A177-3AD203B41FA5}">
                      <a16:colId xmlns:a16="http://schemas.microsoft.com/office/drawing/2014/main" val="1282257971"/>
                    </a:ext>
                  </a:extLst>
                </a:gridCol>
              </a:tblGrid>
              <a:tr h="976299">
                <a:tc>
                  <a:txBody>
                    <a:bodyPr/>
                    <a:lstStyle/>
                    <a:p>
                      <a:pPr marL="0" marR="0" algn="ctr">
                        <a:spcBef>
                          <a:spcPts val="0"/>
                        </a:spcBef>
                        <a:spcAft>
                          <a:spcPts val="0"/>
                        </a:spcAft>
                      </a:pPr>
                      <a:endParaRPr lang="en-US" sz="2000" b="1" dirty="0">
                        <a:solidFill>
                          <a:srgbClr val="F2F2F2"/>
                        </a:solidFill>
                        <a:effectLst/>
                        <a:latin typeface="Calibri" panose="020F0502020204030204" pitchFamily="34" charset="0"/>
                        <a:ea typeface="Times New Roman" panose="02020603050405020304" pitchFamily="18"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Step</a:t>
                      </a:r>
                      <a:endParaRPr lang="en-US" sz="1200" dirty="0">
                        <a:effectLst/>
                        <a:latin typeface="Corbel" panose="020B0503020204020204" pitchFamily="34"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 </a:t>
                      </a: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a:solidFill>
                          <a:srgbClr val="F2F2F2"/>
                        </a:solidFill>
                        <a:effectLst/>
                        <a:latin typeface="Calibri" panose="020F0502020204030204" pitchFamily="34" charset="0"/>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a:solidFill>
                            <a:srgbClr val="F2F2F2"/>
                          </a:solidFill>
                          <a:effectLst/>
                          <a:latin typeface="Calibri" panose="020F0502020204030204" pitchFamily="34" charset="0"/>
                          <a:ea typeface="Times New Roman" panose="02020603050405020304" pitchFamily="18" charset="0"/>
                        </a:rPr>
                        <a:t>Facilitator Activity</a:t>
                      </a:r>
                      <a:endParaRPr lang="en-US" sz="1200" dirty="0">
                        <a:effectLst/>
                        <a:latin typeface="Corbel" panose="020B0503020204020204" pitchFamily="34" charset="0"/>
                      </a:endParaRPr>
                    </a:p>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extLst>
                  <a:ext uri="{0D108BD9-81ED-4DB2-BD59-A6C34878D82A}">
                    <a16:rowId xmlns:a16="http://schemas.microsoft.com/office/drawing/2014/main" val="2641501532"/>
                  </a:ext>
                </a:extLst>
              </a:tr>
              <a:tr h="5241621">
                <a:tc>
                  <a:txBody>
                    <a:bodyPr/>
                    <a:lstStyle/>
                    <a:p>
                      <a:pPr algn="l"/>
                      <a:r>
                        <a:rPr lang="en-US" sz="4800" b="1" kern="1200" dirty="0">
                          <a:solidFill>
                            <a:schemeClr val="tx1"/>
                          </a:solidFill>
                          <a:effectLst/>
                          <a:latin typeface="+mn-lt"/>
                          <a:ea typeface="+mn-ea"/>
                          <a:cs typeface="+mn-cs"/>
                        </a:rPr>
                        <a:t> 4</a:t>
                      </a:r>
                      <a:endParaRPr lang="en-US" sz="1600" dirty="0">
                        <a:solidFill>
                          <a:schemeClr val="tx1"/>
                        </a:solidFill>
                        <a:effectLst/>
                      </a:endParaRPr>
                    </a:p>
                    <a:p>
                      <a:pPr algn="ctr"/>
                      <a:r>
                        <a:rPr lang="en-US" sz="1400" b="1" kern="1200" dirty="0">
                          <a:solidFill>
                            <a:schemeClr val="tx1"/>
                          </a:solidFill>
                          <a:effectLst/>
                          <a:latin typeface="+mn-lt"/>
                          <a:ea typeface="+mn-ea"/>
                          <a:cs typeface="+mn-cs"/>
                        </a:rPr>
                        <a:t> </a:t>
                      </a:r>
                      <a:endParaRPr lang="en-US" sz="1400" dirty="0">
                        <a:solidFill>
                          <a:schemeClr val="tx1"/>
                        </a:solidFill>
                        <a:effectLst/>
                      </a:endParaRPr>
                    </a:p>
                    <a:p>
                      <a:pPr algn="ctr"/>
                      <a:endParaRPr lang="en-US" sz="1200" b="1" kern="1200" dirty="0">
                        <a:solidFill>
                          <a:schemeClr val="tx1"/>
                        </a:solidFill>
                        <a:effectLst/>
                        <a:latin typeface="+mn-lt"/>
                        <a:ea typeface="+mn-ea"/>
                        <a:cs typeface="+mn-cs"/>
                      </a:endParaRPr>
                    </a:p>
                  </a:txBody>
                  <a:tcPr>
                    <a:solidFill>
                      <a:srgbClr val="CC9900"/>
                    </a:solidFill>
                  </a:tcPr>
                </a:tc>
                <a:tc>
                  <a:txBody>
                    <a:bodyPr/>
                    <a:lstStyle/>
                    <a:p>
                      <a:pPr marL="0" indent="0">
                        <a:buNone/>
                      </a:pPr>
                      <a:endParaRPr lang="en-US" sz="1100" dirty="0"/>
                    </a:p>
                  </a:txBody>
                  <a:tcPr>
                    <a:solidFill>
                      <a:srgbClr val="D3B431">
                        <a:alpha val="62000"/>
                      </a:srgbClr>
                    </a:solidFill>
                  </a:tcPr>
                </a:tc>
                <a:tc>
                  <a:txBody>
                    <a:bodyPr/>
                    <a:lstStyle/>
                    <a:p>
                      <a:r>
                        <a:rPr lang="en-US" sz="1400" kern="1200" dirty="0">
                          <a:solidFill>
                            <a:schemeClr val="dk1"/>
                          </a:solidFill>
                          <a:effectLst/>
                          <a:latin typeface="+mn-lt"/>
                          <a:ea typeface="+mn-ea"/>
                          <a:cs typeface="+mn-cs"/>
                        </a:rPr>
                        <a:t>  </a:t>
                      </a:r>
                    </a:p>
                    <a:p>
                      <a:r>
                        <a:rPr lang="en-US" sz="1400" b="1" kern="1200" dirty="0">
                          <a:solidFill>
                            <a:schemeClr val="dk1"/>
                          </a:solidFill>
                          <a:effectLst/>
                          <a:latin typeface="+mn-lt"/>
                          <a:ea typeface="+mn-ea"/>
                          <a:cs typeface="+mn-cs"/>
                        </a:rPr>
                        <a:t>DISCUSS</a:t>
                      </a:r>
                    </a:p>
                    <a:p>
                      <a:pPr marL="285750" indent="-285750">
                        <a:buFontTx/>
                        <a:buNone/>
                      </a:pPr>
                      <a:r>
                        <a:rPr lang="en-US" sz="1400" i="1" kern="1200" dirty="0">
                          <a:solidFill>
                            <a:schemeClr val="dk1"/>
                          </a:solidFill>
                          <a:effectLst/>
                          <a:latin typeface="+mn-lt"/>
                          <a:ea typeface="+mn-ea"/>
                          <a:cs typeface="+mn-cs"/>
                        </a:rPr>
                        <a:t>        [Questions</a:t>
                      </a:r>
                      <a:r>
                        <a:rPr lang="en-US" sz="1400" i="1" kern="1200" baseline="0" dirty="0">
                          <a:solidFill>
                            <a:schemeClr val="dk1"/>
                          </a:solidFill>
                          <a:effectLst/>
                          <a:latin typeface="+mn-lt"/>
                          <a:ea typeface="+mn-ea"/>
                          <a:cs typeface="+mn-cs"/>
                        </a:rPr>
                        <a:t> contd.]</a:t>
                      </a:r>
                      <a:endParaRPr lang="en-US" sz="1400" i="1" kern="1200" dirty="0">
                        <a:solidFill>
                          <a:schemeClr val="dk1"/>
                        </a:solidFill>
                        <a:effectLst/>
                        <a:latin typeface="+mn-lt"/>
                        <a:ea typeface="+mn-ea"/>
                        <a:cs typeface="+mn-cs"/>
                      </a:endParaRPr>
                    </a:p>
                    <a:p>
                      <a:pPr marL="623888" indent="-623888">
                        <a:buFontTx/>
                        <a:buNone/>
                      </a:pPr>
                      <a:r>
                        <a:rPr lang="en-US" sz="1400" i="1" kern="1200" dirty="0">
                          <a:solidFill>
                            <a:schemeClr val="dk1"/>
                          </a:solidFill>
                          <a:effectLst/>
                          <a:latin typeface="+mn-lt"/>
                          <a:ea typeface="+mn-ea"/>
                          <a:cs typeface="+mn-cs"/>
                        </a:rPr>
                        <a:t>        -      Which types of questions are fairly easily addressed, and which are harder to figure out where or how to get information to address them?</a:t>
                      </a:r>
                      <a:endParaRPr lang="en-US" sz="1400" i="0" kern="1200" dirty="0">
                        <a:solidFill>
                          <a:schemeClr val="dk1"/>
                        </a:solidFill>
                        <a:effectLst/>
                        <a:latin typeface="+mn-lt"/>
                        <a:ea typeface="+mn-ea"/>
                        <a:cs typeface="+mn-cs"/>
                      </a:endParaRPr>
                    </a:p>
                    <a:p>
                      <a:pPr marL="623888" indent="-623888">
                        <a:buFontTx/>
                        <a:buNone/>
                      </a:pPr>
                      <a:r>
                        <a:rPr lang="en-US" sz="1400" i="1" kern="1200" dirty="0">
                          <a:solidFill>
                            <a:schemeClr val="dk1"/>
                          </a:solidFill>
                          <a:effectLst/>
                          <a:latin typeface="+mn-lt"/>
                          <a:ea typeface="+mn-ea"/>
                          <a:cs typeface="+mn-cs"/>
                        </a:rPr>
                        <a:t>        -      If we hadn’t done what we did in Phase 1, generating all the questions, how might your search for information have been different? What might you have missed? </a:t>
                      </a:r>
                      <a:endParaRPr lang="en-US" sz="1400" i="0" kern="1200" dirty="0">
                        <a:solidFill>
                          <a:schemeClr val="dk1"/>
                        </a:solidFill>
                        <a:effectLst/>
                        <a:latin typeface="+mn-lt"/>
                        <a:ea typeface="+mn-ea"/>
                        <a:cs typeface="+mn-cs"/>
                      </a:endParaRPr>
                    </a:p>
                    <a:p>
                      <a:pPr marL="623888" indent="-623888">
                        <a:buFontTx/>
                        <a:buNone/>
                      </a:pPr>
                      <a:r>
                        <a:rPr lang="en-US" sz="1400" i="1" kern="1200" dirty="0">
                          <a:solidFill>
                            <a:schemeClr val="dk1"/>
                          </a:solidFill>
                          <a:effectLst/>
                          <a:latin typeface="+mn-lt"/>
                          <a:ea typeface="+mn-ea"/>
                          <a:cs typeface="+mn-cs"/>
                        </a:rPr>
                        <a:t>        -      Think for a moment about both phases of this exercise (i.e. generating questions and developing a plan to answer </a:t>
                      </a:r>
                      <a:r>
                        <a:rPr lang="en-US" sz="1400" i="1" kern="1200" dirty="0">
                          <a:solidFill>
                            <a:schemeClr val="tx1"/>
                          </a:solidFill>
                          <a:effectLst/>
                          <a:latin typeface="+mn-lt"/>
                          <a:ea typeface="+mn-ea"/>
                          <a:cs typeface="+mn-cs"/>
                        </a:rPr>
                        <a:t>them). What </a:t>
                      </a:r>
                      <a:r>
                        <a:rPr lang="en-US" sz="1400" i="1" kern="1200" dirty="0">
                          <a:solidFill>
                            <a:schemeClr val="dk1"/>
                          </a:solidFill>
                          <a:effectLst/>
                          <a:latin typeface="+mn-lt"/>
                          <a:ea typeface="+mn-ea"/>
                          <a:cs typeface="+mn-cs"/>
                        </a:rPr>
                        <a:t>have you learned? How might you apply what you learned to your current role? Or to future roles?</a:t>
                      </a:r>
                      <a:endParaRPr lang="en-US" sz="1400" kern="1200" dirty="0">
                        <a:solidFill>
                          <a:schemeClr val="dk1"/>
                        </a:solidFill>
                        <a:effectLst/>
                        <a:latin typeface="+mn-lt"/>
                        <a:ea typeface="+mn-ea"/>
                        <a:cs typeface="+mn-cs"/>
                      </a:endParaRPr>
                    </a:p>
                    <a:p>
                      <a:r>
                        <a:rPr lang="en-US" sz="1400" kern="1200" dirty="0">
                          <a:solidFill>
                            <a:schemeClr val="dk1"/>
                          </a:solidFill>
                          <a:effectLst/>
                          <a:latin typeface="+mn-lt"/>
                          <a:ea typeface="+mn-ea"/>
                          <a:cs typeface="+mn-cs"/>
                        </a:rPr>
                        <a:t> </a:t>
                      </a:r>
                    </a:p>
                    <a:p>
                      <a:pPr marL="0" marR="0" lvl="1" indent="0" algn="l" defTabSz="914400" rtl="0" eaLnBrk="1" fontAlgn="auto" latinLnBrk="0" hangingPunct="1">
                        <a:lnSpc>
                          <a:spcPct val="100000"/>
                        </a:lnSpc>
                        <a:spcBef>
                          <a:spcPts val="0"/>
                        </a:spcBef>
                        <a:spcAft>
                          <a:spcPts val="0"/>
                        </a:spcAft>
                        <a:buClrTx/>
                        <a:buSzTx/>
                        <a:buFontTx/>
                        <a:buNone/>
                        <a:tabLst/>
                        <a:defRPr/>
                      </a:pPr>
                      <a:r>
                        <a:rPr lang="en-US" sz="1400" b="1" i="0" u="none" kern="1200" baseline="0" dirty="0">
                          <a:solidFill>
                            <a:schemeClr val="dk1"/>
                          </a:solidFill>
                          <a:effectLst/>
                          <a:latin typeface="+mn-lt"/>
                          <a:ea typeface="+mn-ea"/>
                          <a:cs typeface="+mn-cs"/>
                        </a:rPr>
                        <a:t>[End of Questioning to Deepen Learning Exercise]</a:t>
                      </a:r>
                    </a:p>
                    <a:p>
                      <a:endParaRPr lang="en-US" sz="1400" kern="1200" dirty="0">
                        <a:solidFill>
                          <a:schemeClr val="dk1"/>
                        </a:solidFill>
                        <a:effectLst/>
                        <a:latin typeface="+mn-lt"/>
                        <a:ea typeface="+mn-ea"/>
                        <a:cs typeface="+mn-cs"/>
                      </a:endParaRPr>
                    </a:p>
                    <a:p>
                      <a:pPr marL="342900" marR="0" lvl="0" indent="-342900">
                        <a:lnSpc>
                          <a:spcPct val="110000"/>
                        </a:lnSpc>
                        <a:spcBef>
                          <a:spcPts val="0"/>
                        </a:spcBef>
                        <a:spcAft>
                          <a:spcPts val="0"/>
                        </a:spcAft>
                        <a:buFont typeface="Arial" pitchFamily="34" charset="0"/>
                        <a:buNone/>
                      </a:pPr>
                      <a:endParaRPr lang="en-US" sz="1400" dirty="0">
                        <a:effectLst/>
                        <a:latin typeface="Corbel" panose="020B0503020204020204" pitchFamily="34" charset="0"/>
                        <a:ea typeface="Times New Roman" panose="02020603050405020304" pitchFamily="18" charset="0"/>
                        <a:cs typeface="Times New Roman" panose="02020603050405020304" pitchFamily="18" charset="0"/>
                      </a:endParaRPr>
                    </a:p>
                  </a:txBody>
                  <a:tcPr marL="68580" marR="68580" marT="0" marB="0">
                    <a:solidFill>
                      <a:srgbClr val="D3B431">
                        <a:alpha val="62000"/>
                      </a:srgbClr>
                    </a:solidFill>
                  </a:tcPr>
                </a:tc>
                <a:extLst>
                  <a:ext uri="{0D108BD9-81ED-4DB2-BD59-A6C34878D82A}">
                    <a16:rowId xmlns:a16="http://schemas.microsoft.com/office/drawing/2014/main" val="3992430320"/>
                  </a:ext>
                </a:extLst>
              </a:tr>
            </a:tbl>
          </a:graphicData>
        </a:graphic>
      </p:graphicFrame>
      <p:sp>
        <p:nvSpPr>
          <p:cNvPr id="12" name="TextBox 11"/>
          <p:cNvSpPr txBox="1"/>
          <p:nvPr/>
        </p:nvSpPr>
        <p:spPr>
          <a:xfrm>
            <a:off x="1371600" y="1447800"/>
            <a:ext cx="1219201" cy="1077218"/>
          </a:xfrm>
          <a:prstGeom prst="rect">
            <a:avLst/>
          </a:prstGeom>
          <a:noFill/>
        </p:spPr>
        <p:txBody>
          <a:bodyPr wrap="square" rtlCol="0">
            <a:spAutoFit/>
          </a:bodyPr>
          <a:lstStyle/>
          <a:p>
            <a:r>
              <a:rPr lang="en-US" sz="1600" b="1" dirty="0"/>
              <a:t>Final Reflection </a:t>
            </a:r>
          </a:p>
          <a:p>
            <a:r>
              <a:rPr lang="en-US" sz="1600" b="1" dirty="0"/>
              <a:t>&amp; Debrief </a:t>
            </a:r>
            <a:r>
              <a:rPr lang="en-US" sz="1400" b="1" dirty="0"/>
              <a:t>(contd.)</a:t>
            </a:r>
            <a:endParaRPr lang="en-US" sz="1600" b="1" dirty="0"/>
          </a:p>
        </p:txBody>
      </p:sp>
      <p:pic>
        <p:nvPicPr>
          <p:cNvPr id="9" name="Picture 2" descr="C:\Users\361\AppData\Local\Microsoft\Windows\Temporary Internet Files\Content.IE5\34TGYFAZ\uhr[1].png"/>
          <p:cNvPicPr>
            <a:picLocks noChangeAspect="1" noChangeArrowheads="1"/>
          </p:cNvPicPr>
          <p:nvPr/>
        </p:nvPicPr>
        <p:blipFill>
          <a:blip r:embed="rId2" cstate="print"/>
          <a:srcRect/>
          <a:stretch>
            <a:fillRect/>
          </a:stretch>
        </p:blipFill>
        <p:spPr bwMode="auto">
          <a:xfrm>
            <a:off x="1096137" y="2557046"/>
            <a:ext cx="317258" cy="317258"/>
          </a:xfrm>
          <a:prstGeom prst="rect">
            <a:avLst/>
          </a:prstGeom>
          <a:noFill/>
        </p:spPr>
      </p:pic>
      <p:sp>
        <p:nvSpPr>
          <p:cNvPr id="10" name="TextBox 9"/>
          <p:cNvSpPr txBox="1"/>
          <p:nvPr/>
        </p:nvSpPr>
        <p:spPr>
          <a:xfrm>
            <a:off x="1400937" y="2557046"/>
            <a:ext cx="1037463" cy="338554"/>
          </a:xfrm>
          <a:prstGeom prst="rect">
            <a:avLst/>
          </a:prstGeom>
          <a:noFill/>
        </p:spPr>
        <p:txBody>
          <a:bodyPr wrap="none" rtlCol="0">
            <a:spAutoFit/>
          </a:bodyPr>
          <a:lstStyle/>
          <a:p>
            <a:r>
              <a:rPr lang="en-US" sz="1600" b="1" dirty="0"/>
              <a:t>15-20 min</a:t>
            </a:r>
          </a:p>
        </p:txBody>
      </p:sp>
      <p:sp>
        <p:nvSpPr>
          <p:cNvPr id="15" name="Slide Number Placeholder 14"/>
          <p:cNvSpPr>
            <a:spLocks noGrp="1"/>
          </p:cNvSpPr>
          <p:nvPr>
            <p:ph type="sldNum" sz="quarter" idx="12"/>
          </p:nvPr>
        </p:nvSpPr>
        <p:spPr/>
        <p:txBody>
          <a:bodyPr/>
          <a:lstStyle/>
          <a:p>
            <a:fld id="{98044682-6219-4089-8719-C9589F48517E}" type="slidenum">
              <a:rPr lang="en-US" smtClean="0"/>
              <a:pPr/>
              <a:t>28</a:t>
            </a:fld>
            <a:endParaRPr lang="en-US"/>
          </a:p>
        </p:txBody>
      </p:sp>
      <p:cxnSp>
        <p:nvCxnSpPr>
          <p:cNvPr id="16" name="Straight Connector 15"/>
          <p:cNvCxnSpPr/>
          <p:nvPr/>
        </p:nvCxnSpPr>
        <p:spPr>
          <a:xfrm>
            <a:off x="2819400" y="1371600"/>
            <a:ext cx="0" cy="5212080"/>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pic>
        <p:nvPicPr>
          <p:cNvPr id="13" name="Picture 12" descr="C:\Users\361\AppData\Local\Microsoft\Windows\Temporary Internet Files\Content.IE5\IGMPWQCZ\ibdjl95-Speech-Bubbles-1[1].png"/>
          <p:cNvPicPr>
            <a:picLocks noChangeAspect="1" noChangeArrowheads="1"/>
          </p:cNvPicPr>
          <p:nvPr/>
        </p:nvPicPr>
        <p:blipFill>
          <a:blip r:embed="rId3" cstate="print"/>
          <a:srcRect/>
          <a:stretch>
            <a:fillRect/>
          </a:stretch>
        </p:blipFill>
        <p:spPr bwMode="auto">
          <a:xfrm>
            <a:off x="2798469" y="1524000"/>
            <a:ext cx="325731" cy="327660"/>
          </a:xfrm>
          <a:prstGeom prst="rect">
            <a:avLst/>
          </a:prstGeom>
          <a:noFill/>
        </p:spPr>
      </p:pic>
      <p:pic>
        <p:nvPicPr>
          <p:cNvPr id="14" name="Picture 13" descr="C:\Users\361\AppData\Local\Microsoft\Windows\Temporary Internet Files\Content.IE5\IGMPWQCZ\ibdjl95-Speech-Bubbles-1[1].png"/>
          <p:cNvPicPr>
            <a:picLocks noChangeAspect="1" noChangeArrowheads="1"/>
          </p:cNvPicPr>
          <p:nvPr/>
        </p:nvPicPr>
        <p:blipFill>
          <a:blip r:embed="rId3" cstate="print"/>
          <a:srcRect/>
          <a:stretch>
            <a:fillRect/>
          </a:stretch>
        </p:blipFill>
        <p:spPr bwMode="auto">
          <a:xfrm>
            <a:off x="2569869" y="1447800"/>
            <a:ext cx="325731" cy="327660"/>
          </a:xfrm>
          <a:prstGeom prst="rect">
            <a:avLst/>
          </a:prstGeom>
          <a:noFill/>
        </p:spPr>
      </p:pic>
    </p:spTree>
    <p:extLst>
      <p:ext uri="{BB962C8B-B14F-4D97-AF65-F5344CB8AC3E}">
        <p14:creationId xmlns:p14="http://schemas.microsoft.com/office/powerpoint/2010/main" val="26805410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Rectangle 63"/>
          <p:cNvSpPr/>
          <p:nvPr/>
        </p:nvSpPr>
        <p:spPr>
          <a:xfrm>
            <a:off x="0" y="228600"/>
            <a:ext cx="6324600" cy="1219200"/>
          </a:xfrm>
          <a:prstGeom prst="rect">
            <a:avLst/>
          </a:prstGeom>
          <a:solidFill>
            <a:srgbClr val="D3B431">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5" name="Picture 6" descr="Related image"/>
          <p:cNvPicPr>
            <a:picLocks noChangeAspect="1" noChangeArrowheads="1"/>
          </p:cNvPicPr>
          <p:nvPr/>
        </p:nvPicPr>
        <p:blipFill>
          <a:blip r:embed="rId3" cstate="print"/>
          <a:srcRect/>
          <a:stretch>
            <a:fillRect/>
          </a:stretch>
        </p:blipFill>
        <p:spPr bwMode="auto">
          <a:xfrm>
            <a:off x="152400" y="329565"/>
            <a:ext cx="685800" cy="965835"/>
          </a:xfrm>
          <a:prstGeom prst="rect">
            <a:avLst/>
          </a:prstGeom>
          <a:noFill/>
        </p:spPr>
      </p:pic>
      <p:sp>
        <p:nvSpPr>
          <p:cNvPr id="66" name="Title 1"/>
          <p:cNvSpPr>
            <a:spLocks noGrp="1"/>
          </p:cNvSpPr>
          <p:nvPr>
            <p:ph type="ctrTitle"/>
          </p:nvPr>
        </p:nvSpPr>
        <p:spPr>
          <a:xfrm>
            <a:off x="-685800" y="304801"/>
            <a:ext cx="6800850" cy="1142999"/>
          </a:xfrm>
        </p:spPr>
        <p:txBody>
          <a:bodyPr>
            <a:normAutofit/>
          </a:bodyPr>
          <a:lstStyle/>
          <a:p>
            <a:pPr algn="r"/>
            <a:r>
              <a:rPr lang="en-US" sz="2500" b="1" dirty="0">
                <a:latin typeface="Arial" pitchFamily="34" charset="0"/>
                <a:cs typeface="Arial" pitchFamily="34" charset="0"/>
              </a:rPr>
              <a:t>Asking Powerful Questions</a:t>
            </a:r>
            <a:r>
              <a:rPr lang="en-US" sz="300" b="1" dirty="0">
                <a:latin typeface="Arial" pitchFamily="34" charset="0"/>
                <a:cs typeface="Arial" pitchFamily="34" charset="0"/>
              </a:rPr>
              <a:t> </a:t>
            </a:r>
            <a:br>
              <a:rPr lang="en-US" sz="300" b="1" dirty="0">
                <a:latin typeface="Arial" pitchFamily="34" charset="0"/>
                <a:cs typeface="Arial" pitchFamily="34" charset="0"/>
              </a:rPr>
            </a:br>
            <a:r>
              <a:rPr lang="en-US" sz="2200" i="1" dirty="0">
                <a:latin typeface="Arial" pitchFamily="34" charset="0"/>
                <a:cs typeface="Arial" pitchFamily="34" charset="0"/>
              </a:rPr>
              <a:t>Facilitator Guide</a:t>
            </a:r>
          </a:p>
        </p:txBody>
      </p:sp>
      <p:sp>
        <p:nvSpPr>
          <p:cNvPr id="68" name="Rectangle 67"/>
          <p:cNvSpPr/>
          <p:nvPr/>
        </p:nvSpPr>
        <p:spPr>
          <a:xfrm>
            <a:off x="990600" y="1872734"/>
            <a:ext cx="2390398" cy="369332"/>
          </a:xfrm>
          <a:prstGeom prst="rect">
            <a:avLst/>
          </a:prstGeom>
        </p:spPr>
        <p:txBody>
          <a:bodyPr wrap="none">
            <a:spAutoFit/>
          </a:bodyPr>
          <a:lstStyle/>
          <a:p>
            <a:r>
              <a:rPr lang="en-US" b="1" dirty="0">
                <a:solidFill>
                  <a:schemeClr val="accent3">
                    <a:lumMod val="50000"/>
                  </a:schemeClr>
                </a:solidFill>
                <a:latin typeface="Arial" pitchFamily="34" charset="0"/>
                <a:cs typeface="Arial" pitchFamily="34" charset="0"/>
              </a:rPr>
              <a:t>Learning Objectives</a:t>
            </a:r>
            <a:endParaRPr lang="en-US" b="1" dirty="0">
              <a:solidFill>
                <a:schemeClr val="accent3">
                  <a:lumMod val="50000"/>
                </a:schemeClr>
              </a:solidFill>
            </a:endParaRPr>
          </a:p>
        </p:txBody>
      </p:sp>
      <p:cxnSp>
        <p:nvCxnSpPr>
          <p:cNvPr id="70" name="Straight Connector 69"/>
          <p:cNvCxnSpPr/>
          <p:nvPr/>
        </p:nvCxnSpPr>
        <p:spPr>
          <a:xfrm>
            <a:off x="0" y="2057400"/>
            <a:ext cx="990600" cy="0"/>
          </a:xfrm>
          <a:prstGeom prst="line">
            <a:avLst/>
          </a:prstGeom>
          <a:ln w="22225">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17" name="Slide Number Placeholder 16"/>
          <p:cNvSpPr>
            <a:spLocks noGrp="1"/>
          </p:cNvSpPr>
          <p:nvPr>
            <p:ph type="sldNum" sz="quarter" idx="12"/>
          </p:nvPr>
        </p:nvSpPr>
        <p:spPr/>
        <p:txBody>
          <a:bodyPr/>
          <a:lstStyle/>
          <a:p>
            <a:fld id="{98044682-6219-4089-8719-C9589F48517E}" type="slidenum">
              <a:rPr lang="en-US" smtClean="0"/>
              <a:pPr/>
              <a:t>3</a:t>
            </a:fld>
            <a:endParaRPr lang="en-US"/>
          </a:p>
        </p:txBody>
      </p:sp>
      <p:sp>
        <p:nvSpPr>
          <p:cNvPr id="18" name="TextBox 66"/>
          <p:cNvSpPr txBox="1"/>
          <p:nvPr/>
        </p:nvSpPr>
        <p:spPr>
          <a:xfrm>
            <a:off x="800100" y="2314076"/>
            <a:ext cx="7543800" cy="2169825"/>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500" dirty="0"/>
              <a:t>By the end of this exercise, participants should be able to: </a:t>
            </a:r>
          </a:p>
          <a:p>
            <a:endParaRPr lang="en-US" sz="1500" dirty="0"/>
          </a:p>
          <a:p>
            <a:pPr marL="285750" indent="-285750">
              <a:buFont typeface="Arial" panose="020B0604020202020204" pitchFamily="34" charset="0"/>
              <a:buChar char="•"/>
            </a:pPr>
            <a:r>
              <a:rPr lang="en-US" sz="1500" b="1" dirty="0"/>
              <a:t>Generate a wider variety of questions </a:t>
            </a:r>
            <a:r>
              <a:rPr lang="en-US" sz="1500" dirty="0"/>
              <a:t>to support learning and situational understanding, question assumptions, and explore alternative perspectives.</a:t>
            </a:r>
          </a:p>
          <a:p>
            <a:pPr marL="285750" indent="-285750">
              <a:buFont typeface="Arial" panose="020B0604020202020204" pitchFamily="34" charset="0"/>
              <a:buChar char="•"/>
            </a:pPr>
            <a:r>
              <a:rPr lang="en-US" sz="1500" b="1" dirty="0"/>
              <a:t>Recognize characteristics of different types of questions: </a:t>
            </a:r>
            <a:r>
              <a:rPr lang="en-US" sz="1500" dirty="0"/>
              <a:t>descriptive, explanatory, and exploratory questions and questions that test fundamental assumptions. </a:t>
            </a:r>
          </a:p>
          <a:p>
            <a:pPr marL="285750" indent="-285750">
              <a:buFont typeface="Arial" panose="020B0604020202020204" pitchFamily="34" charset="0"/>
              <a:buChar char="•"/>
            </a:pPr>
            <a:r>
              <a:rPr lang="en-US" sz="1500" b="1" dirty="0"/>
              <a:t>Appreciate the kinds of information that can be gained </a:t>
            </a:r>
            <a:r>
              <a:rPr lang="en-US" sz="1500" dirty="0"/>
              <a:t>from different types of questions. </a:t>
            </a:r>
          </a:p>
          <a:p>
            <a:pPr marL="285750" indent="-285750">
              <a:buFont typeface="Arial" panose="020B0604020202020204" pitchFamily="34" charset="0"/>
              <a:buChar char="•"/>
            </a:pPr>
            <a:r>
              <a:rPr lang="en-US" sz="1500" b="1" dirty="0"/>
              <a:t>Develop ideas for diverse information-gathering activities </a:t>
            </a:r>
            <a:r>
              <a:rPr lang="en-US" sz="1500" dirty="0"/>
              <a:t>needed to answer a wide-ranging set of questions. Recognize characteristics of </a:t>
            </a:r>
            <a:r>
              <a:rPr lang="en-US" sz="1500" b="1" dirty="0"/>
              <a:t>powerful questions</a:t>
            </a:r>
            <a:r>
              <a:rPr lang="en-US" sz="1500" dirty="0"/>
              <a:t>. </a:t>
            </a:r>
          </a:p>
        </p:txBody>
      </p:sp>
      <p:cxnSp>
        <p:nvCxnSpPr>
          <p:cNvPr id="15" name="Straight Connector 14"/>
          <p:cNvCxnSpPr/>
          <p:nvPr/>
        </p:nvCxnSpPr>
        <p:spPr>
          <a:xfrm>
            <a:off x="0" y="4800600"/>
            <a:ext cx="990600" cy="0"/>
          </a:xfrm>
          <a:prstGeom prst="line">
            <a:avLst/>
          </a:prstGeom>
          <a:ln w="22225">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1010026" y="4589943"/>
            <a:ext cx="3198311" cy="369332"/>
          </a:xfrm>
          <a:prstGeom prst="rect">
            <a:avLst/>
          </a:prstGeom>
        </p:spPr>
        <p:txBody>
          <a:bodyPr wrap="none">
            <a:spAutoFit/>
          </a:bodyPr>
          <a:lstStyle/>
          <a:p>
            <a:r>
              <a:rPr lang="en-US" b="1" dirty="0">
                <a:solidFill>
                  <a:schemeClr val="accent3">
                    <a:lumMod val="50000"/>
                  </a:schemeClr>
                </a:solidFill>
                <a:latin typeface="Arial" pitchFamily="34" charset="0"/>
                <a:cs typeface="Arial" pitchFamily="34" charset="0"/>
              </a:rPr>
              <a:t>Relation to Other Exercises</a:t>
            </a:r>
            <a:endParaRPr lang="en-US" b="1" dirty="0">
              <a:solidFill>
                <a:schemeClr val="accent3">
                  <a:lumMod val="50000"/>
                </a:schemeClr>
              </a:solidFill>
            </a:endParaRPr>
          </a:p>
        </p:txBody>
      </p:sp>
      <p:sp>
        <p:nvSpPr>
          <p:cNvPr id="19" name="TextBox 66"/>
          <p:cNvSpPr txBox="1"/>
          <p:nvPr/>
        </p:nvSpPr>
        <p:spPr>
          <a:xfrm>
            <a:off x="778329" y="6194767"/>
            <a:ext cx="7543800" cy="323165"/>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500" dirty="0"/>
              <a:t>This exercise includes activities that require a combination of both group and individual work.</a:t>
            </a:r>
          </a:p>
        </p:txBody>
      </p:sp>
      <p:cxnSp>
        <p:nvCxnSpPr>
          <p:cNvPr id="20" name="Straight Connector 19"/>
          <p:cNvCxnSpPr/>
          <p:nvPr/>
        </p:nvCxnSpPr>
        <p:spPr>
          <a:xfrm>
            <a:off x="0" y="5943600"/>
            <a:ext cx="990600" cy="0"/>
          </a:xfrm>
          <a:prstGeom prst="line">
            <a:avLst/>
          </a:prstGeom>
          <a:ln w="22225">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21" name="TextBox 66"/>
          <p:cNvSpPr txBox="1"/>
          <p:nvPr/>
        </p:nvSpPr>
        <p:spPr>
          <a:xfrm>
            <a:off x="778329" y="5007435"/>
            <a:ext cx="7543800" cy="553998"/>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500" dirty="0"/>
              <a:t>This exercise is used best after participants have completed “Reflecting on the Environment” and before “Telling a Story” and “Envisioning Potential Futures.”</a:t>
            </a:r>
          </a:p>
        </p:txBody>
      </p:sp>
      <p:sp>
        <p:nvSpPr>
          <p:cNvPr id="22" name="Rectangle 21"/>
          <p:cNvSpPr/>
          <p:nvPr/>
        </p:nvSpPr>
        <p:spPr>
          <a:xfrm>
            <a:off x="1014258" y="5744618"/>
            <a:ext cx="3202543" cy="369332"/>
          </a:xfrm>
          <a:prstGeom prst="rect">
            <a:avLst/>
          </a:prstGeom>
        </p:spPr>
        <p:txBody>
          <a:bodyPr wrap="none">
            <a:spAutoFit/>
          </a:bodyPr>
          <a:lstStyle/>
          <a:p>
            <a:r>
              <a:rPr lang="en-US" b="1" dirty="0">
                <a:solidFill>
                  <a:schemeClr val="accent3">
                    <a:lumMod val="50000"/>
                  </a:schemeClr>
                </a:solidFill>
                <a:latin typeface="Arial" pitchFamily="34" charset="0"/>
                <a:cs typeface="Arial" pitchFamily="34" charset="0"/>
              </a:rPr>
              <a:t>Group or Individual Activity</a:t>
            </a:r>
            <a:endParaRPr lang="en-US" b="1" dirty="0">
              <a:solidFill>
                <a:schemeClr val="accent3">
                  <a:lumMod val="50000"/>
                </a:schemeClr>
              </a:solidFill>
            </a:endParaRPr>
          </a:p>
        </p:txBody>
      </p:sp>
    </p:spTree>
    <p:extLst>
      <p:ext uri="{BB962C8B-B14F-4D97-AF65-F5344CB8AC3E}">
        <p14:creationId xmlns:p14="http://schemas.microsoft.com/office/powerpoint/2010/main" val="42751636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Rectangle 63"/>
          <p:cNvSpPr/>
          <p:nvPr/>
        </p:nvSpPr>
        <p:spPr>
          <a:xfrm>
            <a:off x="0" y="228600"/>
            <a:ext cx="6324600" cy="1219200"/>
          </a:xfrm>
          <a:prstGeom prst="rect">
            <a:avLst/>
          </a:prstGeom>
          <a:solidFill>
            <a:srgbClr val="D3B431">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5" name="Picture 6" descr="Related image"/>
          <p:cNvPicPr>
            <a:picLocks noChangeAspect="1" noChangeArrowheads="1"/>
          </p:cNvPicPr>
          <p:nvPr/>
        </p:nvPicPr>
        <p:blipFill>
          <a:blip r:embed="rId3" cstate="print"/>
          <a:srcRect/>
          <a:stretch>
            <a:fillRect/>
          </a:stretch>
        </p:blipFill>
        <p:spPr bwMode="auto">
          <a:xfrm>
            <a:off x="152400" y="329565"/>
            <a:ext cx="685800" cy="965835"/>
          </a:xfrm>
          <a:prstGeom prst="rect">
            <a:avLst/>
          </a:prstGeom>
          <a:noFill/>
        </p:spPr>
      </p:pic>
      <p:sp>
        <p:nvSpPr>
          <p:cNvPr id="66" name="Title 1"/>
          <p:cNvSpPr>
            <a:spLocks noGrp="1"/>
          </p:cNvSpPr>
          <p:nvPr>
            <p:ph type="ctrTitle"/>
          </p:nvPr>
        </p:nvSpPr>
        <p:spPr>
          <a:xfrm>
            <a:off x="-685800" y="304801"/>
            <a:ext cx="6800850" cy="1142999"/>
          </a:xfrm>
        </p:spPr>
        <p:txBody>
          <a:bodyPr>
            <a:normAutofit/>
          </a:bodyPr>
          <a:lstStyle/>
          <a:p>
            <a:pPr algn="r"/>
            <a:r>
              <a:rPr lang="en-US" sz="2500" b="1" dirty="0">
                <a:latin typeface="Arial" pitchFamily="34" charset="0"/>
                <a:cs typeface="Arial" pitchFamily="34" charset="0"/>
              </a:rPr>
              <a:t>Asking Powerful Questions</a:t>
            </a:r>
            <a:br>
              <a:rPr lang="en-US" sz="2500" b="1" dirty="0">
                <a:latin typeface="Arial" pitchFamily="34" charset="0"/>
                <a:cs typeface="Arial" pitchFamily="34" charset="0"/>
              </a:rPr>
            </a:br>
            <a:br>
              <a:rPr lang="en-US" sz="200" b="1" dirty="0">
                <a:latin typeface="Arial" pitchFamily="34" charset="0"/>
                <a:cs typeface="Arial" pitchFamily="34" charset="0"/>
              </a:rPr>
            </a:br>
            <a:r>
              <a:rPr lang="en-US" sz="300" b="1" dirty="0">
                <a:latin typeface="Arial" pitchFamily="34" charset="0"/>
                <a:cs typeface="Arial" pitchFamily="34" charset="0"/>
              </a:rPr>
              <a:t> </a:t>
            </a:r>
            <a:br>
              <a:rPr lang="en-US" sz="300" b="1" dirty="0">
                <a:latin typeface="Arial" pitchFamily="34" charset="0"/>
                <a:cs typeface="Arial" pitchFamily="34" charset="0"/>
              </a:rPr>
            </a:br>
            <a:r>
              <a:rPr lang="en-US" sz="2200" i="1" dirty="0">
                <a:latin typeface="Arial" pitchFamily="34" charset="0"/>
                <a:cs typeface="Arial" pitchFamily="34" charset="0"/>
              </a:rPr>
              <a:t>Facilitator Guide</a:t>
            </a:r>
          </a:p>
        </p:txBody>
      </p:sp>
      <p:sp>
        <p:nvSpPr>
          <p:cNvPr id="68" name="Rectangle 67"/>
          <p:cNvSpPr/>
          <p:nvPr/>
        </p:nvSpPr>
        <p:spPr>
          <a:xfrm>
            <a:off x="990600" y="5193268"/>
            <a:ext cx="3608680" cy="369332"/>
          </a:xfrm>
          <a:prstGeom prst="rect">
            <a:avLst/>
          </a:prstGeom>
        </p:spPr>
        <p:txBody>
          <a:bodyPr wrap="none">
            <a:spAutoFit/>
          </a:bodyPr>
          <a:lstStyle/>
          <a:p>
            <a:r>
              <a:rPr lang="en-US" b="1" dirty="0">
                <a:solidFill>
                  <a:schemeClr val="accent3">
                    <a:lumMod val="50000"/>
                  </a:schemeClr>
                </a:solidFill>
                <a:latin typeface="Arial" pitchFamily="34" charset="0"/>
                <a:cs typeface="Arial" pitchFamily="34" charset="0"/>
              </a:rPr>
              <a:t>Materials Needed (participants)</a:t>
            </a:r>
            <a:endParaRPr lang="en-US" b="1" dirty="0">
              <a:solidFill>
                <a:schemeClr val="accent3">
                  <a:lumMod val="50000"/>
                </a:schemeClr>
              </a:solidFill>
            </a:endParaRPr>
          </a:p>
        </p:txBody>
      </p:sp>
      <p:cxnSp>
        <p:nvCxnSpPr>
          <p:cNvPr id="70" name="Straight Connector 69"/>
          <p:cNvCxnSpPr/>
          <p:nvPr/>
        </p:nvCxnSpPr>
        <p:spPr>
          <a:xfrm>
            <a:off x="0" y="5377934"/>
            <a:ext cx="990600" cy="0"/>
          </a:xfrm>
          <a:prstGeom prst="line">
            <a:avLst/>
          </a:prstGeom>
          <a:ln w="22225">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17" name="Slide Number Placeholder 16"/>
          <p:cNvSpPr>
            <a:spLocks noGrp="1"/>
          </p:cNvSpPr>
          <p:nvPr>
            <p:ph type="sldNum" sz="quarter" idx="12"/>
          </p:nvPr>
        </p:nvSpPr>
        <p:spPr/>
        <p:txBody>
          <a:bodyPr/>
          <a:lstStyle/>
          <a:p>
            <a:fld id="{98044682-6219-4089-8719-C9589F48517E}" type="slidenum">
              <a:rPr lang="en-US" smtClean="0"/>
              <a:pPr/>
              <a:t>4</a:t>
            </a:fld>
            <a:endParaRPr lang="en-US"/>
          </a:p>
        </p:txBody>
      </p:sp>
      <p:sp>
        <p:nvSpPr>
          <p:cNvPr id="18" name="TextBox 66"/>
          <p:cNvSpPr txBox="1"/>
          <p:nvPr/>
        </p:nvSpPr>
        <p:spPr>
          <a:xfrm>
            <a:off x="800100" y="5615970"/>
            <a:ext cx="7543800" cy="78483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lvl="0" indent="-285750">
              <a:buFont typeface="Arial" panose="020B0604020202020204" pitchFamily="34" charset="0"/>
              <a:buChar char="•"/>
            </a:pPr>
            <a:r>
              <a:rPr lang="en-US" sz="1500" dirty="0"/>
              <a:t>Participant Guide </a:t>
            </a:r>
          </a:p>
          <a:p>
            <a:pPr marL="285750" lvl="0" indent="-285750">
              <a:buFont typeface="Arial" panose="020B0604020202020204" pitchFamily="34" charset="0"/>
              <a:buChar char="•"/>
            </a:pPr>
            <a:r>
              <a:rPr lang="en-US" sz="1500" dirty="0"/>
              <a:t>Pen/pencil</a:t>
            </a:r>
          </a:p>
          <a:p>
            <a:pPr marL="285750" indent="-285750">
              <a:buFont typeface="Arial" panose="020B0604020202020204" pitchFamily="34" charset="0"/>
              <a:buChar char="•"/>
            </a:pPr>
            <a:r>
              <a:rPr lang="en-US" sz="1500" dirty="0"/>
              <a:t>Notebook</a:t>
            </a:r>
          </a:p>
        </p:txBody>
      </p:sp>
      <p:cxnSp>
        <p:nvCxnSpPr>
          <p:cNvPr id="28" name="Straight Connector 27"/>
          <p:cNvCxnSpPr/>
          <p:nvPr/>
        </p:nvCxnSpPr>
        <p:spPr>
          <a:xfrm>
            <a:off x="0" y="2057400"/>
            <a:ext cx="990600" cy="0"/>
          </a:xfrm>
          <a:prstGeom prst="line">
            <a:avLst/>
          </a:prstGeom>
          <a:ln w="22225">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29" name="Rectangle 28"/>
          <p:cNvSpPr/>
          <p:nvPr/>
        </p:nvSpPr>
        <p:spPr>
          <a:xfrm>
            <a:off x="1061132" y="1872734"/>
            <a:ext cx="3339376" cy="369332"/>
          </a:xfrm>
          <a:prstGeom prst="rect">
            <a:avLst/>
          </a:prstGeom>
        </p:spPr>
        <p:txBody>
          <a:bodyPr wrap="none">
            <a:spAutoFit/>
          </a:bodyPr>
          <a:lstStyle/>
          <a:p>
            <a:r>
              <a:rPr lang="en-US" b="1" dirty="0">
                <a:solidFill>
                  <a:schemeClr val="accent3">
                    <a:lumMod val="50000"/>
                  </a:schemeClr>
                </a:solidFill>
                <a:latin typeface="Arial" pitchFamily="34" charset="0"/>
                <a:cs typeface="Arial" pitchFamily="34" charset="0"/>
              </a:rPr>
              <a:t>Materials Needed (facilitator)</a:t>
            </a:r>
            <a:endParaRPr lang="en-US" b="1" dirty="0">
              <a:solidFill>
                <a:schemeClr val="accent3">
                  <a:lumMod val="50000"/>
                </a:schemeClr>
              </a:solidFill>
            </a:endParaRPr>
          </a:p>
        </p:txBody>
      </p:sp>
      <p:sp>
        <p:nvSpPr>
          <p:cNvPr id="30" name="TextBox 66"/>
          <p:cNvSpPr txBox="1"/>
          <p:nvPr/>
        </p:nvSpPr>
        <p:spPr>
          <a:xfrm>
            <a:off x="800100" y="2274722"/>
            <a:ext cx="7543800" cy="3093154"/>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3464" lvl="0" indent="-285750">
              <a:buFont typeface="Arial" panose="020B0604020202020204" pitchFamily="34" charset="0"/>
              <a:buChar char="•"/>
            </a:pPr>
            <a:r>
              <a:rPr lang="en-US" sz="1500" dirty="0"/>
              <a:t>Images with brief descriptions (Included in the exercise materials)</a:t>
            </a:r>
          </a:p>
          <a:p>
            <a:pPr marL="740664" lvl="2" indent="-285750">
              <a:buFont typeface="Arial" panose="020B0604020202020204" pitchFamily="34" charset="0"/>
              <a:buChar char="•"/>
            </a:pPr>
            <a:r>
              <a:rPr lang="en-US" sz="1500" dirty="0"/>
              <a:t>One copy per participant</a:t>
            </a:r>
          </a:p>
          <a:p>
            <a:pPr marL="740664" lvl="2" indent="-285750">
              <a:buFont typeface="Arial" panose="020B0604020202020204" pitchFamily="34" charset="0"/>
              <a:buChar char="•"/>
            </a:pPr>
            <a:r>
              <a:rPr lang="en-US" sz="1500" dirty="0"/>
              <a:t>Within small group, each individual gets copy of same image</a:t>
            </a:r>
          </a:p>
          <a:p>
            <a:pPr marL="740664" lvl="2" indent="-285750">
              <a:buFont typeface="Arial" panose="020B0604020202020204" pitchFamily="34" charset="0"/>
              <a:buChar char="•"/>
            </a:pPr>
            <a:r>
              <a:rPr lang="en-US" sz="1500" dirty="0"/>
              <a:t>Each small group gets different image </a:t>
            </a:r>
          </a:p>
          <a:p>
            <a:pPr marL="283464" lvl="0" indent="-285750">
              <a:buFont typeface="Arial" panose="020B0604020202020204" pitchFamily="34" charset="0"/>
              <a:buChar char="•"/>
            </a:pPr>
            <a:r>
              <a:rPr lang="en-US" sz="1500" dirty="0"/>
              <a:t>Whiteboard, markers</a:t>
            </a:r>
          </a:p>
          <a:p>
            <a:pPr marL="283464" lvl="0" indent="-285750">
              <a:buFont typeface="Arial" panose="020B0604020202020204" pitchFamily="34" charset="0"/>
              <a:buChar char="•"/>
            </a:pPr>
            <a:r>
              <a:rPr lang="en-US" sz="1500" dirty="0"/>
              <a:t>Post-it notes </a:t>
            </a:r>
          </a:p>
          <a:p>
            <a:pPr marL="740664" lvl="2" indent="-285750">
              <a:buFont typeface="Arial" panose="020B0604020202020204" pitchFamily="34" charset="0"/>
              <a:buChar char="•"/>
            </a:pPr>
            <a:r>
              <a:rPr lang="en-US" sz="1500" dirty="0"/>
              <a:t>Approximately 30/participant </a:t>
            </a:r>
          </a:p>
          <a:p>
            <a:pPr marL="740664" lvl="2" indent="-285750">
              <a:buFont typeface="Arial" panose="020B0604020202020204" pitchFamily="34" charset="0"/>
              <a:buChar char="•"/>
            </a:pPr>
            <a:r>
              <a:rPr lang="en-US" sz="1500" dirty="0"/>
              <a:t>For legibility, need to be at least 3” x 5” in size</a:t>
            </a:r>
          </a:p>
          <a:p>
            <a:pPr marL="283464" lvl="0" indent="-285750">
              <a:buFont typeface="Arial" panose="020B0604020202020204" pitchFamily="34" charset="0"/>
              <a:buChar char="•"/>
            </a:pPr>
            <a:r>
              <a:rPr lang="en-US" sz="1500" dirty="0"/>
              <a:t>Room with sufficient wall space to post large sets of post-it notes</a:t>
            </a:r>
          </a:p>
          <a:p>
            <a:pPr marL="283464" lvl="0" indent="-285750">
              <a:buFont typeface="Arial" panose="020B0604020202020204" pitchFamily="34" charset="0"/>
              <a:buChar char="•"/>
            </a:pPr>
            <a:r>
              <a:rPr lang="en-US" sz="1500" dirty="0"/>
              <a:t>One Participant Guide for each participant  </a:t>
            </a:r>
          </a:p>
          <a:p>
            <a:pPr marL="283464" indent="-285750">
              <a:buFont typeface="Arial" panose="020B0604020202020204" pitchFamily="34" charset="0"/>
              <a:buChar char="•"/>
            </a:pPr>
            <a:r>
              <a:rPr lang="en-US" sz="1500" dirty="0"/>
              <a:t>Expert perspective videos (viewable in the </a:t>
            </a:r>
            <a:r>
              <a:rPr lang="en-US" sz="1500" i="1" dirty="0"/>
              <a:t>Managing Complex Problems Resource: </a:t>
            </a:r>
            <a:r>
              <a:rPr lang="en-US" sz="1500" dirty="0"/>
              <a:t>Expert Perspective Videos page, filter by Asking Powerful Questions)</a:t>
            </a:r>
          </a:p>
          <a:p>
            <a:pPr marL="283464" indent="-285750">
              <a:buFont typeface="Arial" panose="020B0604020202020204" pitchFamily="34" charset="0"/>
              <a:buChar char="•"/>
            </a:pPr>
            <a:endParaRPr lang="en-US" sz="1500" dirty="0"/>
          </a:p>
        </p:txBody>
      </p:sp>
    </p:spTree>
    <p:extLst>
      <p:ext uri="{BB962C8B-B14F-4D97-AF65-F5344CB8AC3E}">
        <p14:creationId xmlns:p14="http://schemas.microsoft.com/office/powerpoint/2010/main" val="15650300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Rectangle 63"/>
          <p:cNvSpPr/>
          <p:nvPr/>
        </p:nvSpPr>
        <p:spPr>
          <a:xfrm>
            <a:off x="0" y="228600"/>
            <a:ext cx="6324600" cy="1219200"/>
          </a:xfrm>
          <a:prstGeom prst="rect">
            <a:avLst/>
          </a:prstGeom>
          <a:solidFill>
            <a:srgbClr val="D3B431">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5" name="Picture 6" descr="Related image"/>
          <p:cNvPicPr>
            <a:picLocks noChangeAspect="1" noChangeArrowheads="1"/>
          </p:cNvPicPr>
          <p:nvPr/>
        </p:nvPicPr>
        <p:blipFill>
          <a:blip r:embed="rId3" cstate="print"/>
          <a:srcRect/>
          <a:stretch>
            <a:fillRect/>
          </a:stretch>
        </p:blipFill>
        <p:spPr bwMode="auto">
          <a:xfrm>
            <a:off x="152400" y="329565"/>
            <a:ext cx="685800" cy="965835"/>
          </a:xfrm>
          <a:prstGeom prst="rect">
            <a:avLst/>
          </a:prstGeom>
          <a:noFill/>
        </p:spPr>
      </p:pic>
      <p:sp>
        <p:nvSpPr>
          <p:cNvPr id="66" name="Title 1"/>
          <p:cNvSpPr>
            <a:spLocks noGrp="1"/>
          </p:cNvSpPr>
          <p:nvPr>
            <p:ph type="ctrTitle"/>
          </p:nvPr>
        </p:nvSpPr>
        <p:spPr>
          <a:xfrm>
            <a:off x="-685800" y="304801"/>
            <a:ext cx="6800850" cy="1142999"/>
          </a:xfrm>
        </p:spPr>
        <p:txBody>
          <a:bodyPr>
            <a:normAutofit/>
          </a:bodyPr>
          <a:lstStyle/>
          <a:p>
            <a:pPr algn="r"/>
            <a:r>
              <a:rPr lang="en-US" sz="2500" b="1" dirty="0">
                <a:latin typeface="Arial" pitchFamily="34" charset="0"/>
                <a:cs typeface="Arial" pitchFamily="34" charset="0"/>
              </a:rPr>
              <a:t>Asking Powerful Questions</a:t>
            </a:r>
            <a:br>
              <a:rPr lang="en-US" sz="2500" b="1" dirty="0">
                <a:latin typeface="Arial" pitchFamily="34" charset="0"/>
                <a:cs typeface="Arial" pitchFamily="34" charset="0"/>
              </a:rPr>
            </a:br>
            <a:br>
              <a:rPr lang="en-US" sz="200" b="1" dirty="0">
                <a:latin typeface="Arial" pitchFamily="34" charset="0"/>
                <a:cs typeface="Arial" pitchFamily="34" charset="0"/>
              </a:rPr>
            </a:br>
            <a:r>
              <a:rPr lang="en-US" sz="300" b="1" dirty="0">
                <a:latin typeface="Arial" pitchFamily="34" charset="0"/>
                <a:cs typeface="Arial" pitchFamily="34" charset="0"/>
              </a:rPr>
              <a:t> </a:t>
            </a:r>
            <a:br>
              <a:rPr lang="en-US" sz="300" b="1" dirty="0">
                <a:latin typeface="Arial" pitchFamily="34" charset="0"/>
                <a:cs typeface="Arial" pitchFamily="34" charset="0"/>
              </a:rPr>
            </a:br>
            <a:r>
              <a:rPr lang="en-US" sz="2200" i="1" dirty="0">
                <a:latin typeface="Arial" pitchFamily="34" charset="0"/>
                <a:cs typeface="Arial" pitchFamily="34" charset="0"/>
              </a:rPr>
              <a:t>Facilitator Guide</a:t>
            </a:r>
          </a:p>
        </p:txBody>
      </p:sp>
      <p:sp>
        <p:nvSpPr>
          <p:cNvPr id="68" name="Rectangle 67"/>
          <p:cNvSpPr/>
          <p:nvPr/>
        </p:nvSpPr>
        <p:spPr>
          <a:xfrm>
            <a:off x="990600" y="1872734"/>
            <a:ext cx="3412153" cy="369332"/>
          </a:xfrm>
          <a:prstGeom prst="rect">
            <a:avLst/>
          </a:prstGeom>
        </p:spPr>
        <p:txBody>
          <a:bodyPr wrap="none">
            <a:spAutoFit/>
          </a:bodyPr>
          <a:lstStyle/>
          <a:p>
            <a:r>
              <a:rPr lang="en-US" b="1" dirty="0">
                <a:solidFill>
                  <a:schemeClr val="accent3">
                    <a:lumMod val="50000"/>
                  </a:schemeClr>
                </a:solidFill>
                <a:latin typeface="Arial" pitchFamily="34" charset="0"/>
                <a:cs typeface="Arial" pitchFamily="34" charset="0"/>
              </a:rPr>
              <a:t>Facilitator Tips and Guidance</a:t>
            </a:r>
            <a:endParaRPr lang="en-US" b="1" dirty="0">
              <a:solidFill>
                <a:schemeClr val="accent3">
                  <a:lumMod val="50000"/>
                </a:schemeClr>
              </a:solidFill>
            </a:endParaRPr>
          </a:p>
        </p:txBody>
      </p:sp>
      <p:cxnSp>
        <p:nvCxnSpPr>
          <p:cNvPr id="70" name="Straight Connector 69"/>
          <p:cNvCxnSpPr/>
          <p:nvPr/>
        </p:nvCxnSpPr>
        <p:spPr>
          <a:xfrm>
            <a:off x="0" y="2057400"/>
            <a:ext cx="990600" cy="0"/>
          </a:xfrm>
          <a:prstGeom prst="line">
            <a:avLst/>
          </a:prstGeom>
          <a:ln w="22225">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17" name="Slide Number Placeholder 16"/>
          <p:cNvSpPr>
            <a:spLocks noGrp="1"/>
          </p:cNvSpPr>
          <p:nvPr>
            <p:ph type="sldNum" sz="quarter" idx="12"/>
          </p:nvPr>
        </p:nvSpPr>
        <p:spPr/>
        <p:txBody>
          <a:bodyPr/>
          <a:lstStyle/>
          <a:p>
            <a:fld id="{98044682-6219-4089-8719-C9589F48517E}" type="slidenum">
              <a:rPr lang="en-US" smtClean="0"/>
              <a:pPr/>
              <a:t>5</a:t>
            </a:fld>
            <a:endParaRPr lang="en-US"/>
          </a:p>
        </p:txBody>
      </p:sp>
      <p:sp>
        <p:nvSpPr>
          <p:cNvPr id="18" name="TextBox 66"/>
          <p:cNvSpPr txBox="1"/>
          <p:nvPr/>
        </p:nvSpPr>
        <p:spPr>
          <a:xfrm>
            <a:off x="630853" y="2362200"/>
            <a:ext cx="7543800" cy="2862322"/>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3464" indent="-283464">
              <a:buFont typeface="Arial" panose="020B0604020202020204" pitchFamily="34" charset="0"/>
              <a:buChar char="•"/>
            </a:pPr>
            <a:r>
              <a:rPr lang="en-US" sz="1500" dirty="0"/>
              <a:t>Be aware that any image has the potential to trigger PTSD . Consider this if you decide to select your own images. If you see indications that a participant is experiencing a PTSD response, stop the exercise and address the situation.</a:t>
            </a:r>
          </a:p>
          <a:p>
            <a:pPr marL="283464" indent="-283464">
              <a:buFont typeface="Arial" panose="020B0604020202020204" pitchFamily="34" charset="0"/>
              <a:buChar char="•"/>
            </a:pPr>
            <a:r>
              <a:rPr lang="en-US" sz="1500" dirty="0"/>
              <a:t>Remind participants there is no right answer.</a:t>
            </a:r>
          </a:p>
          <a:p>
            <a:pPr marL="283464" indent="-283464">
              <a:buFont typeface="Arial" panose="020B0604020202020204" pitchFamily="34" charset="0"/>
              <a:buChar char="•"/>
            </a:pPr>
            <a:r>
              <a:rPr lang="en-US" sz="1500" dirty="0"/>
              <a:t>The point of the exercise is not to correctly identify the image, but to learn how to generate useful questions and seek information.</a:t>
            </a:r>
          </a:p>
          <a:p>
            <a:pPr marL="283464" indent="-283464">
              <a:buFont typeface="Arial" panose="020B0604020202020204" pitchFamily="34" charset="0"/>
              <a:buChar char="•"/>
            </a:pPr>
            <a:r>
              <a:rPr lang="en-US" sz="1500" dirty="0"/>
              <a:t>Quality of questions matters more than quantity.</a:t>
            </a:r>
          </a:p>
          <a:p>
            <a:pPr marL="283464" indent="-283464">
              <a:buFont typeface="Arial" panose="020B0604020202020204" pitchFamily="34" charset="0"/>
              <a:buChar char="•"/>
            </a:pPr>
            <a:r>
              <a:rPr lang="en-US" sz="1500" dirty="0"/>
              <a:t>Emphasize the importance of getting beyond “what” and “how” questions.</a:t>
            </a:r>
          </a:p>
          <a:p>
            <a:pPr marL="283464" indent="-283464">
              <a:buFont typeface="Arial" panose="020B0604020202020204" pitchFamily="34" charset="0"/>
              <a:buChar char="•"/>
            </a:pPr>
            <a:r>
              <a:rPr lang="en-US" sz="1500" dirty="0"/>
              <a:t>Emphasize the value of “why,” “what if,” and “how could” questions for gaining deeper insight.</a:t>
            </a:r>
          </a:p>
          <a:p>
            <a:pPr marL="283464" indent="-283464">
              <a:buFont typeface="Arial" panose="020B0604020202020204" pitchFamily="34" charset="0"/>
              <a:buChar char="•"/>
            </a:pPr>
            <a:r>
              <a:rPr lang="en-US" sz="1500" dirty="0"/>
              <a:t>Intersperse the pre-, mid-, and post-exercise reflection discussions with videos on the topic of questioning (viewable in the </a:t>
            </a:r>
            <a:r>
              <a:rPr lang="en-US" sz="1500" i="1" dirty="0"/>
              <a:t>Managing Complex Problems Resource</a:t>
            </a:r>
            <a:r>
              <a:rPr lang="en-US" sz="1500" dirty="0"/>
              <a:t>)</a:t>
            </a:r>
          </a:p>
        </p:txBody>
      </p:sp>
    </p:spTree>
    <p:extLst>
      <p:ext uri="{BB962C8B-B14F-4D97-AF65-F5344CB8AC3E}">
        <p14:creationId xmlns:p14="http://schemas.microsoft.com/office/powerpoint/2010/main" val="15789584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Rectangle 63"/>
          <p:cNvSpPr/>
          <p:nvPr/>
        </p:nvSpPr>
        <p:spPr>
          <a:xfrm>
            <a:off x="0" y="228600"/>
            <a:ext cx="6324600" cy="1219200"/>
          </a:xfrm>
          <a:prstGeom prst="rect">
            <a:avLst/>
          </a:prstGeom>
          <a:solidFill>
            <a:srgbClr val="D3B431">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5" name="Picture 6" descr="Related image"/>
          <p:cNvPicPr>
            <a:picLocks noChangeAspect="1" noChangeArrowheads="1"/>
          </p:cNvPicPr>
          <p:nvPr/>
        </p:nvPicPr>
        <p:blipFill>
          <a:blip r:embed="rId3" cstate="print"/>
          <a:srcRect/>
          <a:stretch>
            <a:fillRect/>
          </a:stretch>
        </p:blipFill>
        <p:spPr bwMode="auto">
          <a:xfrm>
            <a:off x="152400" y="329565"/>
            <a:ext cx="685800" cy="965835"/>
          </a:xfrm>
          <a:prstGeom prst="rect">
            <a:avLst/>
          </a:prstGeom>
          <a:noFill/>
        </p:spPr>
      </p:pic>
      <p:sp>
        <p:nvSpPr>
          <p:cNvPr id="66" name="Title 1"/>
          <p:cNvSpPr>
            <a:spLocks noGrp="1"/>
          </p:cNvSpPr>
          <p:nvPr>
            <p:ph type="ctrTitle"/>
          </p:nvPr>
        </p:nvSpPr>
        <p:spPr>
          <a:xfrm>
            <a:off x="-685800" y="304801"/>
            <a:ext cx="6800850" cy="1142999"/>
          </a:xfrm>
        </p:spPr>
        <p:txBody>
          <a:bodyPr>
            <a:normAutofit/>
          </a:bodyPr>
          <a:lstStyle/>
          <a:p>
            <a:pPr algn="r"/>
            <a:r>
              <a:rPr lang="en-US" sz="2500" b="1" dirty="0">
                <a:latin typeface="Arial" pitchFamily="34" charset="0"/>
                <a:cs typeface="Arial" pitchFamily="34" charset="0"/>
              </a:rPr>
              <a:t>Asking Powerful Questions</a:t>
            </a:r>
            <a:br>
              <a:rPr lang="en-US" sz="2500" b="1" dirty="0">
                <a:latin typeface="Arial" pitchFamily="34" charset="0"/>
                <a:cs typeface="Arial" pitchFamily="34" charset="0"/>
              </a:rPr>
            </a:br>
            <a:br>
              <a:rPr lang="en-US" sz="200" b="1" dirty="0">
                <a:latin typeface="Arial" pitchFamily="34" charset="0"/>
                <a:cs typeface="Arial" pitchFamily="34" charset="0"/>
              </a:rPr>
            </a:br>
            <a:r>
              <a:rPr lang="en-US" sz="300" b="1" dirty="0">
                <a:latin typeface="Arial" pitchFamily="34" charset="0"/>
                <a:cs typeface="Arial" pitchFamily="34" charset="0"/>
              </a:rPr>
              <a:t> </a:t>
            </a:r>
            <a:br>
              <a:rPr lang="en-US" sz="300" b="1" dirty="0">
                <a:latin typeface="Arial" pitchFamily="34" charset="0"/>
                <a:cs typeface="Arial" pitchFamily="34" charset="0"/>
              </a:rPr>
            </a:br>
            <a:r>
              <a:rPr lang="en-US" sz="2200" i="1" dirty="0">
                <a:latin typeface="Arial" pitchFamily="34" charset="0"/>
                <a:cs typeface="Arial" pitchFamily="34" charset="0"/>
              </a:rPr>
              <a:t>Facilitator Script</a:t>
            </a:r>
          </a:p>
        </p:txBody>
      </p:sp>
      <p:sp>
        <p:nvSpPr>
          <p:cNvPr id="68" name="Rectangle 67"/>
          <p:cNvSpPr/>
          <p:nvPr/>
        </p:nvSpPr>
        <p:spPr>
          <a:xfrm>
            <a:off x="1009060" y="1905000"/>
            <a:ext cx="1505540" cy="369332"/>
          </a:xfrm>
          <a:prstGeom prst="rect">
            <a:avLst/>
          </a:prstGeom>
        </p:spPr>
        <p:txBody>
          <a:bodyPr wrap="none">
            <a:spAutoFit/>
          </a:bodyPr>
          <a:lstStyle/>
          <a:p>
            <a:r>
              <a:rPr lang="en-US" b="1" dirty="0">
                <a:solidFill>
                  <a:schemeClr val="accent3">
                    <a:lumMod val="50000"/>
                  </a:schemeClr>
                </a:solidFill>
                <a:latin typeface="Arial" pitchFamily="34" charset="0"/>
                <a:cs typeface="Arial" pitchFamily="34" charset="0"/>
              </a:rPr>
              <a:t>Instructions</a:t>
            </a:r>
            <a:endParaRPr lang="en-US" b="1" dirty="0">
              <a:solidFill>
                <a:schemeClr val="accent3">
                  <a:lumMod val="50000"/>
                </a:schemeClr>
              </a:solidFill>
            </a:endParaRPr>
          </a:p>
        </p:txBody>
      </p:sp>
      <p:cxnSp>
        <p:nvCxnSpPr>
          <p:cNvPr id="70" name="Straight Connector 69"/>
          <p:cNvCxnSpPr/>
          <p:nvPr/>
        </p:nvCxnSpPr>
        <p:spPr>
          <a:xfrm>
            <a:off x="0" y="2057400"/>
            <a:ext cx="990600" cy="0"/>
          </a:xfrm>
          <a:prstGeom prst="line">
            <a:avLst/>
          </a:prstGeom>
          <a:ln w="22225">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17" name="Slide Number Placeholder 16"/>
          <p:cNvSpPr>
            <a:spLocks noGrp="1"/>
          </p:cNvSpPr>
          <p:nvPr>
            <p:ph type="sldNum" sz="quarter" idx="12"/>
          </p:nvPr>
        </p:nvSpPr>
        <p:spPr/>
        <p:txBody>
          <a:bodyPr/>
          <a:lstStyle/>
          <a:p>
            <a:fld id="{98044682-6219-4089-8719-C9589F48517E}" type="slidenum">
              <a:rPr lang="en-US" smtClean="0"/>
              <a:pPr/>
              <a:t>6</a:t>
            </a:fld>
            <a:endParaRPr lang="en-US"/>
          </a:p>
        </p:txBody>
      </p:sp>
      <p:sp>
        <p:nvSpPr>
          <p:cNvPr id="18" name="TextBox 66"/>
          <p:cNvSpPr txBox="1"/>
          <p:nvPr/>
        </p:nvSpPr>
        <p:spPr>
          <a:xfrm>
            <a:off x="800100" y="2438400"/>
            <a:ext cx="7543800" cy="263149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500" dirty="0">
                <a:cs typeface="Arial" pitchFamily="34" charset="0"/>
              </a:rPr>
              <a:t>The next several pages provide step-by-step instructions for facilitating the exercise, broken down into modules. Each module includes icons to indicate its duration, </a:t>
            </a:r>
            <a:r>
              <a:rPr lang="en-US" sz="1500" b="1" dirty="0">
                <a:solidFill>
                  <a:srgbClr val="CC9900"/>
                </a:solidFill>
                <a:cs typeface="Arial" pitchFamily="34" charset="0"/>
              </a:rPr>
              <a:t>DO: </a:t>
            </a:r>
            <a:r>
              <a:rPr lang="en-US" sz="1500" dirty="0">
                <a:cs typeface="Arial" pitchFamily="34" charset="0"/>
              </a:rPr>
              <a:t>facilitator actions, </a:t>
            </a:r>
            <a:r>
              <a:rPr lang="en-US" sz="1500" b="1" dirty="0">
                <a:solidFill>
                  <a:srgbClr val="CC9900"/>
                </a:solidFill>
                <a:cs typeface="Arial" pitchFamily="34" charset="0"/>
              </a:rPr>
              <a:t>SAY: </a:t>
            </a:r>
            <a:r>
              <a:rPr lang="en-US" sz="1500" dirty="0">
                <a:cs typeface="Arial" pitchFamily="34" charset="0"/>
              </a:rPr>
              <a:t>facilitator talking points, and </a:t>
            </a:r>
            <a:r>
              <a:rPr lang="en-US" sz="1500" b="1" dirty="0">
                <a:solidFill>
                  <a:srgbClr val="CC9900"/>
                </a:solidFill>
                <a:cs typeface="Arial" pitchFamily="34" charset="0"/>
              </a:rPr>
              <a:t>DISCUSS: </a:t>
            </a:r>
            <a:r>
              <a:rPr lang="en-US" sz="1500" dirty="0">
                <a:cs typeface="Arial" pitchFamily="34" charset="0"/>
              </a:rPr>
              <a:t>questions for group discussion (see below for icons). While the talking points are simply intended to guide the facilitator, we recommend including them to achieve the intended learning outcomes. Talking points that are listed directly under an action are meant to assist the facilitator with that given action. Also, optional break points are indicated at the end of certain modules.</a:t>
            </a:r>
          </a:p>
          <a:p>
            <a:endParaRPr lang="en-US" sz="1500" dirty="0">
              <a:cs typeface="Arial" pitchFamily="34" charset="0"/>
            </a:endParaRPr>
          </a:p>
          <a:p>
            <a:r>
              <a:rPr lang="en-US" sz="1500" dirty="0">
                <a:cs typeface="Arial" pitchFamily="34" charset="0"/>
              </a:rPr>
              <a:t>Some modules also include clickable links to the exercise slide deck that supplement the facilitator guide. We recommend referring to the accompanying slide content while guiding your group through this exercise.</a:t>
            </a:r>
            <a:endParaRPr lang="en-US" dirty="0"/>
          </a:p>
        </p:txBody>
      </p:sp>
      <p:sp>
        <p:nvSpPr>
          <p:cNvPr id="19" name="Rectangle 18"/>
          <p:cNvSpPr/>
          <p:nvPr/>
        </p:nvSpPr>
        <p:spPr>
          <a:xfrm>
            <a:off x="2857500" y="5349121"/>
            <a:ext cx="1600200" cy="533400"/>
          </a:xfrm>
          <a:prstGeom prst="rect">
            <a:avLst/>
          </a:prstGeom>
          <a:solidFill>
            <a:srgbClr val="DAB92E"/>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dirty="0"/>
              <a:t>    </a:t>
            </a:r>
            <a:r>
              <a:rPr lang="en-US" sz="1600" dirty="0">
                <a:solidFill>
                  <a:schemeClr val="tx1"/>
                </a:solidFill>
              </a:rPr>
              <a:t>DO</a:t>
            </a:r>
          </a:p>
        </p:txBody>
      </p:sp>
      <p:sp>
        <p:nvSpPr>
          <p:cNvPr id="20" name="Rectangle 19"/>
          <p:cNvSpPr/>
          <p:nvPr/>
        </p:nvSpPr>
        <p:spPr>
          <a:xfrm>
            <a:off x="800100" y="5349121"/>
            <a:ext cx="1752600" cy="533400"/>
          </a:xfrm>
          <a:prstGeom prst="rect">
            <a:avLst/>
          </a:prstGeom>
          <a:solidFill>
            <a:srgbClr val="DAB92E"/>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500" dirty="0">
                <a:solidFill>
                  <a:schemeClr val="tx1"/>
                </a:solidFill>
              </a:rPr>
              <a:t>         Module </a:t>
            </a:r>
          </a:p>
          <a:p>
            <a:pPr algn="ctr"/>
            <a:r>
              <a:rPr lang="en-US" sz="1500" dirty="0">
                <a:solidFill>
                  <a:schemeClr val="tx1"/>
                </a:solidFill>
              </a:rPr>
              <a:t>         Duration</a:t>
            </a:r>
          </a:p>
        </p:txBody>
      </p:sp>
      <p:pic>
        <p:nvPicPr>
          <p:cNvPr id="21" name="Picture 20" descr="C:\Users\361\AppData\Local\Microsoft\Windows\Temporary Internet Files\Content.IE5\34TGYFAZ\uhr[1].png"/>
          <p:cNvPicPr>
            <a:picLocks noChangeAspect="1" noChangeArrowheads="1"/>
          </p:cNvPicPr>
          <p:nvPr/>
        </p:nvPicPr>
        <p:blipFill>
          <a:blip r:embed="rId4" cstate="print"/>
          <a:srcRect/>
          <a:stretch>
            <a:fillRect/>
          </a:stretch>
        </p:blipFill>
        <p:spPr bwMode="auto">
          <a:xfrm>
            <a:off x="952500" y="5412863"/>
            <a:ext cx="393458" cy="393458"/>
          </a:xfrm>
          <a:prstGeom prst="rect">
            <a:avLst/>
          </a:prstGeom>
          <a:noFill/>
        </p:spPr>
      </p:pic>
      <p:pic>
        <p:nvPicPr>
          <p:cNvPr id="22" name="Picture 21" descr="C:\Users\361\AppData\Local\Microsoft\Windows\Temporary Internet Files\Content.IE5\IGMPWQCZ\Righthand.svg[1].png"/>
          <p:cNvPicPr>
            <a:picLocks noChangeAspect="1" noChangeArrowheads="1"/>
          </p:cNvPicPr>
          <p:nvPr/>
        </p:nvPicPr>
        <p:blipFill>
          <a:blip r:embed="rId5" cstate="print"/>
          <a:srcRect/>
          <a:stretch>
            <a:fillRect/>
          </a:stretch>
        </p:blipFill>
        <p:spPr bwMode="auto">
          <a:xfrm>
            <a:off x="2933700" y="5349121"/>
            <a:ext cx="475488" cy="475488"/>
          </a:xfrm>
          <a:prstGeom prst="rect">
            <a:avLst/>
          </a:prstGeom>
          <a:noFill/>
        </p:spPr>
      </p:pic>
      <p:sp>
        <p:nvSpPr>
          <p:cNvPr id="23" name="Rectangle 22"/>
          <p:cNvSpPr/>
          <p:nvPr/>
        </p:nvSpPr>
        <p:spPr>
          <a:xfrm>
            <a:off x="4762500" y="5349121"/>
            <a:ext cx="1600200" cy="533400"/>
          </a:xfrm>
          <a:prstGeom prst="rect">
            <a:avLst/>
          </a:prstGeom>
          <a:solidFill>
            <a:srgbClr val="DAB92E"/>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600" dirty="0">
                <a:solidFill>
                  <a:schemeClr val="tx1"/>
                </a:solidFill>
              </a:rPr>
              <a:t>       SAY</a:t>
            </a:r>
          </a:p>
        </p:txBody>
      </p:sp>
      <p:pic>
        <p:nvPicPr>
          <p:cNvPr id="24" name="Picture 23" descr="C:\Users\361\AppData\Local\Microsoft\Windows\Temporary Internet Files\Content.IE5\IGMPWQCZ\ibdjl95-Speech-Bubbles-1[1].png"/>
          <p:cNvPicPr>
            <a:picLocks noChangeAspect="1" noChangeArrowheads="1"/>
          </p:cNvPicPr>
          <p:nvPr/>
        </p:nvPicPr>
        <p:blipFill>
          <a:blip r:embed="rId6" cstate="print"/>
          <a:srcRect/>
          <a:stretch>
            <a:fillRect/>
          </a:stretch>
        </p:blipFill>
        <p:spPr bwMode="auto">
          <a:xfrm>
            <a:off x="4914900" y="5425321"/>
            <a:ext cx="401483" cy="403860"/>
          </a:xfrm>
          <a:prstGeom prst="rect">
            <a:avLst/>
          </a:prstGeom>
          <a:noFill/>
        </p:spPr>
      </p:pic>
      <p:sp>
        <p:nvSpPr>
          <p:cNvPr id="25" name="Rectangle 24"/>
          <p:cNvSpPr/>
          <p:nvPr/>
        </p:nvSpPr>
        <p:spPr>
          <a:xfrm>
            <a:off x="6667500" y="5349121"/>
            <a:ext cx="1600200" cy="533400"/>
          </a:xfrm>
          <a:prstGeom prst="rect">
            <a:avLst/>
          </a:prstGeom>
          <a:solidFill>
            <a:srgbClr val="DAB92E"/>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600" dirty="0">
                <a:solidFill>
                  <a:schemeClr val="tx1"/>
                </a:solidFill>
              </a:rPr>
              <a:t>           DISCUSS</a:t>
            </a:r>
          </a:p>
        </p:txBody>
      </p:sp>
      <p:pic>
        <p:nvPicPr>
          <p:cNvPr id="26" name="Picture 25" descr="C:\Users\361\AppData\Local\Microsoft\Windows\Temporary Internet Files\Content.IE5\IGMPWQCZ\ibdjl95-Speech-Bubbles-1[1].png"/>
          <p:cNvPicPr>
            <a:picLocks noChangeAspect="1" noChangeArrowheads="1"/>
          </p:cNvPicPr>
          <p:nvPr/>
        </p:nvPicPr>
        <p:blipFill>
          <a:blip r:embed="rId6" cstate="print"/>
          <a:srcRect/>
          <a:stretch>
            <a:fillRect/>
          </a:stretch>
        </p:blipFill>
        <p:spPr bwMode="auto">
          <a:xfrm>
            <a:off x="6972300" y="5501521"/>
            <a:ext cx="325731" cy="327660"/>
          </a:xfrm>
          <a:prstGeom prst="rect">
            <a:avLst/>
          </a:prstGeom>
          <a:noFill/>
        </p:spPr>
      </p:pic>
      <p:pic>
        <p:nvPicPr>
          <p:cNvPr id="27" name="Picture 26" descr="C:\Users\361\AppData\Local\Microsoft\Windows\Temporary Internet Files\Content.IE5\IGMPWQCZ\ibdjl95-Speech-Bubbles-1[1].png"/>
          <p:cNvPicPr>
            <a:picLocks noChangeAspect="1" noChangeArrowheads="1"/>
          </p:cNvPicPr>
          <p:nvPr/>
        </p:nvPicPr>
        <p:blipFill>
          <a:blip r:embed="rId6" cstate="print"/>
          <a:srcRect/>
          <a:stretch>
            <a:fillRect/>
          </a:stretch>
        </p:blipFill>
        <p:spPr bwMode="auto">
          <a:xfrm>
            <a:off x="6743700" y="5425321"/>
            <a:ext cx="325731" cy="32766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4038600"/>
            <a:ext cx="8658666" cy="1219200"/>
          </a:xfrm>
          <a:prstGeom prst="rect">
            <a:avLst/>
          </a:prstGeom>
          <a:solidFill>
            <a:srgbClr val="D3B431">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8200" y="4406900"/>
            <a:ext cx="7772400" cy="1362075"/>
          </a:xfrm>
        </p:spPr>
        <p:txBody>
          <a:bodyPr/>
          <a:lstStyle/>
          <a:p>
            <a:r>
              <a:rPr lang="en-US" dirty="0"/>
              <a:t>Phase 1: Generating questions</a:t>
            </a:r>
          </a:p>
        </p:txBody>
      </p:sp>
      <p:sp>
        <p:nvSpPr>
          <p:cNvPr id="5" name="Slide Number Placeholder 4"/>
          <p:cNvSpPr>
            <a:spLocks noGrp="1"/>
          </p:cNvSpPr>
          <p:nvPr>
            <p:ph type="sldNum" sz="quarter" idx="12"/>
          </p:nvPr>
        </p:nvSpPr>
        <p:spPr/>
        <p:txBody>
          <a:bodyPr/>
          <a:lstStyle/>
          <a:p>
            <a:fld id="{98044682-6219-4089-8719-C9589F48517E}" type="slidenum">
              <a:rPr lang="en-US" smtClean="0"/>
              <a:pPr/>
              <a:t>7</a:t>
            </a:fld>
            <a:endParaRPr lang="en-US"/>
          </a:p>
        </p:txBody>
      </p:sp>
    </p:spTree>
    <p:extLst>
      <p:ext uri="{BB962C8B-B14F-4D97-AF65-F5344CB8AC3E}">
        <p14:creationId xmlns:p14="http://schemas.microsoft.com/office/powerpoint/2010/main" val="42676652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757733727"/>
              </p:ext>
            </p:extLst>
          </p:nvPr>
        </p:nvGraphicFramePr>
        <p:xfrm>
          <a:off x="381000" y="152399"/>
          <a:ext cx="8534400" cy="6606114"/>
        </p:xfrm>
        <a:graphic>
          <a:graphicData uri="http://schemas.openxmlformats.org/drawingml/2006/table">
            <a:tbl>
              <a:tblPr firstRow="1" bandRow="1">
                <a:tableStyleId>{46F890A9-2807-4EBB-B81D-B2AA78EC7F39}</a:tableStyleId>
              </a:tblPr>
              <a:tblGrid>
                <a:gridCol w="1896533">
                  <a:extLst>
                    <a:ext uri="{9D8B030D-6E8A-4147-A177-3AD203B41FA5}">
                      <a16:colId xmlns:a16="http://schemas.microsoft.com/office/drawing/2014/main" val="1764587541"/>
                    </a:ext>
                  </a:extLst>
                </a:gridCol>
                <a:gridCol w="698980">
                  <a:extLst>
                    <a:ext uri="{9D8B030D-6E8A-4147-A177-3AD203B41FA5}">
                      <a16:colId xmlns:a16="http://schemas.microsoft.com/office/drawing/2014/main" val="3858536520"/>
                    </a:ext>
                  </a:extLst>
                </a:gridCol>
                <a:gridCol w="5938887">
                  <a:extLst>
                    <a:ext uri="{9D8B030D-6E8A-4147-A177-3AD203B41FA5}">
                      <a16:colId xmlns:a16="http://schemas.microsoft.com/office/drawing/2014/main" val="1282257971"/>
                    </a:ext>
                  </a:extLst>
                </a:gridCol>
              </a:tblGrid>
              <a:tr h="1026750">
                <a:tc>
                  <a:txBody>
                    <a:bodyPr/>
                    <a:lstStyle/>
                    <a:p>
                      <a:pPr marL="0" marR="0" algn="ctr">
                        <a:spcBef>
                          <a:spcPts val="0"/>
                        </a:spcBef>
                        <a:spcAft>
                          <a:spcPts val="0"/>
                        </a:spcAft>
                      </a:pPr>
                      <a:endParaRPr lang="en-US" sz="2000" b="1" dirty="0">
                        <a:solidFill>
                          <a:srgbClr val="F2F2F2"/>
                        </a:solidFill>
                        <a:effectLst/>
                        <a:latin typeface="Calibri" panose="020F0502020204030204" pitchFamily="34" charset="0"/>
                        <a:ea typeface="Times New Roman" panose="02020603050405020304" pitchFamily="18"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Step</a:t>
                      </a:r>
                      <a:endParaRPr lang="en-US" sz="1200" dirty="0">
                        <a:effectLst/>
                        <a:latin typeface="Corbel" panose="020B0503020204020204" pitchFamily="34"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 </a:t>
                      </a: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a:solidFill>
                          <a:srgbClr val="F2F2F2"/>
                        </a:solidFill>
                        <a:effectLst/>
                        <a:latin typeface="Calibri" panose="020F0502020204030204" pitchFamily="34" charset="0"/>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a:solidFill>
                            <a:srgbClr val="F2F2F2"/>
                          </a:solidFill>
                          <a:effectLst/>
                          <a:latin typeface="Calibri" panose="020F0502020204030204" pitchFamily="34" charset="0"/>
                          <a:ea typeface="Times New Roman" panose="02020603050405020304" pitchFamily="18" charset="0"/>
                        </a:rPr>
                        <a:t>Facilitator Activity</a:t>
                      </a:r>
                      <a:endParaRPr lang="en-US" sz="1200" dirty="0">
                        <a:effectLst/>
                        <a:latin typeface="Corbel" panose="020B0503020204020204" pitchFamily="34" charset="0"/>
                      </a:endParaRPr>
                    </a:p>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extLst>
                  <a:ext uri="{0D108BD9-81ED-4DB2-BD59-A6C34878D82A}">
                    <a16:rowId xmlns:a16="http://schemas.microsoft.com/office/drawing/2014/main" val="2641501532"/>
                  </a:ext>
                </a:extLst>
              </a:tr>
              <a:tr h="5542325">
                <a:tc>
                  <a:txBody>
                    <a:bodyPr/>
                    <a:lstStyle/>
                    <a:p>
                      <a:pPr algn="l"/>
                      <a:r>
                        <a:rPr lang="en-US" sz="4800" b="1" kern="1200" dirty="0">
                          <a:solidFill>
                            <a:schemeClr val="tx1"/>
                          </a:solidFill>
                          <a:effectLst/>
                          <a:latin typeface="+mn-lt"/>
                          <a:ea typeface="+mn-ea"/>
                          <a:cs typeface="+mn-cs"/>
                        </a:rPr>
                        <a:t> 1</a:t>
                      </a:r>
                      <a:endParaRPr lang="en-US" sz="1600" dirty="0">
                        <a:solidFill>
                          <a:schemeClr val="tx1"/>
                        </a:solidFill>
                        <a:effectLst/>
                      </a:endParaRPr>
                    </a:p>
                    <a:p>
                      <a:pPr algn="ctr"/>
                      <a:r>
                        <a:rPr lang="en-US" sz="1400" b="1" kern="1200" dirty="0">
                          <a:solidFill>
                            <a:schemeClr val="tx1"/>
                          </a:solidFill>
                          <a:effectLst/>
                          <a:latin typeface="+mn-lt"/>
                          <a:ea typeface="+mn-ea"/>
                          <a:cs typeface="+mn-cs"/>
                        </a:rPr>
                        <a:t> </a:t>
                      </a:r>
                      <a:endParaRPr lang="en-US" sz="1400" dirty="0">
                        <a:solidFill>
                          <a:schemeClr val="tx1"/>
                        </a:solidFill>
                        <a:effectLst/>
                      </a:endParaRPr>
                    </a:p>
                    <a:p>
                      <a:pPr algn="ctr"/>
                      <a:endParaRPr lang="en-US" sz="1200" b="1" kern="1200" dirty="0">
                        <a:solidFill>
                          <a:schemeClr val="tx1"/>
                        </a:solidFill>
                        <a:effectLst/>
                        <a:latin typeface="+mn-lt"/>
                        <a:ea typeface="+mn-ea"/>
                        <a:cs typeface="+mn-cs"/>
                      </a:endParaRPr>
                    </a:p>
                  </a:txBody>
                  <a:tcPr>
                    <a:solidFill>
                      <a:srgbClr val="CC9900"/>
                    </a:solidFill>
                  </a:tcPr>
                </a:tc>
                <a:tc>
                  <a:txBody>
                    <a:bodyPr/>
                    <a:lstStyle/>
                    <a:p>
                      <a:pPr marL="0" indent="0">
                        <a:buNone/>
                      </a:pPr>
                      <a:endParaRPr lang="en-US" sz="1100" dirty="0"/>
                    </a:p>
                  </a:txBody>
                  <a:tcPr>
                    <a:solidFill>
                      <a:srgbClr val="D3B431">
                        <a:alpha val="62000"/>
                      </a:srgbClr>
                    </a:solidFill>
                  </a:tcPr>
                </a:tc>
                <a:tc>
                  <a:txBody>
                    <a:bodyPr/>
                    <a:lstStyle/>
                    <a:p>
                      <a:pPr marL="0" marR="0">
                        <a:lnSpc>
                          <a:spcPct val="110000"/>
                        </a:lnSpc>
                        <a:spcBef>
                          <a:spcPts val="0"/>
                        </a:spcBef>
                        <a:spcAft>
                          <a:spcPts val="0"/>
                        </a:spcAft>
                      </a:pPr>
                      <a:endParaRPr lang="en-US" sz="7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0000"/>
                        </a:lnSpc>
                        <a:spcBef>
                          <a:spcPts val="0"/>
                        </a:spcBef>
                        <a:spcAft>
                          <a:spcPts val="0"/>
                        </a:spcAft>
                      </a:pPr>
                      <a:r>
                        <a:rPr lang="en-US" sz="1400" b="1" dirty="0">
                          <a:effectLst/>
                          <a:latin typeface="Calibri" panose="020F0502020204030204" pitchFamily="34" charset="0"/>
                          <a:ea typeface="Times New Roman" panose="02020603050405020304" pitchFamily="18" charset="0"/>
                          <a:cs typeface="Times New Roman" panose="02020603050405020304" pitchFamily="18" charset="0"/>
                        </a:rPr>
                        <a:t>DO</a:t>
                      </a:r>
                      <a:endParaRPr lang="en-US" sz="1400" dirty="0">
                        <a:effectLst/>
                        <a:latin typeface="Corbel" panose="020B0503020204020204" pitchFamily="34" charset="0"/>
                        <a:ea typeface="Times New Roman" panose="02020603050405020304" pitchFamily="18" charset="0"/>
                        <a:cs typeface="Times New Roman" panose="02020603050405020304" pitchFamily="18" charset="0"/>
                      </a:endParaRP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400" kern="1200" dirty="0">
                          <a:solidFill>
                            <a:schemeClr val="dk1"/>
                          </a:solidFill>
                          <a:effectLst/>
                          <a:latin typeface="+mn-lt"/>
                          <a:ea typeface="+mn-ea"/>
                          <a:cs typeface="+mn-cs"/>
                        </a:rPr>
                        <a:t>Distribute and describe the Participant Guide.</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400" kern="1200" dirty="0">
                          <a:solidFill>
                            <a:schemeClr val="dk1"/>
                          </a:solidFill>
                          <a:effectLst/>
                          <a:latin typeface="+mn-lt"/>
                          <a:ea typeface="+mn-ea"/>
                          <a:cs typeface="+mn-cs"/>
                        </a:rPr>
                        <a:t>Give each participant a marker and set of post-it notes.</a:t>
                      </a:r>
                    </a:p>
                    <a:p>
                      <a:pPr marL="0" marR="0">
                        <a:lnSpc>
                          <a:spcPct val="110000"/>
                        </a:lnSpc>
                        <a:spcBef>
                          <a:spcPts val="0"/>
                        </a:spcBef>
                        <a:spcAft>
                          <a:spcPts val="0"/>
                        </a:spcAft>
                      </a:pPr>
                      <a:r>
                        <a:rPr lang="en-US" sz="1400" dirty="0">
                          <a:effectLst/>
                          <a:latin typeface="Calibri" panose="020F0502020204030204" pitchFamily="34" charset="0"/>
                          <a:ea typeface="Times New Roman" panose="02020603050405020304" pitchFamily="18" charset="0"/>
                        </a:rPr>
                        <a:t> </a:t>
                      </a:r>
                      <a:endParaRPr lang="en-US" sz="1400" dirty="0">
                        <a:effectLst/>
                        <a:latin typeface="Corbel" panose="020B0503020204020204" pitchFamily="34" charset="0"/>
                      </a:endParaRPr>
                    </a:p>
                    <a:p>
                      <a:pPr marL="0" marR="0">
                        <a:lnSpc>
                          <a:spcPct val="110000"/>
                        </a:lnSpc>
                        <a:spcBef>
                          <a:spcPts val="0"/>
                        </a:spcBef>
                        <a:spcAft>
                          <a:spcPts val="0"/>
                        </a:spcAft>
                      </a:pPr>
                      <a:r>
                        <a:rPr lang="en-US" sz="1400" b="1" dirty="0">
                          <a:effectLst/>
                          <a:latin typeface="Calibri" panose="020F0502020204030204" pitchFamily="34" charset="0"/>
                          <a:ea typeface="Times New Roman" panose="02020603050405020304" pitchFamily="18" charset="0"/>
                        </a:rPr>
                        <a:t>SAY</a:t>
                      </a:r>
                      <a:endParaRPr lang="en-US" sz="1400" b="0" dirty="0">
                        <a:effectLst/>
                        <a:latin typeface="Corbel" panose="020B0503020204020204" pitchFamily="34" charset="0"/>
                        <a:ea typeface="+mn-ea"/>
                      </a:endParaRPr>
                    </a:p>
                    <a:p>
                      <a:pPr marL="342900" marR="0" lvl="0" indent="-342900">
                        <a:lnSpc>
                          <a:spcPct val="100000"/>
                        </a:lnSpc>
                        <a:spcBef>
                          <a:spcPts val="0"/>
                        </a:spcBef>
                        <a:spcAft>
                          <a:spcPts val="0"/>
                        </a:spcAft>
                        <a:buFontTx/>
                        <a:buChar char="-"/>
                      </a:pPr>
                      <a:r>
                        <a:rPr lang="en-US" sz="1400" i="1" dirty="0">
                          <a:effectLst/>
                          <a:latin typeface="Calibri" panose="020F0502020204030204" pitchFamily="34" charset="0"/>
                          <a:ea typeface="Times New Roman" panose="02020603050405020304" pitchFamily="18" charset="0"/>
                          <a:cs typeface="Times New Roman" panose="02020603050405020304" pitchFamily="18" charset="0"/>
                        </a:rPr>
                        <a:t>Today we are going to practice our questioning skills, as well as our</a:t>
                      </a:r>
                      <a:r>
                        <a:rPr lang="en-US" sz="1400" i="1" baseline="0" dirty="0">
                          <a:effectLst/>
                          <a:latin typeface="Calibri" panose="020F0502020204030204" pitchFamily="34" charset="0"/>
                          <a:ea typeface="Times New Roman" panose="02020603050405020304" pitchFamily="18" charset="0"/>
                          <a:cs typeface="Times New Roman" panose="02020603050405020304" pitchFamily="18" charset="0"/>
                        </a:rPr>
                        <a:t> skills in seeking information to answer questions.</a:t>
                      </a:r>
                      <a:endParaRPr lang="en-US" sz="1400" i="1"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00000"/>
                        </a:lnSpc>
                        <a:spcBef>
                          <a:spcPts val="0"/>
                        </a:spcBef>
                        <a:spcAft>
                          <a:spcPts val="0"/>
                        </a:spcAft>
                        <a:buFontTx/>
                        <a:buChar char="-"/>
                      </a:pPr>
                      <a:r>
                        <a:rPr lang="en-US" sz="1400" i="1" dirty="0">
                          <a:effectLst/>
                          <a:latin typeface="Calibri" panose="020F0502020204030204" pitchFamily="34" charset="0"/>
                          <a:ea typeface="Times New Roman" panose="02020603050405020304" pitchFamily="18" charset="0"/>
                          <a:cs typeface="Times New Roman" panose="02020603050405020304" pitchFamily="18" charset="0"/>
                        </a:rPr>
                        <a:t>This guide contains information you will use throughout the exercise. I’ll let you know when you need to turn to a particular section. Also,</a:t>
                      </a:r>
                      <a:r>
                        <a:rPr lang="en-US" sz="1400" i="1" baseline="0" dirty="0">
                          <a:effectLst/>
                          <a:latin typeface="Calibri" panose="020F0502020204030204" pitchFamily="34" charset="0"/>
                          <a:ea typeface="Times New Roman" panose="02020603050405020304" pitchFamily="18" charset="0"/>
                          <a:cs typeface="Times New Roman" panose="02020603050405020304" pitchFamily="18" charset="0"/>
                        </a:rPr>
                        <a:t> you can take this with you after the exercise.</a:t>
                      </a:r>
                    </a:p>
                    <a:p>
                      <a:pPr>
                        <a:lnSpc>
                          <a:spcPct val="110000"/>
                        </a:lnSpc>
                        <a:spcBef>
                          <a:spcPts val="0"/>
                        </a:spcBef>
                      </a:pPr>
                      <a:r>
                        <a:rPr lang="en-US" sz="1400" i="1" dirty="0">
                          <a:effectLst/>
                          <a:latin typeface="Calibri" panose="020F0502020204030204" pitchFamily="34" charset="0"/>
                          <a:ea typeface="Times New Roman" panose="02020603050405020304" pitchFamily="18" charset="0"/>
                        </a:rPr>
                        <a:t> </a:t>
                      </a:r>
                    </a:p>
                    <a:p>
                      <a:pPr>
                        <a:lnSpc>
                          <a:spcPct val="110000"/>
                        </a:lnSpc>
                        <a:spcBef>
                          <a:spcPts val="0"/>
                        </a:spcBef>
                      </a:pPr>
                      <a:r>
                        <a:rPr lang="en-US" sz="1400" b="1" i="0" u="none" dirty="0">
                          <a:effectLst/>
                          <a:latin typeface="Calibri" panose="020F0502020204030204" pitchFamily="34" charset="0"/>
                          <a:ea typeface="Times New Roman" panose="02020603050405020304" pitchFamily="18" charset="0"/>
                        </a:rPr>
                        <a:t>DO</a:t>
                      </a:r>
                    </a:p>
                    <a:p>
                      <a:pPr marL="342900" marR="0" lvl="0" indent="-342900">
                        <a:lnSpc>
                          <a:spcPct val="100000"/>
                        </a:lnSpc>
                        <a:spcBef>
                          <a:spcPts val="0"/>
                        </a:spcBef>
                        <a:spcAft>
                          <a:spcPts val="0"/>
                        </a:spcAft>
                        <a:buFontTx/>
                        <a:buChar char="-"/>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Conduc</a:t>
                      </a:r>
                      <a:r>
                        <a:rPr lang="en-US" sz="1400" baseline="0" dirty="0">
                          <a:effectLst/>
                          <a:latin typeface="Calibri" panose="020F0502020204030204" pitchFamily="34" charset="0"/>
                          <a:ea typeface="Times New Roman" panose="02020603050405020304" pitchFamily="18" charset="0"/>
                          <a:cs typeface="Times New Roman" panose="02020603050405020304" pitchFamily="18" charset="0"/>
                        </a:rPr>
                        <a:t>t pre-exercise reflection. Direct participants to the Participant Guide and describe the task.</a:t>
                      </a:r>
                    </a:p>
                    <a:p>
                      <a:pPr marL="285750" indent="-285750">
                        <a:lnSpc>
                          <a:spcPct val="110000"/>
                        </a:lnSpc>
                        <a:spcBef>
                          <a:spcPts val="0"/>
                        </a:spcBef>
                        <a:buFontTx/>
                        <a:buChar char="-"/>
                      </a:pPr>
                      <a:endParaRPr lang="en-US" sz="1400" b="0" i="0" u="none" baseline="0" dirty="0">
                        <a:effectLst/>
                        <a:latin typeface="Calibri" panose="020F0502020204030204" pitchFamily="34" charset="0"/>
                        <a:ea typeface="Times New Roman" panose="02020603050405020304" pitchFamily="18" charset="0"/>
                      </a:endParaRPr>
                    </a:p>
                    <a:p>
                      <a:pPr marL="0" marR="0">
                        <a:lnSpc>
                          <a:spcPct val="100000"/>
                        </a:lnSpc>
                        <a:spcBef>
                          <a:spcPts val="0"/>
                        </a:spcBef>
                        <a:spcAft>
                          <a:spcPts val="0"/>
                        </a:spcAft>
                      </a:pPr>
                      <a:r>
                        <a:rPr lang="en-US" sz="1400" b="1" dirty="0">
                          <a:effectLst/>
                          <a:latin typeface="Calibri" panose="020F0502020204030204" pitchFamily="34" charset="0"/>
                          <a:ea typeface="Times New Roman" panose="02020603050405020304" pitchFamily="18" charset="0"/>
                          <a:cs typeface="Times New Roman" panose="02020603050405020304" pitchFamily="18" charset="0"/>
                        </a:rPr>
                        <a:t>SAY</a:t>
                      </a:r>
                      <a:endParaRPr lang="en-US" sz="1400" dirty="0">
                        <a:effectLst/>
                        <a:latin typeface="Corbel" panose="020B0503020204020204" pitchFamily="34" charset="0"/>
                        <a:ea typeface="Times New Roman" panose="02020603050405020304" pitchFamily="18" charset="0"/>
                        <a:cs typeface="Times New Roman" panose="02020603050405020304" pitchFamily="18" charset="0"/>
                      </a:endParaRPr>
                    </a:p>
                    <a:p>
                      <a:pPr marL="342900" marR="0" lvl="0" indent="-342900">
                        <a:lnSpc>
                          <a:spcPct val="100000"/>
                        </a:lnSpc>
                        <a:spcBef>
                          <a:spcPts val="0"/>
                        </a:spcBef>
                        <a:spcAft>
                          <a:spcPts val="0"/>
                        </a:spcAft>
                        <a:buFontTx/>
                        <a:buChar char="-"/>
                      </a:pPr>
                      <a:r>
                        <a:rPr lang="en-US" sz="1400" i="1" dirty="0">
                          <a:effectLst/>
                          <a:latin typeface="Calibri" panose="020F0502020204030204" pitchFamily="34" charset="0"/>
                          <a:ea typeface="Times New Roman" panose="02020603050405020304" pitchFamily="18" charset="0"/>
                          <a:cs typeface="Times New Roman" panose="02020603050405020304" pitchFamily="18" charset="0"/>
                        </a:rPr>
                        <a:t>Before we get started, please flip to the “Pre-Exercise</a:t>
                      </a:r>
                      <a:r>
                        <a:rPr lang="en-US" sz="1400" i="1" baseline="0" dirty="0">
                          <a:effectLst/>
                          <a:latin typeface="Calibri" panose="020F0502020204030204" pitchFamily="34" charset="0"/>
                          <a:ea typeface="Times New Roman" panose="02020603050405020304" pitchFamily="18" charset="0"/>
                          <a:cs typeface="Times New Roman" panose="02020603050405020304" pitchFamily="18" charset="0"/>
                        </a:rPr>
                        <a:t> Reflection” section of your Participant Guide. Take a few minutes to think about the questions listed there before we discuss them as a group.</a:t>
                      </a:r>
                    </a:p>
                    <a:p>
                      <a:pPr marL="0" marR="0" lvl="0" indent="0">
                        <a:lnSpc>
                          <a:spcPct val="100000"/>
                        </a:lnSpc>
                        <a:spcBef>
                          <a:spcPts val="0"/>
                        </a:spcBef>
                        <a:spcAft>
                          <a:spcPts val="0"/>
                        </a:spcAft>
                        <a:buFontTx/>
                        <a:buNone/>
                      </a:pPr>
                      <a:endParaRPr lang="en-US" sz="1400" b="0" i="1" u="none" baseline="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276225" algn="l" defTabSz="914400" rtl="0" eaLnBrk="1" fontAlgn="auto" latinLnBrk="0" hangingPunct="1">
                        <a:lnSpc>
                          <a:spcPct val="100000"/>
                        </a:lnSpc>
                        <a:spcBef>
                          <a:spcPts val="0"/>
                        </a:spcBef>
                        <a:spcAft>
                          <a:spcPts val="0"/>
                        </a:spcAft>
                        <a:buClrTx/>
                        <a:buSzTx/>
                        <a:buFont typeface="Arial" pitchFamily="34" charset="0"/>
                        <a:buNone/>
                        <a:tabLst/>
                        <a:defRPr/>
                      </a:pPr>
                      <a:r>
                        <a:rPr lang="en-US" sz="1400" b="1" i="0" u="none" dirty="0">
                          <a:effectLst/>
                          <a:latin typeface="Calibri" panose="020F0502020204030204" pitchFamily="34" charset="0"/>
                          <a:ea typeface="Times New Roman" panose="02020603050405020304" pitchFamily="18" charset="0"/>
                        </a:rPr>
                        <a:t>DO</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kumimoji="0" lang="en-US" sz="1400" b="0" i="0" u="none" strike="noStrike" cap="none" normalizeH="0" baseline="0" dirty="0">
                          <a:ln>
                            <a:noFill/>
                          </a:ln>
                          <a:solidFill>
                            <a:schemeClr val="tx1"/>
                          </a:solidFill>
                          <a:effectLst/>
                          <a:ea typeface="Corbel" pitchFamily="34" charset="0"/>
                          <a:cs typeface="Arial" pitchFamily="34" charset="0"/>
                        </a:rPr>
                        <a:t>View “Value of Asking Powerful Questions Exercise” and sampling of other expert perspective videos on questioning. Access through</a:t>
                      </a:r>
                      <a:r>
                        <a:rPr lang="en-US" sz="1400" dirty="0"/>
                        <a:t> the </a:t>
                      </a:r>
                      <a:r>
                        <a:rPr lang="en-US" sz="1400" i="1" dirty="0"/>
                        <a:t>Managing Complex Problems Resource: </a:t>
                      </a:r>
                      <a:r>
                        <a:rPr lang="en-US" sz="1400" dirty="0"/>
                        <a:t>Expert Perspective Videos page, filter by Asking Powerful Questions.</a:t>
                      </a:r>
                      <a:r>
                        <a:rPr kumimoji="0" lang="en-US" sz="1400" b="0" i="0" u="none" strike="noStrike" cap="none" normalizeH="0" baseline="0" dirty="0">
                          <a:ln>
                            <a:noFill/>
                          </a:ln>
                          <a:solidFill>
                            <a:schemeClr val="tx1"/>
                          </a:solidFill>
                          <a:effectLst/>
                          <a:ea typeface="Corbel" pitchFamily="34" charset="0"/>
                          <a:cs typeface="Arial" pitchFamily="34" charset="0"/>
                        </a:rPr>
                        <a:t> </a:t>
                      </a:r>
                      <a:endParaRPr lang="en-US" sz="1400" b="0" i="0" u="none" baseline="0" dirty="0">
                        <a:effectLst/>
                        <a:latin typeface="Calibri" panose="020F0502020204030204" pitchFamily="34" charset="0"/>
                        <a:ea typeface="Times New Roman" panose="02020603050405020304" pitchFamily="18" charset="0"/>
                      </a:endParaRPr>
                    </a:p>
                  </a:txBody>
                  <a:tcPr marL="68580" marR="68580" marT="0" marB="0">
                    <a:solidFill>
                      <a:srgbClr val="D3B431">
                        <a:alpha val="62000"/>
                      </a:srgbClr>
                    </a:solidFill>
                  </a:tcPr>
                </a:tc>
                <a:extLst>
                  <a:ext uri="{0D108BD9-81ED-4DB2-BD59-A6C34878D82A}">
                    <a16:rowId xmlns:a16="http://schemas.microsoft.com/office/drawing/2014/main" val="3992430320"/>
                  </a:ext>
                </a:extLst>
              </a:tr>
            </a:tbl>
          </a:graphicData>
        </a:graphic>
      </p:graphicFrame>
      <p:pic>
        <p:nvPicPr>
          <p:cNvPr id="5" name="Picture 2" descr="C:\Users\361\AppData\Local\Microsoft\Windows\Temporary Internet Files\Content.IE5\34TGYFAZ\uhr[1].png"/>
          <p:cNvPicPr>
            <a:picLocks noChangeAspect="1" noChangeArrowheads="1"/>
          </p:cNvPicPr>
          <p:nvPr/>
        </p:nvPicPr>
        <p:blipFill>
          <a:blip r:embed="rId3" cstate="print"/>
          <a:srcRect/>
          <a:stretch>
            <a:fillRect/>
          </a:stretch>
        </p:blipFill>
        <p:spPr bwMode="auto">
          <a:xfrm>
            <a:off x="838200" y="2032575"/>
            <a:ext cx="317258" cy="317258"/>
          </a:xfrm>
          <a:prstGeom prst="rect">
            <a:avLst/>
          </a:prstGeom>
          <a:noFill/>
        </p:spPr>
      </p:pic>
      <p:cxnSp>
        <p:nvCxnSpPr>
          <p:cNvPr id="11" name="Straight Connector 10"/>
          <p:cNvCxnSpPr>
            <a:cxnSpLocks/>
          </p:cNvCxnSpPr>
          <p:nvPr/>
        </p:nvCxnSpPr>
        <p:spPr>
          <a:xfrm>
            <a:off x="2819400" y="1143000"/>
            <a:ext cx="0" cy="5578475"/>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pic>
        <p:nvPicPr>
          <p:cNvPr id="3" name="Picture 6" descr="C:\Users\361\AppData\Local\Microsoft\Windows\Temporary Internet Files\Content.IE5\IGMPWQCZ\Righthand.svg[1].png"/>
          <p:cNvPicPr>
            <a:picLocks noChangeAspect="1" noChangeArrowheads="1"/>
          </p:cNvPicPr>
          <p:nvPr/>
        </p:nvPicPr>
        <p:blipFill>
          <a:blip r:embed="rId4" cstate="print"/>
          <a:srcRect/>
          <a:stretch>
            <a:fillRect/>
          </a:stretch>
        </p:blipFill>
        <p:spPr bwMode="auto">
          <a:xfrm>
            <a:off x="2667000" y="1219200"/>
            <a:ext cx="381000" cy="381000"/>
          </a:xfrm>
          <a:prstGeom prst="rect">
            <a:avLst/>
          </a:prstGeom>
          <a:noFill/>
        </p:spPr>
      </p:pic>
      <p:pic>
        <p:nvPicPr>
          <p:cNvPr id="8" name="Picture 7" descr="C:\Users\361\AppData\Local\Microsoft\Windows\Temporary Internet Files\Content.IE5\IGMPWQCZ\ibdjl95-Speech-Bubbles-1[1].png"/>
          <p:cNvPicPr>
            <a:picLocks noChangeAspect="1" noChangeArrowheads="1"/>
          </p:cNvPicPr>
          <p:nvPr/>
        </p:nvPicPr>
        <p:blipFill>
          <a:blip r:embed="rId5" cstate="print"/>
          <a:srcRect/>
          <a:stretch>
            <a:fillRect/>
          </a:stretch>
        </p:blipFill>
        <p:spPr bwMode="auto">
          <a:xfrm>
            <a:off x="2667000" y="2197390"/>
            <a:ext cx="304800" cy="317210"/>
          </a:xfrm>
          <a:prstGeom prst="rect">
            <a:avLst/>
          </a:prstGeom>
          <a:noFill/>
        </p:spPr>
      </p:pic>
      <p:pic>
        <p:nvPicPr>
          <p:cNvPr id="6" name="Picture 6" descr="C:\Users\361\AppData\Local\Microsoft\Windows\Temporary Internet Files\Content.IE5\IGMPWQCZ\Righthand.svg[1].png"/>
          <p:cNvPicPr>
            <a:picLocks noChangeAspect="1" noChangeArrowheads="1"/>
          </p:cNvPicPr>
          <p:nvPr/>
        </p:nvPicPr>
        <p:blipFill>
          <a:blip r:embed="rId4" cstate="print"/>
          <a:srcRect/>
          <a:stretch>
            <a:fillRect/>
          </a:stretch>
        </p:blipFill>
        <p:spPr bwMode="auto">
          <a:xfrm>
            <a:off x="2667000" y="3657600"/>
            <a:ext cx="381000" cy="381000"/>
          </a:xfrm>
          <a:prstGeom prst="rect">
            <a:avLst/>
          </a:prstGeom>
          <a:noFill/>
        </p:spPr>
      </p:pic>
      <p:sp>
        <p:nvSpPr>
          <p:cNvPr id="12" name="TextBox 11"/>
          <p:cNvSpPr txBox="1"/>
          <p:nvPr/>
        </p:nvSpPr>
        <p:spPr>
          <a:xfrm>
            <a:off x="1007615" y="1295400"/>
            <a:ext cx="867738" cy="584775"/>
          </a:xfrm>
          <a:prstGeom prst="rect">
            <a:avLst/>
          </a:prstGeom>
          <a:noFill/>
        </p:spPr>
        <p:txBody>
          <a:bodyPr wrap="none" rtlCol="0">
            <a:spAutoFit/>
          </a:bodyPr>
          <a:lstStyle/>
          <a:p>
            <a:r>
              <a:rPr lang="en-US" sz="1600" b="1" dirty="0"/>
              <a:t>Exercise</a:t>
            </a:r>
          </a:p>
          <a:p>
            <a:r>
              <a:rPr lang="en-US" sz="1600" b="1" dirty="0"/>
              <a:t>Set up</a:t>
            </a:r>
          </a:p>
        </p:txBody>
      </p:sp>
      <p:sp>
        <p:nvSpPr>
          <p:cNvPr id="13" name="TextBox 12"/>
          <p:cNvSpPr txBox="1"/>
          <p:nvPr/>
        </p:nvSpPr>
        <p:spPr>
          <a:xfrm>
            <a:off x="1155458" y="2032575"/>
            <a:ext cx="766557" cy="338554"/>
          </a:xfrm>
          <a:prstGeom prst="rect">
            <a:avLst/>
          </a:prstGeom>
          <a:noFill/>
        </p:spPr>
        <p:txBody>
          <a:bodyPr wrap="none" rtlCol="0">
            <a:spAutoFit/>
          </a:bodyPr>
          <a:lstStyle/>
          <a:p>
            <a:r>
              <a:rPr lang="en-US" sz="1600" b="1" dirty="0"/>
              <a:t>30 min</a:t>
            </a:r>
          </a:p>
        </p:txBody>
      </p:sp>
      <p:sp>
        <p:nvSpPr>
          <p:cNvPr id="10" name="Slide Number Placeholder 9"/>
          <p:cNvSpPr>
            <a:spLocks noGrp="1"/>
          </p:cNvSpPr>
          <p:nvPr>
            <p:ph type="sldNum" sz="quarter" idx="12"/>
          </p:nvPr>
        </p:nvSpPr>
        <p:spPr/>
        <p:txBody>
          <a:bodyPr/>
          <a:lstStyle/>
          <a:p>
            <a:fld id="{98044682-6219-4089-8719-C9589F48517E}" type="slidenum">
              <a:rPr lang="en-US" smtClean="0"/>
              <a:pPr/>
              <a:t>8</a:t>
            </a:fld>
            <a:endParaRPr lang="en-US"/>
          </a:p>
        </p:txBody>
      </p:sp>
      <p:pic>
        <p:nvPicPr>
          <p:cNvPr id="14" name="Picture 13" descr="C:\Users\361\AppData\Local\Microsoft\Windows\Temporary Internet Files\Content.IE5\IGMPWQCZ\ibdjl95-Speech-Bubbles-1[1].png"/>
          <p:cNvPicPr>
            <a:picLocks noChangeAspect="1" noChangeArrowheads="1"/>
          </p:cNvPicPr>
          <p:nvPr/>
        </p:nvPicPr>
        <p:blipFill>
          <a:blip r:embed="rId5" cstate="print"/>
          <a:srcRect/>
          <a:stretch>
            <a:fillRect/>
          </a:stretch>
        </p:blipFill>
        <p:spPr bwMode="auto">
          <a:xfrm>
            <a:off x="2667000" y="4572000"/>
            <a:ext cx="304800" cy="317210"/>
          </a:xfrm>
          <a:prstGeom prst="rect">
            <a:avLst/>
          </a:prstGeom>
          <a:noFill/>
        </p:spPr>
      </p:pic>
      <p:pic>
        <p:nvPicPr>
          <p:cNvPr id="15" name="Picture 6" descr="C:\Users\361\AppData\Local\Microsoft\Windows\Temporary Internet Files\Content.IE5\IGMPWQCZ\Righthand.svg[1].png"/>
          <p:cNvPicPr>
            <a:picLocks noChangeAspect="1" noChangeArrowheads="1"/>
          </p:cNvPicPr>
          <p:nvPr/>
        </p:nvPicPr>
        <p:blipFill>
          <a:blip r:embed="rId4" cstate="print"/>
          <a:srcRect/>
          <a:stretch>
            <a:fillRect/>
          </a:stretch>
        </p:blipFill>
        <p:spPr bwMode="auto">
          <a:xfrm>
            <a:off x="2667000" y="5638800"/>
            <a:ext cx="381000" cy="381000"/>
          </a:xfrm>
          <a:prstGeom prst="rect">
            <a:avLst/>
          </a:prstGeom>
          <a:noFill/>
        </p:spPr>
      </p:pic>
    </p:spTree>
    <p:extLst>
      <p:ext uri="{BB962C8B-B14F-4D97-AF65-F5344CB8AC3E}">
        <p14:creationId xmlns:p14="http://schemas.microsoft.com/office/powerpoint/2010/main" val="134417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733741091"/>
              </p:ext>
            </p:extLst>
          </p:nvPr>
        </p:nvGraphicFramePr>
        <p:xfrm>
          <a:off x="876300" y="381000"/>
          <a:ext cx="7406640" cy="6217920"/>
        </p:xfrm>
        <a:graphic>
          <a:graphicData uri="http://schemas.openxmlformats.org/drawingml/2006/table">
            <a:tbl>
              <a:tblPr firstRow="1" bandRow="1">
                <a:tableStyleId>{46F890A9-2807-4EBB-B81D-B2AA78EC7F39}</a:tableStyleId>
              </a:tblPr>
              <a:tblGrid>
                <a:gridCol w="1759077">
                  <a:extLst>
                    <a:ext uri="{9D8B030D-6E8A-4147-A177-3AD203B41FA5}">
                      <a16:colId xmlns:a16="http://schemas.microsoft.com/office/drawing/2014/main" val="1764587541"/>
                    </a:ext>
                  </a:extLst>
                </a:gridCol>
                <a:gridCol w="493458">
                  <a:extLst>
                    <a:ext uri="{9D8B030D-6E8A-4147-A177-3AD203B41FA5}">
                      <a16:colId xmlns:a16="http://schemas.microsoft.com/office/drawing/2014/main" val="3858536520"/>
                    </a:ext>
                  </a:extLst>
                </a:gridCol>
                <a:gridCol w="5154105">
                  <a:extLst>
                    <a:ext uri="{9D8B030D-6E8A-4147-A177-3AD203B41FA5}">
                      <a16:colId xmlns:a16="http://schemas.microsoft.com/office/drawing/2014/main" val="1282257971"/>
                    </a:ext>
                  </a:extLst>
                </a:gridCol>
              </a:tblGrid>
              <a:tr h="976299">
                <a:tc>
                  <a:txBody>
                    <a:bodyPr/>
                    <a:lstStyle/>
                    <a:p>
                      <a:pPr marL="0" marR="0" algn="ctr">
                        <a:spcBef>
                          <a:spcPts val="0"/>
                        </a:spcBef>
                        <a:spcAft>
                          <a:spcPts val="0"/>
                        </a:spcAft>
                      </a:pPr>
                      <a:endParaRPr lang="en-US" sz="2000" b="1" dirty="0">
                        <a:solidFill>
                          <a:srgbClr val="F2F2F2"/>
                        </a:solidFill>
                        <a:effectLst/>
                        <a:latin typeface="Calibri" panose="020F0502020204030204" pitchFamily="34" charset="0"/>
                        <a:ea typeface="Times New Roman" panose="02020603050405020304" pitchFamily="18"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Step</a:t>
                      </a:r>
                      <a:endParaRPr lang="en-US" sz="1200" dirty="0">
                        <a:effectLst/>
                        <a:latin typeface="Corbel" panose="020B0503020204020204" pitchFamily="34" charset="0"/>
                      </a:endParaRPr>
                    </a:p>
                    <a:p>
                      <a:pPr marL="0" marR="0" algn="ctr">
                        <a:spcBef>
                          <a:spcPts val="0"/>
                        </a:spcBef>
                        <a:spcAft>
                          <a:spcPts val="0"/>
                        </a:spcAft>
                      </a:pPr>
                      <a:r>
                        <a:rPr lang="en-US" sz="2000" b="1" dirty="0">
                          <a:solidFill>
                            <a:srgbClr val="F2F2F2"/>
                          </a:solidFill>
                          <a:effectLst/>
                          <a:latin typeface="Calibri" panose="020F0502020204030204" pitchFamily="34" charset="0"/>
                          <a:ea typeface="Times New Roman" panose="02020603050405020304" pitchFamily="18" charset="0"/>
                        </a:rPr>
                        <a:t> </a:t>
                      </a: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a:solidFill>
                          <a:srgbClr val="F2F2F2"/>
                        </a:solidFill>
                        <a:effectLst/>
                        <a:latin typeface="Calibri" panose="020F0502020204030204" pitchFamily="34" charset="0"/>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a:solidFill>
                            <a:srgbClr val="F2F2F2"/>
                          </a:solidFill>
                          <a:effectLst/>
                          <a:latin typeface="Calibri" panose="020F0502020204030204" pitchFamily="34" charset="0"/>
                          <a:ea typeface="Times New Roman" panose="02020603050405020304" pitchFamily="18" charset="0"/>
                        </a:rPr>
                        <a:t>Facilitator Activity</a:t>
                      </a:r>
                      <a:endParaRPr lang="en-US" sz="1200" dirty="0">
                        <a:effectLst/>
                        <a:latin typeface="Corbel" panose="020B0503020204020204" pitchFamily="34" charset="0"/>
                      </a:endParaRPr>
                    </a:p>
                    <a:p>
                      <a:pPr marL="0" marR="0" algn="ctr">
                        <a:spcBef>
                          <a:spcPts val="0"/>
                        </a:spcBef>
                        <a:spcAft>
                          <a:spcPts val="0"/>
                        </a:spcAft>
                      </a:pPr>
                      <a:endParaRPr lang="en-US" sz="1200" dirty="0">
                        <a:effectLst/>
                        <a:latin typeface="Corbel" panose="020B0503020204020204" pitchFamily="34" charset="0"/>
                      </a:endParaRPr>
                    </a:p>
                  </a:txBody>
                  <a:tcPr marL="68580" marR="68580" marT="0" marB="0" anchor="ctr">
                    <a:solidFill>
                      <a:schemeClr val="accent3">
                        <a:lumMod val="50000"/>
                      </a:schemeClr>
                    </a:solidFill>
                  </a:tcPr>
                </a:tc>
                <a:extLst>
                  <a:ext uri="{0D108BD9-81ED-4DB2-BD59-A6C34878D82A}">
                    <a16:rowId xmlns:a16="http://schemas.microsoft.com/office/drawing/2014/main" val="2641501532"/>
                  </a:ext>
                </a:extLst>
              </a:tr>
              <a:tr h="5241621">
                <a:tc>
                  <a:txBody>
                    <a:bodyPr/>
                    <a:lstStyle/>
                    <a:p>
                      <a:pPr algn="l"/>
                      <a:r>
                        <a:rPr lang="en-US" sz="4800" b="1" kern="1200" dirty="0">
                          <a:solidFill>
                            <a:schemeClr val="tx1"/>
                          </a:solidFill>
                          <a:effectLst/>
                          <a:latin typeface="+mn-lt"/>
                          <a:ea typeface="+mn-ea"/>
                          <a:cs typeface="+mn-cs"/>
                        </a:rPr>
                        <a:t> 1</a:t>
                      </a:r>
                      <a:endParaRPr lang="en-US" sz="1600" dirty="0">
                        <a:solidFill>
                          <a:schemeClr val="tx1"/>
                        </a:solidFill>
                        <a:effectLst/>
                      </a:endParaRPr>
                    </a:p>
                    <a:p>
                      <a:pPr algn="ctr"/>
                      <a:r>
                        <a:rPr lang="en-US" sz="1400" b="1" kern="1200" dirty="0">
                          <a:solidFill>
                            <a:schemeClr val="tx1"/>
                          </a:solidFill>
                          <a:effectLst/>
                          <a:latin typeface="+mn-lt"/>
                          <a:ea typeface="+mn-ea"/>
                          <a:cs typeface="+mn-cs"/>
                        </a:rPr>
                        <a:t> </a:t>
                      </a:r>
                      <a:endParaRPr lang="en-US" sz="1400" dirty="0">
                        <a:solidFill>
                          <a:schemeClr val="tx1"/>
                        </a:solidFill>
                        <a:effectLst/>
                      </a:endParaRPr>
                    </a:p>
                    <a:p>
                      <a:pPr algn="ctr"/>
                      <a:endParaRPr lang="en-US" sz="1200" b="1" kern="1200" dirty="0">
                        <a:solidFill>
                          <a:schemeClr val="tx1"/>
                        </a:solidFill>
                        <a:effectLst/>
                        <a:latin typeface="+mn-lt"/>
                        <a:ea typeface="+mn-ea"/>
                        <a:cs typeface="+mn-cs"/>
                      </a:endParaRPr>
                    </a:p>
                  </a:txBody>
                  <a:tcPr>
                    <a:solidFill>
                      <a:srgbClr val="CC9900"/>
                    </a:solidFill>
                  </a:tcPr>
                </a:tc>
                <a:tc>
                  <a:txBody>
                    <a:bodyPr/>
                    <a:lstStyle/>
                    <a:p>
                      <a:pPr marL="0" indent="0">
                        <a:buNone/>
                      </a:pPr>
                      <a:endParaRPr lang="en-US" sz="1100" dirty="0"/>
                    </a:p>
                  </a:txBody>
                  <a:tcPr>
                    <a:solidFill>
                      <a:srgbClr val="D3B431">
                        <a:alpha val="62000"/>
                      </a:srgbClr>
                    </a:solidFill>
                  </a:tcPr>
                </a:tc>
                <a:tc>
                  <a:txBody>
                    <a:bodyPr/>
                    <a:lstStyle/>
                    <a:p>
                      <a:pPr>
                        <a:lnSpc>
                          <a:spcPct val="110000"/>
                        </a:lnSpc>
                        <a:spcBef>
                          <a:spcPts val="0"/>
                        </a:spcBef>
                      </a:pPr>
                      <a:endParaRPr lang="en-US" sz="1400" b="1" dirty="0">
                        <a:effectLst/>
                        <a:latin typeface="Calibri" panose="020F0502020204030204" pitchFamily="34" charset="0"/>
                        <a:ea typeface="Times New Roman" panose="02020603050405020304" pitchFamily="18" charset="0"/>
                      </a:endParaRPr>
                    </a:p>
                    <a:p>
                      <a:pPr>
                        <a:lnSpc>
                          <a:spcPct val="110000"/>
                        </a:lnSpc>
                        <a:spcBef>
                          <a:spcPts val="0"/>
                        </a:spcBef>
                      </a:pPr>
                      <a:r>
                        <a:rPr lang="en-US" sz="1400" b="1" dirty="0">
                          <a:effectLst/>
                          <a:latin typeface="Calibri" panose="020F0502020204030204" pitchFamily="34" charset="0"/>
                          <a:ea typeface="Times New Roman" panose="02020603050405020304" pitchFamily="18" charset="0"/>
                        </a:rPr>
                        <a:t>DISCUSS</a:t>
                      </a:r>
                      <a:endParaRPr lang="en-US" sz="1400" dirty="0">
                        <a:effectLst/>
                        <a:latin typeface="Corbel" panose="020B0503020204020204" pitchFamily="34" charset="0"/>
                      </a:endParaRPr>
                    </a:p>
                    <a:p>
                      <a:pPr marL="342900" marR="0" lvl="0" indent="-342900">
                        <a:lnSpc>
                          <a:spcPct val="100000"/>
                        </a:lnSpc>
                        <a:spcBef>
                          <a:spcPts val="0"/>
                        </a:spcBef>
                        <a:spcAft>
                          <a:spcPts val="0"/>
                        </a:spcAft>
                        <a:buFontTx/>
                        <a:buChar char="-"/>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Guide</a:t>
                      </a:r>
                      <a:r>
                        <a:rPr lang="en-US" sz="1400" baseline="0" dirty="0">
                          <a:effectLst/>
                          <a:latin typeface="Calibri" panose="020F0502020204030204" pitchFamily="34" charset="0"/>
                          <a:ea typeface="Times New Roman" panose="02020603050405020304" pitchFamily="18" charset="0"/>
                          <a:cs typeface="Times New Roman" panose="02020603050405020304" pitchFamily="18" charset="0"/>
                        </a:rPr>
                        <a:t> the group through a discussion using the questions for group discussion below:</a:t>
                      </a:r>
                      <a:endParaRPr lang="en-US" sz="1400" dirty="0">
                        <a:effectLst/>
                        <a:latin typeface="Corbel" panose="020B0503020204020204" pitchFamily="34" charset="0"/>
                        <a:ea typeface="Times New Roman" panose="02020603050405020304" pitchFamily="18" charset="0"/>
                        <a:cs typeface="Times New Roman" panose="02020603050405020304" pitchFamily="18" charset="0"/>
                      </a:endParaRPr>
                    </a:p>
                    <a:p>
                      <a:pPr marL="285750" lvl="0" indent="-285750">
                        <a:buFontTx/>
                        <a:buNone/>
                      </a:pPr>
                      <a:r>
                        <a:rPr lang="en-US" sz="1400" i="1" dirty="0">
                          <a:solidFill>
                            <a:schemeClr val="tx1"/>
                          </a:solidFill>
                        </a:rPr>
                        <a:t>        -      What do you think makes a useful question? </a:t>
                      </a:r>
                    </a:p>
                    <a:p>
                      <a:pPr marL="285750" lvl="0" indent="-285750">
                        <a:buFontTx/>
                        <a:buNone/>
                      </a:pPr>
                      <a:r>
                        <a:rPr lang="en-US" sz="1400" i="1" dirty="0">
                          <a:solidFill>
                            <a:schemeClr val="tx1"/>
                          </a:solidFill>
                        </a:rPr>
                        <a:t>        -      Why is it important to ask questions?</a:t>
                      </a:r>
                    </a:p>
                    <a:p>
                      <a:pPr marL="285750" lvl="0" indent="-285750">
                        <a:buFontTx/>
                        <a:buNone/>
                      </a:pPr>
                      <a:r>
                        <a:rPr lang="en-US" sz="1400" i="1" dirty="0">
                          <a:solidFill>
                            <a:schemeClr val="tx1"/>
                          </a:solidFill>
                        </a:rPr>
                        <a:t>        -      Are some questions better than others? In what ways?</a:t>
                      </a:r>
                    </a:p>
                    <a:p>
                      <a:pPr marL="623888" lvl="0" indent="-623888">
                        <a:buFontTx/>
                        <a:buNone/>
                      </a:pPr>
                      <a:r>
                        <a:rPr lang="en-US" sz="1400" i="1" dirty="0">
                          <a:solidFill>
                            <a:schemeClr val="tx1"/>
                          </a:solidFill>
                        </a:rPr>
                        <a:t>        -      Thinking about questions you might ask that are about tactical or operational issues, compared to questions you might ask at a strategic level…</a:t>
                      </a:r>
                    </a:p>
                    <a:p>
                      <a:pPr marL="798513" lvl="0" indent="-798513">
                        <a:buFontTx/>
                        <a:buNone/>
                      </a:pPr>
                      <a:r>
                        <a:rPr lang="en-US" sz="1400" i="1" baseline="0" dirty="0">
                          <a:solidFill>
                            <a:schemeClr val="tx1"/>
                          </a:solidFill>
                        </a:rPr>
                        <a:t>             -      </a:t>
                      </a:r>
                      <a:r>
                        <a:rPr lang="en-US" sz="1400" i="1" dirty="0">
                          <a:solidFill>
                            <a:schemeClr val="tx1"/>
                          </a:solidFill>
                        </a:rPr>
                        <a:t>How would you describe the differences in the types of questions? </a:t>
                      </a:r>
                    </a:p>
                    <a:p>
                      <a:pPr marL="285750" lvl="0" indent="-285750">
                        <a:buFontTx/>
                        <a:buNone/>
                      </a:pPr>
                      <a:r>
                        <a:rPr lang="en-US" sz="1400" i="1" baseline="0" dirty="0">
                          <a:solidFill>
                            <a:schemeClr val="tx1"/>
                          </a:solidFill>
                        </a:rPr>
                        <a:t>             -      </a:t>
                      </a:r>
                      <a:r>
                        <a:rPr lang="en-US" sz="1400" i="1" dirty="0">
                          <a:solidFill>
                            <a:schemeClr val="tx1"/>
                          </a:solidFill>
                        </a:rPr>
                        <a:t>What sort of information are they likely to elicit? </a:t>
                      </a:r>
                    </a:p>
                    <a:p>
                      <a:pPr>
                        <a:lnSpc>
                          <a:spcPct val="110000"/>
                        </a:lnSpc>
                        <a:spcBef>
                          <a:spcPts val="0"/>
                        </a:spcBef>
                      </a:pPr>
                      <a:endParaRPr lang="en-US" sz="1400" b="1" dirty="0">
                        <a:effectLst/>
                        <a:latin typeface="Calibri" panose="020F0502020204030204" pitchFamily="34" charset="0"/>
                        <a:ea typeface="Times New Roman" panose="02020603050405020304" pitchFamily="18" charset="0"/>
                      </a:endParaRPr>
                    </a:p>
                    <a:p>
                      <a:pPr>
                        <a:lnSpc>
                          <a:spcPct val="110000"/>
                        </a:lnSpc>
                        <a:spcBef>
                          <a:spcPts val="0"/>
                        </a:spcBef>
                      </a:pPr>
                      <a:r>
                        <a:rPr lang="en-US" sz="1400" b="1" dirty="0">
                          <a:effectLst/>
                          <a:latin typeface="Calibri" panose="020F0502020204030204" pitchFamily="34" charset="0"/>
                          <a:ea typeface="Times New Roman" panose="02020603050405020304" pitchFamily="18" charset="0"/>
                        </a:rPr>
                        <a:t>DO</a:t>
                      </a:r>
                      <a:endParaRPr lang="en-US" sz="1400" dirty="0">
                        <a:effectLst/>
                        <a:latin typeface="Corbel" panose="020B0503020204020204" pitchFamily="34" charset="0"/>
                      </a:endParaRPr>
                    </a:p>
                    <a:p>
                      <a:pPr marL="290513" marR="0" lvl="0" indent="-290513" algn="l" defTabSz="914400" rtl="0" eaLnBrk="1" fontAlgn="auto" latinLnBrk="0" hangingPunct="1">
                        <a:lnSpc>
                          <a:spcPct val="100000"/>
                        </a:lnSpc>
                        <a:spcBef>
                          <a:spcPts val="0"/>
                        </a:spcBef>
                        <a:spcAft>
                          <a:spcPts val="0"/>
                        </a:spcAft>
                        <a:buClrTx/>
                        <a:buSzTx/>
                        <a:buFontTx/>
                        <a:buChar char="-"/>
                        <a:tabLst/>
                        <a:defRPr/>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Provide brief tutorial. </a:t>
                      </a:r>
                      <a:r>
                        <a:rPr lang="en-US" sz="1400" kern="1200" dirty="0">
                          <a:solidFill>
                            <a:schemeClr val="dk1"/>
                          </a:solidFill>
                          <a:latin typeface="+mn-lt"/>
                          <a:ea typeface="+mn-ea"/>
                          <a:cs typeface="+mn-cs"/>
                        </a:rPr>
                        <a:t>See </a:t>
                      </a:r>
                      <a:r>
                        <a:rPr lang="en-US" sz="1400" u="sng" kern="1200" dirty="0">
                          <a:solidFill>
                            <a:srgbClr val="0070C0"/>
                          </a:solidFill>
                          <a:latin typeface="+mn-lt"/>
                          <a:ea typeface="+mn-ea"/>
                          <a:cs typeface="+mn-cs"/>
                        </a:rPr>
                        <a:t>supporting slides.</a:t>
                      </a:r>
                      <a:r>
                        <a:rPr lang="en-US" sz="1400" u="none" baseline="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400" b="0" i="0" u="none" kern="1200" baseline="0" dirty="0">
                          <a:solidFill>
                            <a:schemeClr val="dk1"/>
                          </a:solidFill>
                          <a:effectLst/>
                          <a:latin typeface="+mn-lt"/>
                          <a:ea typeface="+mn-ea"/>
                          <a:cs typeface="+mn-cs"/>
                        </a:rPr>
                        <a:t>[Note: Facilitator may decide to present tutorial verbally, print the slides, project PowerPoint, or some combination thereof.]</a:t>
                      </a:r>
                    </a:p>
                    <a:p>
                      <a:pPr marL="228600" marR="0">
                        <a:lnSpc>
                          <a:spcPct val="110000"/>
                        </a:lnSpc>
                        <a:spcBef>
                          <a:spcPts val="0"/>
                        </a:spcBef>
                        <a:spcAft>
                          <a:spcPts val="0"/>
                        </a:spcAft>
                      </a:pPr>
                      <a:endParaRPr lang="en-US" sz="1400" dirty="0">
                        <a:effectLst/>
                        <a:latin typeface="Corbel" panose="020B0503020204020204" pitchFamily="34" charset="0"/>
                        <a:ea typeface="Times New Roman" panose="02020603050405020304" pitchFamily="18" charset="0"/>
                        <a:cs typeface="Times New Roman" panose="02020603050405020304" pitchFamily="18" charset="0"/>
                      </a:endParaRPr>
                    </a:p>
                    <a:p>
                      <a:pPr marL="0" marR="0">
                        <a:lnSpc>
                          <a:spcPct val="100000"/>
                        </a:lnSpc>
                        <a:spcBef>
                          <a:spcPts val="0"/>
                        </a:spcBef>
                        <a:spcAft>
                          <a:spcPts val="0"/>
                        </a:spcAft>
                      </a:pPr>
                      <a:endParaRPr lang="en-US" sz="1400" b="0" i="0" dirty="0">
                        <a:effectLst/>
                        <a:latin typeface="Calibri" panose="020F0502020204030204" pitchFamily="34" charset="0"/>
                        <a:ea typeface="Times New Roman" panose="02020603050405020304" pitchFamily="18" charset="0"/>
                      </a:endParaRPr>
                    </a:p>
                    <a:p>
                      <a:pPr marL="228600" marR="0">
                        <a:lnSpc>
                          <a:spcPct val="110000"/>
                        </a:lnSpc>
                        <a:spcBef>
                          <a:spcPts val="0"/>
                        </a:spcBef>
                        <a:spcAft>
                          <a:spcPts val="0"/>
                        </a:spcAft>
                      </a:pPr>
                      <a:endParaRPr lang="en-US" sz="1400" dirty="0">
                        <a:effectLst/>
                        <a:latin typeface="Corbel" panose="020B0503020204020204" pitchFamily="34" charset="0"/>
                        <a:ea typeface="Times New Roman" panose="02020603050405020304" pitchFamily="18" charset="0"/>
                        <a:cs typeface="Times New Roman" panose="02020603050405020304" pitchFamily="18" charset="0"/>
                      </a:endParaRPr>
                    </a:p>
                  </a:txBody>
                  <a:tcPr marL="68580" marR="68580" marT="0" marB="0">
                    <a:solidFill>
                      <a:srgbClr val="D3B431">
                        <a:alpha val="62000"/>
                      </a:srgbClr>
                    </a:solidFill>
                  </a:tcPr>
                </a:tc>
                <a:extLst>
                  <a:ext uri="{0D108BD9-81ED-4DB2-BD59-A6C34878D82A}">
                    <a16:rowId xmlns:a16="http://schemas.microsoft.com/office/drawing/2014/main" val="3992430320"/>
                  </a:ext>
                </a:extLst>
              </a:tr>
            </a:tbl>
          </a:graphicData>
        </a:graphic>
      </p:graphicFrame>
      <p:pic>
        <p:nvPicPr>
          <p:cNvPr id="5" name="Picture 2" descr="C:\Users\361\AppData\Local\Microsoft\Windows\Temporary Internet Files\Content.IE5\34TGYFAZ\uhr[1].png"/>
          <p:cNvPicPr>
            <a:picLocks noChangeAspect="1" noChangeArrowheads="1"/>
          </p:cNvPicPr>
          <p:nvPr/>
        </p:nvPicPr>
        <p:blipFill>
          <a:blip r:embed="rId3" cstate="print"/>
          <a:srcRect/>
          <a:stretch>
            <a:fillRect/>
          </a:stretch>
        </p:blipFill>
        <p:spPr bwMode="auto">
          <a:xfrm>
            <a:off x="1202185" y="2328446"/>
            <a:ext cx="317258" cy="317258"/>
          </a:xfrm>
          <a:prstGeom prst="rect">
            <a:avLst/>
          </a:prstGeom>
          <a:noFill/>
        </p:spPr>
      </p:pic>
      <p:sp>
        <p:nvSpPr>
          <p:cNvPr id="13" name="TextBox 12"/>
          <p:cNvSpPr txBox="1"/>
          <p:nvPr/>
        </p:nvSpPr>
        <p:spPr>
          <a:xfrm>
            <a:off x="1519443" y="2328446"/>
            <a:ext cx="766557" cy="338554"/>
          </a:xfrm>
          <a:prstGeom prst="rect">
            <a:avLst/>
          </a:prstGeom>
          <a:noFill/>
        </p:spPr>
        <p:txBody>
          <a:bodyPr wrap="none" rtlCol="0">
            <a:spAutoFit/>
          </a:bodyPr>
          <a:lstStyle/>
          <a:p>
            <a:r>
              <a:rPr lang="en-US" sz="1600" b="1" dirty="0"/>
              <a:t>30 min</a:t>
            </a:r>
          </a:p>
        </p:txBody>
      </p:sp>
      <p:sp>
        <p:nvSpPr>
          <p:cNvPr id="10" name="Slide Number Placeholder 9"/>
          <p:cNvSpPr>
            <a:spLocks noGrp="1"/>
          </p:cNvSpPr>
          <p:nvPr>
            <p:ph type="sldNum" sz="quarter" idx="12"/>
          </p:nvPr>
        </p:nvSpPr>
        <p:spPr/>
        <p:txBody>
          <a:bodyPr/>
          <a:lstStyle/>
          <a:p>
            <a:fld id="{98044682-6219-4089-8719-C9589F48517E}" type="slidenum">
              <a:rPr lang="en-US" smtClean="0"/>
              <a:pPr/>
              <a:t>9</a:t>
            </a:fld>
            <a:endParaRPr lang="en-US"/>
          </a:p>
        </p:txBody>
      </p:sp>
      <p:cxnSp>
        <p:nvCxnSpPr>
          <p:cNvPr id="16" name="Straight Connector 15"/>
          <p:cNvCxnSpPr/>
          <p:nvPr/>
        </p:nvCxnSpPr>
        <p:spPr>
          <a:xfrm>
            <a:off x="2819400" y="1371600"/>
            <a:ext cx="0" cy="5212080"/>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pic>
        <p:nvPicPr>
          <p:cNvPr id="6" name="Picture 6" descr="C:\Users\361\AppData\Local\Microsoft\Windows\Temporary Internet Files\Content.IE5\IGMPWQCZ\Righthand.svg[1].png"/>
          <p:cNvPicPr>
            <a:picLocks noChangeAspect="1" noChangeArrowheads="1"/>
          </p:cNvPicPr>
          <p:nvPr/>
        </p:nvPicPr>
        <p:blipFill>
          <a:blip r:embed="rId4" cstate="print"/>
          <a:srcRect/>
          <a:stretch>
            <a:fillRect/>
          </a:stretch>
        </p:blipFill>
        <p:spPr bwMode="auto">
          <a:xfrm>
            <a:off x="2667000" y="4343400"/>
            <a:ext cx="381000" cy="381000"/>
          </a:xfrm>
          <a:prstGeom prst="rect">
            <a:avLst/>
          </a:prstGeom>
          <a:noFill/>
        </p:spPr>
      </p:pic>
      <p:pic>
        <p:nvPicPr>
          <p:cNvPr id="18" name="Picture 17" descr="C:\Users\361\AppData\Local\Microsoft\Windows\Temporary Internet Files\Content.IE5\IGMPWQCZ\ibdjl95-Speech-Bubbles-1[1].png"/>
          <p:cNvPicPr>
            <a:picLocks noChangeAspect="1" noChangeArrowheads="1"/>
          </p:cNvPicPr>
          <p:nvPr/>
        </p:nvPicPr>
        <p:blipFill>
          <a:blip r:embed="rId5" cstate="print"/>
          <a:srcRect/>
          <a:stretch>
            <a:fillRect/>
          </a:stretch>
        </p:blipFill>
        <p:spPr bwMode="auto">
          <a:xfrm>
            <a:off x="2798469" y="1600200"/>
            <a:ext cx="325731" cy="327660"/>
          </a:xfrm>
          <a:prstGeom prst="rect">
            <a:avLst/>
          </a:prstGeom>
          <a:noFill/>
        </p:spPr>
      </p:pic>
      <p:pic>
        <p:nvPicPr>
          <p:cNvPr id="19" name="Picture 18" descr="C:\Users\361\AppData\Local\Microsoft\Windows\Temporary Internet Files\Content.IE5\IGMPWQCZ\ibdjl95-Speech-Bubbles-1[1].png"/>
          <p:cNvPicPr>
            <a:picLocks noChangeAspect="1" noChangeArrowheads="1"/>
          </p:cNvPicPr>
          <p:nvPr/>
        </p:nvPicPr>
        <p:blipFill>
          <a:blip r:embed="rId5" cstate="print"/>
          <a:srcRect/>
          <a:stretch>
            <a:fillRect/>
          </a:stretch>
        </p:blipFill>
        <p:spPr bwMode="auto">
          <a:xfrm>
            <a:off x="2569869" y="1524000"/>
            <a:ext cx="325731" cy="327660"/>
          </a:xfrm>
          <a:prstGeom prst="rect">
            <a:avLst/>
          </a:prstGeom>
          <a:noFill/>
        </p:spPr>
      </p:pic>
      <p:sp>
        <p:nvSpPr>
          <p:cNvPr id="20" name="TextBox 19"/>
          <p:cNvSpPr txBox="1"/>
          <p:nvPr/>
        </p:nvSpPr>
        <p:spPr>
          <a:xfrm>
            <a:off x="1371600" y="1485781"/>
            <a:ext cx="1143001" cy="800219"/>
          </a:xfrm>
          <a:prstGeom prst="rect">
            <a:avLst/>
          </a:prstGeom>
          <a:noFill/>
        </p:spPr>
        <p:txBody>
          <a:bodyPr wrap="square" rtlCol="0">
            <a:spAutoFit/>
          </a:bodyPr>
          <a:lstStyle/>
          <a:p>
            <a:r>
              <a:rPr lang="en-US" sz="1600" b="1" dirty="0"/>
              <a:t>Exercise</a:t>
            </a:r>
          </a:p>
          <a:p>
            <a:r>
              <a:rPr lang="en-US" sz="1600" b="1" dirty="0"/>
              <a:t>Set up </a:t>
            </a:r>
            <a:r>
              <a:rPr lang="en-US" sz="1400" b="1" dirty="0"/>
              <a:t>(contd.)</a:t>
            </a:r>
          </a:p>
        </p:txBody>
      </p:sp>
    </p:spTree>
    <p:extLst>
      <p:ext uri="{BB962C8B-B14F-4D97-AF65-F5344CB8AC3E}">
        <p14:creationId xmlns:p14="http://schemas.microsoft.com/office/powerpoint/2010/main" val="134417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4935</TotalTime>
  <Words>2736</Words>
  <Application>Microsoft Office PowerPoint</Application>
  <PresentationFormat>On-screen Show (4:3)</PresentationFormat>
  <Paragraphs>574</Paragraphs>
  <Slides>28</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Arial</vt:lpstr>
      <vt:lpstr>Calibri</vt:lpstr>
      <vt:lpstr>Corbel</vt:lpstr>
      <vt:lpstr>Symbol</vt:lpstr>
      <vt:lpstr>Times New Roman</vt:lpstr>
      <vt:lpstr>Office Theme</vt:lpstr>
      <vt:lpstr>PowerPoint Presentation</vt:lpstr>
      <vt:lpstr>Asking Powerful Questions    Facilitator Guide</vt:lpstr>
      <vt:lpstr>Asking Powerful Questions  Facilitator Guide</vt:lpstr>
      <vt:lpstr>Asking Powerful Questions    Facilitator Guide</vt:lpstr>
      <vt:lpstr>Asking Powerful Questions    Facilitator Guide</vt:lpstr>
      <vt:lpstr>Asking Powerful Questions    Facilitator Script</vt:lpstr>
      <vt:lpstr>Phase 1: Generating questions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Phase 2: Information-Gathering</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361</dc:creator>
  <cp:lastModifiedBy>Emily</cp:lastModifiedBy>
  <cp:revision>184</cp:revision>
  <dcterms:created xsi:type="dcterms:W3CDTF">2017-03-20T18:58:21Z</dcterms:created>
  <dcterms:modified xsi:type="dcterms:W3CDTF">2017-08-10T06:55:42Z</dcterms:modified>
</cp:coreProperties>
</file>