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0" r:id="rId4"/>
    <p:sldId id="259" r:id="rId5"/>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C93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849" autoAdjust="0"/>
  </p:normalViewPr>
  <p:slideViewPr>
    <p:cSldViewPr>
      <p:cViewPr>
        <p:scale>
          <a:sx n="100" d="100"/>
          <a:sy n="100" d="100"/>
        </p:scale>
        <p:origin x="-1146" y="3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13"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presProps" Target="presProps.xml"/><Relationship Id="rId12" Type="http://schemas.openxmlformats.org/officeDocument/2006/relationships/customXml" Target="../customXml/item2.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ustomXml" Target="../customXml/item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22D6FF5-3AF8-4AC7-8121-89DA6459EE00}" type="datetimeFigureOut">
              <a:rPr lang="en-US" smtClean="0"/>
              <a:pPr/>
              <a:t>10/19/2016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6BF2A5-3CCC-49AF-9815-1E129C964B0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2D6FF5-3AF8-4AC7-8121-89DA6459EE00}" type="datetimeFigureOut">
              <a:rPr lang="en-US" smtClean="0"/>
              <a:pPr/>
              <a:t>10/19/2016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6BF2A5-3CCC-49AF-9815-1E129C964B0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2D6FF5-3AF8-4AC7-8121-89DA6459EE00}" type="datetimeFigureOut">
              <a:rPr lang="en-US" smtClean="0"/>
              <a:pPr/>
              <a:t>10/19/2016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6BF2A5-3CCC-49AF-9815-1E129C964B0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2D6FF5-3AF8-4AC7-8121-89DA6459EE00}" type="datetimeFigureOut">
              <a:rPr lang="en-US" smtClean="0"/>
              <a:pPr/>
              <a:t>10/19/2016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6BF2A5-3CCC-49AF-9815-1E129C964B0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22D6FF5-3AF8-4AC7-8121-89DA6459EE00}" type="datetimeFigureOut">
              <a:rPr lang="en-US" smtClean="0"/>
              <a:pPr/>
              <a:t>10/19/2016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6BF2A5-3CCC-49AF-9815-1E129C964B0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22D6FF5-3AF8-4AC7-8121-89DA6459EE00}" type="datetimeFigureOut">
              <a:rPr lang="en-US" smtClean="0"/>
              <a:pPr/>
              <a:t>10/19/2016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6BF2A5-3CCC-49AF-9815-1E129C964B0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22D6FF5-3AF8-4AC7-8121-89DA6459EE00}" type="datetimeFigureOut">
              <a:rPr lang="en-US" smtClean="0"/>
              <a:pPr/>
              <a:t>10/19/2016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6BF2A5-3CCC-49AF-9815-1E129C964B0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22D6FF5-3AF8-4AC7-8121-89DA6459EE00}" type="datetimeFigureOut">
              <a:rPr lang="en-US" smtClean="0"/>
              <a:pPr/>
              <a:t>10/19/2016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6BF2A5-3CCC-49AF-9815-1E129C964B0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2D6FF5-3AF8-4AC7-8121-89DA6459EE00}" type="datetimeFigureOut">
              <a:rPr lang="en-US" smtClean="0"/>
              <a:pPr/>
              <a:t>10/19/2016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6BF2A5-3CCC-49AF-9815-1E129C964B0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2D6FF5-3AF8-4AC7-8121-89DA6459EE00}" type="datetimeFigureOut">
              <a:rPr lang="en-US" smtClean="0"/>
              <a:pPr/>
              <a:t>10/19/2016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6BF2A5-3CCC-49AF-9815-1E129C964B0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2D6FF5-3AF8-4AC7-8121-89DA6459EE00}" type="datetimeFigureOut">
              <a:rPr lang="en-US" smtClean="0"/>
              <a:pPr/>
              <a:t>10/19/2016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6BF2A5-3CCC-49AF-9815-1E129C964B0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2D6FF5-3AF8-4AC7-8121-89DA6459EE00}" type="datetimeFigureOut">
              <a:rPr lang="en-US" smtClean="0"/>
              <a:pPr/>
              <a:t>10/19/2016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6BF2A5-3CCC-49AF-9815-1E129C964B0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505200" y="0"/>
            <a:ext cx="1985800" cy="369332"/>
          </a:xfrm>
          <a:prstGeom prst="rect">
            <a:avLst/>
          </a:prstGeom>
          <a:noFill/>
        </p:spPr>
        <p:txBody>
          <a:bodyPr wrap="none" rtlCol="0">
            <a:spAutoFit/>
          </a:bodyPr>
          <a:lstStyle/>
          <a:p>
            <a:r>
              <a:rPr lang="en-US" b="1" dirty="0" smtClean="0"/>
              <a:t>U.S. Battalion Staff</a:t>
            </a:r>
            <a:endParaRPr lang="en-US" b="1" dirty="0"/>
          </a:p>
        </p:txBody>
      </p:sp>
      <p:sp>
        <p:nvSpPr>
          <p:cNvPr id="11" name="TextBox 10"/>
          <p:cNvSpPr txBox="1"/>
          <p:nvPr/>
        </p:nvSpPr>
        <p:spPr>
          <a:xfrm>
            <a:off x="0" y="304800"/>
            <a:ext cx="8991600" cy="2785378"/>
          </a:xfrm>
          <a:prstGeom prst="rect">
            <a:avLst/>
          </a:prstGeom>
          <a:noFill/>
        </p:spPr>
        <p:txBody>
          <a:bodyPr wrap="square" rtlCol="0">
            <a:spAutoFit/>
          </a:bodyPr>
          <a:lstStyle/>
          <a:p>
            <a:pPr algn="just"/>
            <a:r>
              <a:rPr lang="en-US" sz="1250" i="1" dirty="0" smtClean="0"/>
              <a:t>Overview</a:t>
            </a:r>
            <a:r>
              <a:rPr lang="en-US" sz="1250" dirty="0" smtClean="0"/>
              <a:t>: You are newly deployed for the first time to </a:t>
            </a:r>
            <a:r>
              <a:rPr lang="en-US" sz="1250" dirty="0" err="1" smtClean="0"/>
              <a:t>Kartistan</a:t>
            </a:r>
            <a:r>
              <a:rPr lang="en-US" sz="1250" dirty="0" smtClean="0"/>
              <a:t>, a country with which you have little to no direct experience. Your area of operations is a 120 square mile mostly rural region of the country. Your overall mission is to promote stability within the region, which includes </a:t>
            </a:r>
            <a:r>
              <a:rPr lang="en-US" sz="1250" dirty="0" err="1" smtClean="0"/>
              <a:t>Kartistan</a:t>
            </a:r>
            <a:r>
              <a:rPr lang="en-US" sz="1250" dirty="0" smtClean="0"/>
              <a:t>. There is a significant insurgent population in this region, and a chief source of income for the residents of </a:t>
            </a:r>
            <a:r>
              <a:rPr lang="en-US" sz="1250" dirty="0" err="1" smtClean="0"/>
              <a:t>Kartistan</a:t>
            </a:r>
            <a:r>
              <a:rPr lang="en-US" sz="1250" dirty="0" smtClean="0"/>
              <a:t> is poppy production. The poppies are used to produce heroin, which is exported around the world, and much of it eventually makes it’s way to the United States. </a:t>
            </a:r>
          </a:p>
          <a:p>
            <a:pPr algn="just"/>
            <a:endParaRPr lang="en-US" sz="1250" dirty="0"/>
          </a:p>
          <a:p>
            <a:pPr algn="just"/>
            <a:r>
              <a:rPr lang="en-US" sz="1250" dirty="0" smtClean="0"/>
              <a:t>Included within your mission objective is to reduce or, if possible, eliminate the poppy production in </a:t>
            </a:r>
            <a:r>
              <a:rPr lang="en-US" sz="1250" dirty="0" err="1" smtClean="0"/>
              <a:t>Kartistan</a:t>
            </a:r>
            <a:r>
              <a:rPr lang="en-US" sz="1250" dirty="0" smtClean="0"/>
              <a:t>. Multiple courses of action are possible. You can provide cash to </a:t>
            </a:r>
            <a:r>
              <a:rPr lang="en-US" sz="1250" dirty="0" err="1" smtClean="0"/>
              <a:t>Kartistanian</a:t>
            </a:r>
            <a:r>
              <a:rPr lang="en-US" sz="1250" dirty="0" smtClean="0"/>
              <a:t> farmers as an incentive to move away from poppy as a crop and source of revenue.  You can also help to supply wheat to the farmers as an indirect means to curb drug production. You can provide monetary support to the regional government, to edify their internal efforts to restore stability which may involve reducing the concentration of poppies.</a:t>
            </a:r>
          </a:p>
          <a:p>
            <a:pPr algn="just"/>
            <a:endParaRPr lang="en-US" sz="1250" dirty="0"/>
          </a:p>
          <a:p>
            <a:pPr algn="just"/>
            <a:r>
              <a:rPr lang="en-US" sz="1250" dirty="0"/>
              <a:t>*Note:  All your resources come from the U.S. </a:t>
            </a:r>
            <a:r>
              <a:rPr lang="en-US" sz="1250" dirty="0" smtClean="0"/>
              <a:t>government, and you must allocate</a:t>
            </a:r>
          </a:p>
          <a:p>
            <a:pPr algn="just"/>
            <a:r>
              <a:rPr lang="en-US" sz="1250" dirty="0" smtClean="0"/>
              <a:t>All your resources each round.</a:t>
            </a:r>
          </a:p>
        </p:txBody>
      </p:sp>
      <p:sp>
        <p:nvSpPr>
          <p:cNvPr id="12" name="TextBox 11"/>
          <p:cNvSpPr txBox="1"/>
          <p:nvPr/>
        </p:nvSpPr>
        <p:spPr>
          <a:xfrm>
            <a:off x="3429000" y="3440668"/>
            <a:ext cx="2072490" cy="369332"/>
          </a:xfrm>
          <a:prstGeom prst="rect">
            <a:avLst/>
          </a:prstGeom>
          <a:noFill/>
        </p:spPr>
        <p:txBody>
          <a:bodyPr wrap="none" rtlCol="0">
            <a:spAutoFit/>
          </a:bodyPr>
          <a:lstStyle/>
          <a:p>
            <a:r>
              <a:rPr lang="en-US" b="1" dirty="0" smtClean="0"/>
              <a:t>Resource Allocation</a:t>
            </a:r>
            <a:endParaRPr lang="en-US" b="1" dirty="0"/>
          </a:p>
        </p:txBody>
      </p:sp>
      <p:graphicFrame>
        <p:nvGraphicFramePr>
          <p:cNvPr id="13" name="Table 12"/>
          <p:cNvGraphicFramePr>
            <a:graphicFrameLocks noGrp="1"/>
          </p:cNvGraphicFramePr>
          <p:nvPr>
            <p:extLst>
              <p:ext uri="{D42A27DB-BD31-4B8C-83A1-F6EECF244321}">
                <p14:modId xmlns:p14="http://schemas.microsoft.com/office/powerpoint/2010/main" val="2470168517"/>
              </p:ext>
            </p:extLst>
          </p:nvPr>
        </p:nvGraphicFramePr>
        <p:xfrm>
          <a:off x="1981200" y="3886200"/>
          <a:ext cx="1676400" cy="2499360"/>
        </p:xfrm>
        <a:graphic>
          <a:graphicData uri="http://schemas.openxmlformats.org/drawingml/2006/table">
            <a:tbl>
              <a:tblPr firstRow="1" bandRow="1">
                <a:effectLst>
                  <a:outerShdw blurRad="50800" dist="38100" algn="l" rotWithShape="0">
                    <a:prstClr val="black">
                      <a:alpha val="40000"/>
                    </a:prstClr>
                  </a:outerShdw>
                </a:effectLst>
                <a:tableStyleId>{073A0DAA-6AF3-43AB-8588-CEC1D06C72B9}</a:tableStyleId>
              </a:tblPr>
              <a:tblGrid>
                <a:gridCol w="286328"/>
                <a:gridCol w="381000"/>
                <a:gridCol w="1009072"/>
              </a:tblGrid>
              <a:tr h="182879">
                <a:tc gridSpan="2">
                  <a:txBody>
                    <a:bodyPr/>
                    <a:lstStyle/>
                    <a:p>
                      <a:r>
                        <a:rPr lang="en-US" sz="1100" b="1" dirty="0" smtClean="0"/>
                        <a:t>Round 2</a:t>
                      </a:r>
                      <a:endParaRPr lang="en-US" sz="11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tx2">
                        <a:lumMod val="75000"/>
                      </a:schemeClr>
                    </a:solidFill>
                  </a:tcPr>
                </a:tc>
                <a:tc hMerge="1">
                  <a:txBody>
                    <a:bodyPr/>
                    <a:lstStyle/>
                    <a:p>
                      <a:endParaRPr lang="en-US"/>
                    </a:p>
                  </a:txBody>
                  <a:tcPr/>
                </a:tc>
                <a:tc>
                  <a:txBody>
                    <a:bodyPr/>
                    <a:lstStyle/>
                    <a:p>
                      <a:pPr algn="ctr"/>
                      <a:r>
                        <a:rPr lang="en-US" sz="1100" b="0" dirty="0" smtClean="0">
                          <a:solidFill>
                            <a:schemeClr val="tx1"/>
                          </a:solidFill>
                        </a:rPr>
                        <a:t>Resources*: </a:t>
                      </a:r>
                      <a:br>
                        <a:rPr lang="en-US" sz="1100" b="0" dirty="0" smtClean="0">
                          <a:solidFill>
                            <a:schemeClr val="tx1"/>
                          </a:solidFill>
                        </a:rPr>
                      </a:br>
                      <a:r>
                        <a:rPr lang="en-US" sz="1100" b="0" dirty="0" smtClean="0">
                          <a:solidFill>
                            <a:schemeClr val="tx1"/>
                          </a:solidFill>
                        </a:rPr>
                        <a:t>_____</a:t>
                      </a:r>
                      <a:endParaRPr 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cell3D prstMaterial="dkEdge">
                      <a:bevel/>
                      <a:lightRig rig="flood" dir="t"/>
                    </a:cell3D>
                    <a:noFill/>
                  </a:tcPr>
                </a:tc>
              </a:tr>
              <a:tr h="229694">
                <a:tc gridSpan="3">
                  <a:txBody>
                    <a:bodyPr/>
                    <a:lstStyle/>
                    <a:p>
                      <a:r>
                        <a:rPr lang="en-US" sz="1100" dirty="0" smtClean="0"/>
                        <a:t>#   </a:t>
                      </a:r>
                      <a:r>
                        <a:rPr lang="en-US" sz="1100" baseline="0" dirty="0" smtClean="0"/>
                        <a:t>           </a:t>
                      </a:r>
                      <a:r>
                        <a:rPr lang="en-US" sz="1100" u="sng" baseline="0" dirty="0" smtClean="0"/>
                        <a:t>Allocation:</a:t>
                      </a:r>
                      <a:endParaRPr lang="en-US" sz="1100" u="sng"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noFill/>
                  </a:tcPr>
                </a:tc>
                <a:tc hMerge="1">
                  <a:txBody>
                    <a:bodyPr/>
                    <a:lstStyle/>
                    <a:p>
                      <a:endParaRPr lang="en-US" sz="1100" dirty="0" smtClean="0"/>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Wheat to Farmers</a:t>
                      </a:r>
                      <a:endParaRPr lang="en-US"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dirty="0"/>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Cash to Farmers</a:t>
                      </a:r>
                      <a:endParaRPr lang="en-US"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dirty="0"/>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Enforce Farming</a:t>
                      </a:r>
                      <a:endParaRPr lang="en-US"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dirty="0"/>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Target Insurgents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Humanitarian</a:t>
                      </a:r>
                      <a:r>
                        <a:rPr lang="en-US" sz="1000" baseline="0" dirty="0" smtClean="0"/>
                        <a:t> Aid</a:t>
                      </a:r>
                      <a:endParaRPr lang="en-US" sz="10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Support</a:t>
                      </a:r>
                      <a:r>
                        <a:rPr lang="en-US" sz="1000" baseline="0" dirty="0" smtClean="0"/>
                        <a:t> Reg. Gov’t</a:t>
                      </a:r>
                      <a:endParaRPr lang="en-US" sz="10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Target drug trading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3043886914"/>
              </p:ext>
            </p:extLst>
          </p:nvPr>
        </p:nvGraphicFramePr>
        <p:xfrm>
          <a:off x="3733800" y="3886200"/>
          <a:ext cx="1676400" cy="2499360"/>
        </p:xfrm>
        <a:graphic>
          <a:graphicData uri="http://schemas.openxmlformats.org/drawingml/2006/table">
            <a:tbl>
              <a:tblPr firstRow="1" bandRow="1">
                <a:effectLst>
                  <a:outerShdw blurRad="50800" dist="38100" algn="l" rotWithShape="0">
                    <a:prstClr val="black">
                      <a:alpha val="40000"/>
                    </a:prstClr>
                  </a:outerShdw>
                </a:effectLst>
                <a:tableStyleId>{073A0DAA-6AF3-43AB-8588-CEC1D06C72B9}</a:tableStyleId>
              </a:tblPr>
              <a:tblGrid>
                <a:gridCol w="286328"/>
                <a:gridCol w="381000"/>
                <a:gridCol w="1009072"/>
              </a:tblGrid>
              <a:tr h="182879">
                <a:tc gridSpan="2">
                  <a:txBody>
                    <a:bodyPr/>
                    <a:lstStyle/>
                    <a:p>
                      <a:r>
                        <a:rPr lang="en-US" sz="1100" b="1" dirty="0" smtClean="0"/>
                        <a:t>Round 3</a:t>
                      </a:r>
                      <a:endParaRPr lang="en-US" sz="11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tx2">
                        <a:lumMod val="75000"/>
                      </a:schemeClr>
                    </a:solidFill>
                  </a:tcPr>
                </a:tc>
                <a:tc hMerge="1">
                  <a:txBody>
                    <a:bodyPr/>
                    <a:lstStyle/>
                    <a:p>
                      <a:endParaRPr lang="en-US"/>
                    </a:p>
                  </a:txBody>
                  <a:tcPr/>
                </a:tc>
                <a:tc>
                  <a:txBody>
                    <a:bodyPr/>
                    <a:lstStyle/>
                    <a:p>
                      <a:pPr algn="ctr"/>
                      <a:r>
                        <a:rPr lang="en-US" sz="1100" b="0" dirty="0" smtClean="0">
                          <a:solidFill>
                            <a:schemeClr val="tx1"/>
                          </a:solidFill>
                        </a:rPr>
                        <a:t>Resources*: </a:t>
                      </a:r>
                      <a:br>
                        <a:rPr lang="en-US" sz="1100" b="0" dirty="0" smtClean="0">
                          <a:solidFill>
                            <a:schemeClr val="tx1"/>
                          </a:solidFill>
                        </a:rPr>
                      </a:br>
                      <a:r>
                        <a:rPr lang="en-US" sz="1100" b="0" dirty="0" smtClean="0">
                          <a:solidFill>
                            <a:schemeClr val="tx1"/>
                          </a:solidFill>
                        </a:rPr>
                        <a:t>_____</a:t>
                      </a:r>
                      <a:endParaRPr 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cell3D prstMaterial="dkEdge">
                      <a:bevel/>
                      <a:lightRig rig="flood" dir="t"/>
                    </a:cell3D>
                    <a:noFill/>
                  </a:tcPr>
                </a:tc>
              </a:tr>
              <a:tr h="229694">
                <a:tc gridSpan="3">
                  <a:txBody>
                    <a:bodyPr/>
                    <a:lstStyle/>
                    <a:p>
                      <a:r>
                        <a:rPr lang="en-US" sz="1100" dirty="0" smtClean="0"/>
                        <a:t>#   </a:t>
                      </a:r>
                      <a:r>
                        <a:rPr lang="en-US" sz="1100" baseline="0" dirty="0" smtClean="0"/>
                        <a:t>           </a:t>
                      </a:r>
                      <a:r>
                        <a:rPr lang="en-US" sz="1100" u="sng" baseline="0" dirty="0" smtClean="0"/>
                        <a:t>Allocation:</a:t>
                      </a:r>
                      <a:endParaRPr lang="en-US" sz="1100" u="sng"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noFill/>
                  </a:tcPr>
                </a:tc>
                <a:tc hMerge="1">
                  <a:txBody>
                    <a:bodyPr/>
                    <a:lstStyle/>
                    <a:p>
                      <a:endParaRPr lang="en-US" sz="1100" dirty="0" smtClean="0"/>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Wheat to Farmers</a:t>
                      </a:r>
                      <a:endParaRPr lang="en-US"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dirty="0"/>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Cash to Farmers</a:t>
                      </a:r>
                      <a:endParaRPr lang="en-US"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dirty="0"/>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Enforce Farming</a:t>
                      </a:r>
                      <a:endParaRPr lang="en-US"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dirty="0"/>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Target Insurgents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Humanitarian</a:t>
                      </a:r>
                      <a:r>
                        <a:rPr lang="en-US" sz="1000" baseline="0" dirty="0" smtClean="0"/>
                        <a:t> Aid</a:t>
                      </a:r>
                      <a:endParaRPr lang="en-US" sz="10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Support</a:t>
                      </a:r>
                      <a:r>
                        <a:rPr lang="en-US" sz="1000" baseline="0" dirty="0" smtClean="0"/>
                        <a:t> Reg. Gov’t</a:t>
                      </a:r>
                      <a:endParaRPr lang="en-US" sz="10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Target drug trading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bl>
          </a:graphicData>
        </a:graphic>
      </p:graphicFrame>
      <p:graphicFrame>
        <p:nvGraphicFramePr>
          <p:cNvPr id="16" name="Table 15"/>
          <p:cNvGraphicFramePr>
            <a:graphicFrameLocks noGrp="1"/>
          </p:cNvGraphicFramePr>
          <p:nvPr>
            <p:extLst>
              <p:ext uri="{D42A27DB-BD31-4B8C-83A1-F6EECF244321}">
                <p14:modId xmlns:p14="http://schemas.microsoft.com/office/powerpoint/2010/main" val="4063579960"/>
              </p:ext>
            </p:extLst>
          </p:nvPr>
        </p:nvGraphicFramePr>
        <p:xfrm>
          <a:off x="5486400" y="3886200"/>
          <a:ext cx="1676400" cy="2499360"/>
        </p:xfrm>
        <a:graphic>
          <a:graphicData uri="http://schemas.openxmlformats.org/drawingml/2006/table">
            <a:tbl>
              <a:tblPr firstRow="1" bandRow="1">
                <a:effectLst>
                  <a:outerShdw blurRad="50800" dist="38100" algn="l" rotWithShape="0">
                    <a:prstClr val="black">
                      <a:alpha val="40000"/>
                    </a:prstClr>
                  </a:outerShdw>
                </a:effectLst>
                <a:tableStyleId>{073A0DAA-6AF3-43AB-8588-CEC1D06C72B9}</a:tableStyleId>
              </a:tblPr>
              <a:tblGrid>
                <a:gridCol w="286328"/>
                <a:gridCol w="381000"/>
                <a:gridCol w="1009072"/>
              </a:tblGrid>
              <a:tr h="182879">
                <a:tc gridSpan="2">
                  <a:txBody>
                    <a:bodyPr/>
                    <a:lstStyle/>
                    <a:p>
                      <a:r>
                        <a:rPr lang="en-US" sz="1100" b="1" dirty="0" smtClean="0"/>
                        <a:t>Round 4</a:t>
                      </a:r>
                      <a:endParaRPr lang="en-US" sz="11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tx2">
                        <a:lumMod val="75000"/>
                      </a:schemeClr>
                    </a:solidFill>
                  </a:tcPr>
                </a:tc>
                <a:tc hMerge="1">
                  <a:txBody>
                    <a:bodyPr/>
                    <a:lstStyle/>
                    <a:p>
                      <a:endParaRPr lang="en-US"/>
                    </a:p>
                  </a:txBody>
                  <a:tcPr/>
                </a:tc>
                <a:tc>
                  <a:txBody>
                    <a:bodyPr/>
                    <a:lstStyle/>
                    <a:p>
                      <a:pPr algn="ctr"/>
                      <a:r>
                        <a:rPr lang="en-US" sz="1100" b="0" dirty="0" smtClean="0">
                          <a:solidFill>
                            <a:schemeClr val="tx1"/>
                          </a:solidFill>
                        </a:rPr>
                        <a:t>Resources*: </a:t>
                      </a:r>
                      <a:br>
                        <a:rPr lang="en-US" sz="1100" b="0" dirty="0" smtClean="0">
                          <a:solidFill>
                            <a:schemeClr val="tx1"/>
                          </a:solidFill>
                        </a:rPr>
                      </a:br>
                      <a:r>
                        <a:rPr lang="en-US" sz="1100" b="0" dirty="0" smtClean="0">
                          <a:solidFill>
                            <a:schemeClr val="tx1"/>
                          </a:solidFill>
                        </a:rPr>
                        <a:t>_____</a:t>
                      </a:r>
                      <a:endParaRPr 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cell3D prstMaterial="dkEdge">
                      <a:bevel/>
                      <a:lightRig rig="flood" dir="t"/>
                    </a:cell3D>
                    <a:noFill/>
                  </a:tcPr>
                </a:tc>
              </a:tr>
              <a:tr h="229694">
                <a:tc gridSpan="3">
                  <a:txBody>
                    <a:bodyPr/>
                    <a:lstStyle/>
                    <a:p>
                      <a:r>
                        <a:rPr lang="en-US" sz="1100" dirty="0" smtClean="0"/>
                        <a:t>#   </a:t>
                      </a:r>
                      <a:r>
                        <a:rPr lang="en-US" sz="1100" baseline="0" dirty="0" smtClean="0"/>
                        <a:t>           </a:t>
                      </a:r>
                      <a:r>
                        <a:rPr lang="en-US" sz="1100" u="sng" baseline="0" dirty="0" smtClean="0"/>
                        <a:t>Allocation:</a:t>
                      </a:r>
                      <a:endParaRPr lang="en-US" sz="1100" u="sng"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noFill/>
                  </a:tcPr>
                </a:tc>
                <a:tc hMerge="1">
                  <a:txBody>
                    <a:bodyPr/>
                    <a:lstStyle/>
                    <a:p>
                      <a:endParaRPr lang="en-US" sz="1100" dirty="0" smtClean="0"/>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Wheat to Farmers</a:t>
                      </a:r>
                      <a:endParaRPr lang="en-US"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dirty="0"/>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Cash to Farmers</a:t>
                      </a:r>
                      <a:endParaRPr lang="en-US"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dirty="0"/>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Enforce Farming</a:t>
                      </a:r>
                      <a:endParaRPr lang="en-US"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dirty="0"/>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Target Insurgents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Humanitarian</a:t>
                      </a:r>
                      <a:r>
                        <a:rPr lang="en-US" sz="1000" baseline="0" dirty="0" smtClean="0"/>
                        <a:t> Aid</a:t>
                      </a:r>
                      <a:endParaRPr lang="en-US" sz="10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Support</a:t>
                      </a:r>
                      <a:r>
                        <a:rPr lang="en-US" sz="1000" baseline="0" dirty="0" smtClean="0"/>
                        <a:t> Reg. Gov’t</a:t>
                      </a:r>
                      <a:endParaRPr lang="en-US" sz="10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Target drug trading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bl>
          </a:graphicData>
        </a:graphic>
      </p:graphicFrame>
      <p:graphicFrame>
        <p:nvGraphicFramePr>
          <p:cNvPr id="17" name="Table 16"/>
          <p:cNvGraphicFramePr>
            <a:graphicFrameLocks noGrp="1"/>
          </p:cNvGraphicFramePr>
          <p:nvPr>
            <p:extLst>
              <p:ext uri="{D42A27DB-BD31-4B8C-83A1-F6EECF244321}">
                <p14:modId xmlns:p14="http://schemas.microsoft.com/office/powerpoint/2010/main" val="1721920153"/>
              </p:ext>
            </p:extLst>
          </p:nvPr>
        </p:nvGraphicFramePr>
        <p:xfrm>
          <a:off x="7239000" y="3886200"/>
          <a:ext cx="1676400" cy="2499360"/>
        </p:xfrm>
        <a:graphic>
          <a:graphicData uri="http://schemas.openxmlformats.org/drawingml/2006/table">
            <a:tbl>
              <a:tblPr firstRow="1" bandRow="1">
                <a:effectLst>
                  <a:outerShdw blurRad="50800" dist="38100" algn="l" rotWithShape="0">
                    <a:prstClr val="black">
                      <a:alpha val="40000"/>
                    </a:prstClr>
                  </a:outerShdw>
                </a:effectLst>
                <a:tableStyleId>{073A0DAA-6AF3-43AB-8588-CEC1D06C72B9}</a:tableStyleId>
              </a:tblPr>
              <a:tblGrid>
                <a:gridCol w="286328"/>
                <a:gridCol w="381000"/>
                <a:gridCol w="1009072"/>
              </a:tblGrid>
              <a:tr h="182879">
                <a:tc gridSpan="2">
                  <a:txBody>
                    <a:bodyPr/>
                    <a:lstStyle/>
                    <a:p>
                      <a:r>
                        <a:rPr lang="en-US" sz="1100" b="1" dirty="0" smtClean="0"/>
                        <a:t>Round 5</a:t>
                      </a:r>
                      <a:endParaRPr lang="en-US" sz="11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tx2">
                        <a:lumMod val="75000"/>
                      </a:schemeClr>
                    </a:solidFill>
                  </a:tcPr>
                </a:tc>
                <a:tc hMerge="1">
                  <a:txBody>
                    <a:bodyPr/>
                    <a:lstStyle/>
                    <a:p>
                      <a:endParaRPr lang="en-US"/>
                    </a:p>
                  </a:txBody>
                  <a:tcPr/>
                </a:tc>
                <a:tc>
                  <a:txBody>
                    <a:bodyPr/>
                    <a:lstStyle/>
                    <a:p>
                      <a:pPr algn="ctr"/>
                      <a:r>
                        <a:rPr lang="en-US" sz="1100" b="0" dirty="0" smtClean="0">
                          <a:solidFill>
                            <a:schemeClr val="tx1"/>
                          </a:solidFill>
                        </a:rPr>
                        <a:t>Resources*: </a:t>
                      </a:r>
                      <a:br>
                        <a:rPr lang="en-US" sz="1100" b="0" dirty="0" smtClean="0">
                          <a:solidFill>
                            <a:schemeClr val="tx1"/>
                          </a:solidFill>
                        </a:rPr>
                      </a:br>
                      <a:r>
                        <a:rPr lang="en-US" sz="1100" b="0" dirty="0" smtClean="0">
                          <a:solidFill>
                            <a:schemeClr val="tx1"/>
                          </a:solidFill>
                        </a:rPr>
                        <a:t>_____</a:t>
                      </a:r>
                      <a:endParaRPr 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cell3D prstMaterial="dkEdge">
                      <a:bevel/>
                      <a:lightRig rig="flood" dir="t"/>
                    </a:cell3D>
                    <a:noFill/>
                  </a:tcPr>
                </a:tc>
              </a:tr>
              <a:tr h="229694">
                <a:tc gridSpan="3">
                  <a:txBody>
                    <a:bodyPr/>
                    <a:lstStyle/>
                    <a:p>
                      <a:r>
                        <a:rPr lang="en-US" sz="1100" dirty="0" smtClean="0"/>
                        <a:t>#   </a:t>
                      </a:r>
                      <a:r>
                        <a:rPr lang="en-US" sz="1100" baseline="0" dirty="0" smtClean="0"/>
                        <a:t>           </a:t>
                      </a:r>
                      <a:r>
                        <a:rPr lang="en-US" sz="1100" u="sng" baseline="0" dirty="0" smtClean="0"/>
                        <a:t>Allocation:</a:t>
                      </a:r>
                      <a:endParaRPr lang="en-US" sz="1100" u="sng"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noFill/>
                  </a:tcPr>
                </a:tc>
                <a:tc hMerge="1">
                  <a:txBody>
                    <a:bodyPr/>
                    <a:lstStyle/>
                    <a:p>
                      <a:endParaRPr lang="en-US" sz="1100" dirty="0" smtClean="0"/>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Wheat to Farmers</a:t>
                      </a:r>
                      <a:endParaRPr lang="en-US"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dirty="0"/>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Cash to Farmers</a:t>
                      </a:r>
                      <a:endParaRPr lang="en-US"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dirty="0"/>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Enforce Farming</a:t>
                      </a:r>
                      <a:endParaRPr lang="en-US"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dirty="0"/>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Target Insurgents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Humanitarian</a:t>
                      </a:r>
                      <a:r>
                        <a:rPr lang="en-US" sz="1000" baseline="0" dirty="0" smtClean="0"/>
                        <a:t> Aid</a:t>
                      </a:r>
                      <a:endParaRPr lang="en-US" sz="10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Support</a:t>
                      </a:r>
                      <a:r>
                        <a:rPr lang="en-US" sz="1000" baseline="0" dirty="0" smtClean="0"/>
                        <a:t> Reg. Gov’t</a:t>
                      </a:r>
                      <a:endParaRPr lang="en-US" sz="10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Target drug trading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bl>
          </a:graphicData>
        </a:graphic>
      </p:graphicFrame>
      <p:graphicFrame>
        <p:nvGraphicFramePr>
          <p:cNvPr id="18" name="Table 17"/>
          <p:cNvGraphicFramePr>
            <a:graphicFrameLocks noGrp="1"/>
          </p:cNvGraphicFramePr>
          <p:nvPr>
            <p:extLst>
              <p:ext uri="{D42A27DB-BD31-4B8C-83A1-F6EECF244321}">
                <p14:modId xmlns:p14="http://schemas.microsoft.com/office/powerpoint/2010/main" val="2788231700"/>
              </p:ext>
            </p:extLst>
          </p:nvPr>
        </p:nvGraphicFramePr>
        <p:xfrm>
          <a:off x="228600" y="3886200"/>
          <a:ext cx="1676400" cy="2499360"/>
        </p:xfrm>
        <a:graphic>
          <a:graphicData uri="http://schemas.openxmlformats.org/drawingml/2006/table">
            <a:tbl>
              <a:tblPr firstRow="1" bandRow="1">
                <a:effectLst>
                  <a:outerShdw blurRad="50800" dist="38100" algn="l" rotWithShape="0">
                    <a:prstClr val="black">
                      <a:alpha val="40000"/>
                    </a:prstClr>
                  </a:outerShdw>
                </a:effectLst>
                <a:tableStyleId>{073A0DAA-6AF3-43AB-8588-CEC1D06C72B9}</a:tableStyleId>
              </a:tblPr>
              <a:tblGrid>
                <a:gridCol w="286328"/>
                <a:gridCol w="381000"/>
                <a:gridCol w="1009072"/>
              </a:tblGrid>
              <a:tr h="182879">
                <a:tc gridSpan="2">
                  <a:txBody>
                    <a:bodyPr/>
                    <a:lstStyle/>
                    <a:p>
                      <a:r>
                        <a:rPr lang="en-US" sz="1100" b="1" dirty="0" smtClean="0"/>
                        <a:t>Round 1</a:t>
                      </a:r>
                      <a:endParaRPr lang="en-US" sz="11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tx2">
                        <a:lumMod val="75000"/>
                      </a:schemeClr>
                    </a:solidFill>
                  </a:tcPr>
                </a:tc>
                <a:tc hMerge="1">
                  <a:txBody>
                    <a:bodyPr/>
                    <a:lstStyle/>
                    <a:p>
                      <a:endParaRPr lang="en-US"/>
                    </a:p>
                  </a:txBody>
                  <a:tcPr/>
                </a:tc>
                <a:tc>
                  <a:txBody>
                    <a:bodyPr/>
                    <a:lstStyle/>
                    <a:p>
                      <a:pPr algn="ctr"/>
                      <a:r>
                        <a:rPr lang="en-US" sz="1100" b="0" dirty="0" smtClean="0">
                          <a:solidFill>
                            <a:schemeClr val="tx1"/>
                          </a:solidFill>
                        </a:rPr>
                        <a:t>Resources*: </a:t>
                      </a:r>
                      <a:br>
                        <a:rPr lang="en-US" sz="1100" b="0" dirty="0" smtClean="0">
                          <a:solidFill>
                            <a:schemeClr val="tx1"/>
                          </a:solidFill>
                        </a:rPr>
                      </a:br>
                      <a:r>
                        <a:rPr lang="en-US" sz="1100" b="0" dirty="0" smtClean="0">
                          <a:solidFill>
                            <a:schemeClr val="tx1"/>
                          </a:solidFill>
                        </a:rPr>
                        <a:t>__9__</a:t>
                      </a:r>
                      <a:endParaRPr 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cell3D prstMaterial="dkEdge">
                      <a:bevel/>
                      <a:lightRig rig="flood" dir="t"/>
                    </a:cell3D>
                    <a:noFill/>
                  </a:tcPr>
                </a:tc>
              </a:tr>
              <a:tr h="229694">
                <a:tc gridSpan="3">
                  <a:txBody>
                    <a:bodyPr/>
                    <a:lstStyle/>
                    <a:p>
                      <a:r>
                        <a:rPr lang="en-US" sz="1100" dirty="0" smtClean="0"/>
                        <a:t>#   </a:t>
                      </a:r>
                      <a:r>
                        <a:rPr lang="en-US" sz="1100" baseline="0" dirty="0" smtClean="0"/>
                        <a:t>           </a:t>
                      </a:r>
                      <a:r>
                        <a:rPr lang="en-US" sz="1100" u="sng" baseline="0" dirty="0" smtClean="0"/>
                        <a:t>Allocation:</a:t>
                      </a:r>
                      <a:endParaRPr lang="en-US" sz="1100" u="sng"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noFill/>
                  </a:tcPr>
                </a:tc>
                <a:tc hMerge="1">
                  <a:txBody>
                    <a:bodyPr/>
                    <a:lstStyle/>
                    <a:p>
                      <a:endParaRPr lang="en-US" sz="1100" dirty="0" smtClean="0"/>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Wheat to Farmers</a:t>
                      </a:r>
                      <a:endParaRPr lang="en-US"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dirty="0"/>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Cash to Farmers</a:t>
                      </a:r>
                      <a:endParaRPr lang="en-US"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dirty="0"/>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Enforce Farming</a:t>
                      </a:r>
                      <a:endParaRPr lang="en-US"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dirty="0"/>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Fight Insurgents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Humanitarian</a:t>
                      </a:r>
                      <a:r>
                        <a:rPr lang="en-US" sz="1000" baseline="0" dirty="0" smtClean="0"/>
                        <a:t> Aid</a:t>
                      </a:r>
                      <a:endParaRPr lang="en-US" sz="10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Support</a:t>
                      </a:r>
                      <a:r>
                        <a:rPr lang="en-US" sz="1000" baseline="0" dirty="0" smtClean="0"/>
                        <a:t> Reg. Gov’t</a:t>
                      </a:r>
                      <a:endParaRPr lang="en-US" sz="10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Target drug trading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bl>
          </a:graphicData>
        </a:graphic>
      </p:graphicFrame>
      <p:sp>
        <p:nvSpPr>
          <p:cNvPr id="10" name="TextBox 9"/>
          <p:cNvSpPr txBox="1"/>
          <p:nvPr/>
        </p:nvSpPr>
        <p:spPr>
          <a:xfrm>
            <a:off x="6019800" y="2619684"/>
            <a:ext cx="1219200" cy="415498"/>
          </a:xfrm>
          <a:prstGeom prst="rect">
            <a:avLst/>
          </a:prstGeom>
          <a:noFill/>
          <a:ln>
            <a:solidFill>
              <a:schemeClr val="tx1"/>
            </a:solidFill>
          </a:ln>
        </p:spPr>
        <p:txBody>
          <a:bodyPr wrap="square" lIns="0" tIns="0" rIns="0" bIns="0" rtlCol="0">
            <a:spAutoFit/>
          </a:bodyPr>
          <a:lstStyle/>
          <a:p>
            <a:pPr algn="ctr"/>
            <a:r>
              <a:rPr lang="en-US" sz="900" b="1" dirty="0" smtClean="0"/>
              <a:t>Chart 1</a:t>
            </a:r>
          </a:p>
          <a:p>
            <a:pPr algn="ctr"/>
            <a:r>
              <a:rPr lang="en-US" sz="900" dirty="0" smtClean="0"/>
              <a:t>Wheat production – Red</a:t>
            </a:r>
          </a:p>
          <a:p>
            <a:pPr algn="ctr"/>
            <a:r>
              <a:rPr lang="en-US" sz="900" dirty="0" smtClean="0"/>
              <a:t>Poppy production - Blue</a:t>
            </a:r>
            <a:endParaRPr lang="en-US" sz="900" dirty="0"/>
          </a:p>
        </p:txBody>
      </p:sp>
      <p:sp>
        <p:nvSpPr>
          <p:cNvPr id="14" name="TextBox 13"/>
          <p:cNvSpPr txBox="1"/>
          <p:nvPr/>
        </p:nvSpPr>
        <p:spPr>
          <a:xfrm>
            <a:off x="6019800" y="3076884"/>
            <a:ext cx="1219200" cy="553998"/>
          </a:xfrm>
          <a:prstGeom prst="rect">
            <a:avLst/>
          </a:prstGeom>
          <a:noFill/>
          <a:ln>
            <a:solidFill>
              <a:schemeClr val="tx1"/>
            </a:solidFill>
          </a:ln>
        </p:spPr>
        <p:txBody>
          <a:bodyPr wrap="square" lIns="0" tIns="0" rIns="0" bIns="0" rtlCol="0">
            <a:spAutoFit/>
          </a:bodyPr>
          <a:lstStyle/>
          <a:p>
            <a:pPr algn="ctr"/>
            <a:r>
              <a:rPr lang="en-US" sz="900" b="1" dirty="0" smtClean="0"/>
              <a:t>Chart 2 - Insurgents</a:t>
            </a:r>
          </a:p>
          <a:p>
            <a:pPr algn="ctr"/>
            <a:r>
              <a:rPr lang="en-US" sz="900" dirty="0" smtClean="0"/>
              <a:t>Activity– Blue</a:t>
            </a:r>
          </a:p>
          <a:p>
            <a:pPr algn="ctr"/>
            <a:r>
              <a:rPr lang="en-US" sz="900" dirty="0" smtClean="0"/>
              <a:t>Numbers – Red</a:t>
            </a:r>
          </a:p>
          <a:p>
            <a:pPr algn="ctr"/>
            <a:r>
              <a:rPr lang="en-US" sz="900" dirty="0" smtClean="0"/>
              <a:t>Perception - Yellow</a:t>
            </a:r>
            <a:endParaRPr lang="en-US" sz="900" dirty="0"/>
          </a:p>
        </p:txBody>
      </p:sp>
      <p:sp>
        <p:nvSpPr>
          <p:cNvPr id="19" name="TextBox 18"/>
          <p:cNvSpPr txBox="1"/>
          <p:nvPr/>
        </p:nvSpPr>
        <p:spPr>
          <a:xfrm>
            <a:off x="7301200" y="2613842"/>
            <a:ext cx="1295400" cy="415498"/>
          </a:xfrm>
          <a:prstGeom prst="rect">
            <a:avLst/>
          </a:prstGeom>
          <a:noFill/>
          <a:ln>
            <a:solidFill>
              <a:schemeClr val="tx1"/>
            </a:solidFill>
          </a:ln>
        </p:spPr>
        <p:txBody>
          <a:bodyPr wrap="square" lIns="0" tIns="0" rIns="0" bIns="0" rtlCol="0">
            <a:spAutoFit/>
          </a:bodyPr>
          <a:lstStyle/>
          <a:p>
            <a:pPr algn="ctr"/>
            <a:r>
              <a:rPr lang="en-US" sz="900" b="1" dirty="0" smtClean="0"/>
              <a:t>Chart 3 – U.S. Perception</a:t>
            </a:r>
          </a:p>
          <a:p>
            <a:pPr algn="ctr"/>
            <a:r>
              <a:rPr lang="en-US" sz="900" dirty="0" smtClean="0"/>
              <a:t>In-Country– Blue</a:t>
            </a:r>
          </a:p>
          <a:p>
            <a:pPr algn="ctr"/>
            <a:r>
              <a:rPr lang="en-US" sz="900" dirty="0" smtClean="0"/>
              <a:t>Externally – Red</a:t>
            </a:r>
          </a:p>
        </p:txBody>
      </p:sp>
      <p:sp>
        <p:nvSpPr>
          <p:cNvPr id="20" name="TextBox 19"/>
          <p:cNvSpPr txBox="1"/>
          <p:nvPr/>
        </p:nvSpPr>
        <p:spPr>
          <a:xfrm>
            <a:off x="7315200" y="3071042"/>
            <a:ext cx="1295400" cy="276999"/>
          </a:xfrm>
          <a:prstGeom prst="rect">
            <a:avLst/>
          </a:prstGeom>
          <a:noFill/>
          <a:ln>
            <a:solidFill>
              <a:schemeClr val="tx1"/>
            </a:solidFill>
          </a:ln>
        </p:spPr>
        <p:txBody>
          <a:bodyPr wrap="square" lIns="0" tIns="0" rIns="0" bIns="0" rtlCol="0">
            <a:spAutoFit/>
          </a:bodyPr>
          <a:lstStyle/>
          <a:p>
            <a:pPr algn="ctr"/>
            <a:r>
              <a:rPr lang="en-US" sz="900" b="1" dirty="0" smtClean="0"/>
              <a:t>Chart 4 - Populace</a:t>
            </a:r>
          </a:p>
          <a:p>
            <a:pPr algn="ctr"/>
            <a:r>
              <a:rPr lang="en-US" sz="900" dirty="0" smtClean="0"/>
              <a:t>Well-being – Blue</a:t>
            </a:r>
          </a:p>
        </p:txBody>
      </p:sp>
      <p:sp>
        <p:nvSpPr>
          <p:cNvPr id="21" name="TextBox 20"/>
          <p:cNvSpPr txBox="1"/>
          <p:nvPr/>
        </p:nvSpPr>
        <p:spPr>
          <a:xfrm>
            <a:off x="7307420" y="3388282"/>
            <a:ext cx="1295400" cy="415498"/>
          </a:xfrm>
          <a:prstGeom prst="rect">
            <a:avLst/>
          </a:prstGeom>
          <a:noFill/>
          <a:ln>
            <a:solidFill>
              <a:schemeClr val="tx1"/>
            </a:solidFill>
          </a:ln>
        </p:spPr>
        <p:txBody>
          <a:bodyPr wrap="square" lIns="0" tIns="0" rIns="0" bIns="0" rtlCol="0">
            <a:spAutoFit/>
          </a:bodyPr>
          <a:lstStyle/>
          <a:p>
            <a:pPr algn="ctr"/>
            <a:r>
              <a:rPr lang="en-US" sz="900" b="1" dirty="0" smtClean="0"/>
              <a:t>Chart 5 – Regional </a:t>
            </a:r>
            <a:r>
              <a:rPr lang="en-US" sz="900" b="1" dirty="0" err="1" smtClean="0"/>
              <a:t>Govt</a:t>
            </a:r>
            <a:endParaRPr lang="en-US" sz="900" b="1" dirty="0" smtClean="0"/>
          </a:p>
          <a:p>
            <a:pPr algn="ctr"/>
            <a:r>
              <a:rPr lang="en-US" sz="900" dirty="0" smtClean="0"/>
              <a:t>Public Perception – Blue</a:t>
            </a:r>
          </a:p>
          <a:p>
            <a:pPr algn="ctr"/>
            <a:r>
              <a:rPr lang="en-US" sz="900" dirty="0" smtClean="0"/>
              <a:t>World Perception - Red</a:t>
            </a:r>
            <a:endParaRPr lang="en-US" sz="900" dirty="0"/>
          </a:p>
        </p:txBody>
      </p:sp>
      <p:sp>
        <p:nvSpPr>
          <p:cNvPr id="22" name="TextBox 21"/>
          <p:cNvSpPr txBox="1"/>
          <p:nvPr/>
        </p:nvSpPr>
        <p:spPr>
          <a:xfrm>
            <a:off x="6513720" y="2286000"/>
            <a:ext cx="1639680" cy="307777"/>
          </a:xfrm>
          <a:prstGeom prst="rect">
            <a:avLst/>
          </a:prstGeom>
          <a:noFill/>
        </p:spPr>
        <p:txBody>
          <a:bodyPr wrap="none" rtlCol="0">
            <a:spAutoFit/>
          </a:bodyPr>
          <a:lstStyle/>
          <a:p>
            <a:r>
              <a:rPr lang="en-US" sz="1400" b="1" dirty="0" smtClean="0"/>
              <a:t>Trend Data Legends</a:t>
            </a:r>
            <a:endParaRPr lang="en-US" sz="14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62400" y="0"/>
            <a:ext cx="1786771" cy="369332"/>
          </a:xfrm>
          <a:prstGeom prst="rect">
            <a:avLst/>
          </a:prstGeom>
          <a:noFill/>
        </p:spPr>
        <p:txBody>
          <a:bodyPr wrap="none" rtlCol="0">
            <a:spAutoFit/>
          </a:bodyPr>
          <a:lstStyle/>
          <a:p>
            <a:r>
              <a:rPr lang="en-US" b="1" dirty="0" smtClean="0"/>
              <a:t>Insurgent Leader</a:t>
            </a:r>
            <a:endParaRPr lang="en-US" b="1" dirty="0"/>
          </a:p>
        </p:txBody>
      </p:sp>
      <p:sp>
        <p:nvSpPr>
          <p:cNvPr id="10" name="TextBox 9"/>
          <p:cNvSpPr txBox="1"/>
          <p:nvPr/>
        </p:nvSpPr>
        <p:spPr>
          <a:xfrm>
            <a:off x="76200" y="304800"/>
            <a:ext cx="8915400" cy="1246495"/>
          </a:xfrm>
          <a:prstGeom prst="rect">
            <a:avLst/>
          </a:prstGeom>
          <a:noFill/>
        </p:spPr>
        <p:txBody>
          <a:bodyPr wrap="square" rtlCol="0">
            <a:spAutoFit/>
          </a:bodyPr>
          <a:lstStyle/>
          <a:p>
            <a:pPr algn="just"/>
            <a:r>
              <a:rPr lang="en-US" sz="1250" i="1" dirty="0" smtClean="0"/>
              <a:t>Overview</a:t>
            </a:r>
            <a:r>
              <a:rPr lang="en-US" sz="1250" dirty="0" smtClean="0"/>
              <a:t>: You believe that the US is erasing your people’s rich history and sacred beliefs from the face of the earth. Therefore, you are fighting to remove the infidels from your beloved country of </a:t>
            </a:r>
            <a:r>
              <a:rPr lang="en-US" sz="1250" dirty="0" err="1" smtClean="0"/>
              <a:t>Kartistan</a:t>
            </a:r>
            <a:r>
              <a:rPr lang="en-US" sz="1250" dirty="0" smtClean="0"/>
              <a:t> by any means possible. You have significant resources and membership in the resistance is growing. To be successful in preserving your country, you want the movement to keep growing, and that means surviving the US incursion into your territory.  You do this by </a:t>
            </a:r>
            <a:r>
              <a:rPr lang="en-US" sz="1250" b="1" dirty="0" smtClean="0"/>
              <a:t>extending your income </a:t>
            </a:r>
            <a:r>
              <a:rPr lang="en-US" sz="1250" dirty="0" smtClean="0"/>
              <a:t>and </a:t>
            </a:r>
            <a:r>
              <a:rPr lang="en-US" sz="1250" b="1" dirty="0" smtClean="0"/>
              <a:t>appealing to the locals</a:t>
            </a:r>
            <a:r>
              <a:rPr lang="en-US" sz="1250" dirty="0" smtClean="0"/>
              <a:t>. Your current financial support comes from </a:t>
            </a:r>
            <a:r>
              <a:rPr lang="en-US" sz="1250" i="1" dirty="0" smtClean="0"/>
              <a:t>extorting farmers</a:t>
            </a:r>
            <a:r>
              <a:rPr lang="en-US" sz="1250" dirty="0" smtClean="0"/>
              <a:t>, </a:t>
            </a:r>
            <a:r>
              <a:rPr lang="en-US" sz="1250" i="1" dirty="0" smtClean="0"/>
              <a:t>expanding your territory</a:t>
            </a:r>
            <a:r>
              <a:rPr lang="en-US" sz="1250" dirty="0" smtClean="0"/>
              <a:t>, and from the region’s </a:t>
            </a:r>
            <a:r>
              <a:rPr lang="en-US" sz="1250" i="1" dirty="0" smtClean="0"/>
              <a:t>drug dealers </a:t>
            </a:r>
            <a:r>
              <a:rPr lang="en-US" sz="1250" dirty="0" smtClean="0"/>
              <a:t>who reward you for controlling and expanding the poppy production.</a:t>
            </a:r>
          </a:p>
        </p:txBody>
      </p:sp>
      <p:sp>
        <p:nvSpPr>
          <p:cNvPr id="11" name="TextBox 10"/>
          <p:cNvSpPr txBox="1"/>
          <p:nvPr/>
        </p:nvSpPr>
        <p:spPr>
          <a:xfrm>
            <a:off x="3505200" y="1611868"/>
            <a:ext cx="2072490" cy="369332"/>
          </a:xfrm>
          <a:prstGeom prst="rect">
            <a:avLst/>
          </a:prstGeom>
          <a:noFill/>
        </p:spPr>
        <p:txBody>
          <a:bodyPr wrap="none" rtlCol="0">
            <a:spAutoFit/>
          </a:bodyPr>
          <a:lstStyle/>
          <a:p>
            <a:r>
              <a:rPr lang="en-US" b="1" dirty="0" smtClean="0"/>
              <a:t>Resource Allocation</a:t>
            </a:r>
            <a:endParaRPr lang="en-US" b="1" dirty="0"/>
          </a:p>
        </p:txBody>
      </p:sp>
      <p:graphicFrame>
        <p:nvGraphicFramePr>
          <p:cNvPr id="15" name="Table 14"/>
          <p:cNvGraphicFramePr>
            <a:graphicFrameLocks noGrp="1"/>
          </p:cNvGraphicFramePr>
          <p:nvPr>
            <p:extLst>
              <p:ext uri="{D42A27DB-BD31-4B8C-83A1-F6EECF244321}">
                <p14:modId xmlns:p14="http://schemas.microsoft.com/office/powerpoint/2010/main" val="3016937968"/>
              </p:ext>
            </p:extLst>
          </p:nvPr>
        </p:nvGraphicFramePr>
        <p:xfrm>
          <a:off x="1981200" y="1959861"/>
          <a:ext cx="1676400" cy="4572000"/>
        </p:xfrm>
        <a:graphic>
          <a:graphicData uri="http://schemas.openxmlformats.org/drawingml/2006/table">
            <a:tbl>
              <a:tblPr firstRow="1" bandRow="1">
                <a:effectLst>
                  <a:outerShdw blurRad="50800" dist="38100" algn="l" rotWithShape="0">
                    <a:prstClr val="black">
                      <a:alpha val="40000"/>
                    </a:prstClr>
                  </a:outerShdw>
                </a:effectLst>
                <a:tableStyleId>{073A0DAA-6AF3-43AB-8588-CEC1D06C72B9}</a:tableStyleId>
              </a:tblPr>
              <a:tblGrid>
                <a:gridCol w="286328"/>
                <a:gridCol w="381000"/>
                <a:gridCol w="1009072"/>
              </a:tblGrid>
              <a:tr h="182879">
                <a:tc gridSpan="2">
                  <a:txBody>
                    <a:bodyPr/>
                    <a:lstStyle/>
                    <a:p>
                      <a:r>
                        <a:rPr lang="en-US" sz="1100" b="1" dirty="0" smtClean="0"/>
                        <a:t>Round 2</a:t>
                      </a:r>
                      <a:endParaRPr lang="en-US" sz="11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tx2">
                        <a:lumMod val="75000"/>
                      </a:schemeClr>
                    </a:solidFill>
                  </a:tcPr>
                </a:tc>
                <a:tc hMerge="1">
                  <a:txBody>
                    <a:bodyPr/>
                    <a:lstStyle/>
                    <a:p>
                      <a:endParaRPr lang="en-US"/>
                    </a:p>
                  </a:txBody>
                  <a:tcPr/>
                </a:tc>
                <a:tc>
                  <a:txBody>
                    <a:bodyPr/>
                    <a:lstStyle/>
                    <a:p>
                      <a:pPr algn="ctr"/>
                      <a:r>
                        <a:rPr lang="en-US" sz="1100" b="0" dirty="0" smtClean="0">
                          <a:solidFill>
                            <a:schemeClr val="tx1"/>
                          </a:solidFill>
                        </a:rPr>
                        <a:t>Resources: </a:t>
                      </a:r>
                      <a:br>
                        <a:rPr lang="en-US" sz="1100" b="0" dirty="0" smtClean="0">
                          <a:solidFill>
                            <a:schemeClr val="tx1"/>
                          </a:solidFill>
                        </a:rPr>
                      </a:br>
                      <a:r>
                        <a:rPr lang="en-US" sz="1100" b="0" dirty="0" smtClean="0">
                          <a:solidFill>
                            <a:schemeClr val="tx1"/>
                          </a:solidFill>
                        </a:rPr>
                        <a:t>_____</a:t>
                      </a:r>
                      <a:endParaRPr 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cell3D prstMaterial="dkEdge">
                      <a:bevel/>
                      <a:lightRig rig="flood" dir="t"/>
                    </a:cell3D>
                    <a:noFill/>
                  </a:tcPr>
                </a:tc>
              </a:tr>
              <a:tr h="158864">
                <a:tc gridSpan="3">
                  <a:txBody>
                    <a:bodyPr/>
                    <a:lstStyle/>
                    <a:p>
                      <a:r>
                        <a:rPr lang="en-US" sz="1100" baseline="0" dirty="0" smtClean="0"/>
                        <a:t> </a:t>
                      </a:r>
                      <a:r>
                        <a:rPr lang="en-US" sz="1100" dirty="0" smtClean="0"/>
                        <a:t>   </a:t>
                      </a:r>
                      <a:r>
                        <a:rPr lang="en-US" sz="1100" baseline="0" dirty="0" smtClean="0"/>
                        <a:t>       </a:t>
                      </a:r>
                      <a:r>
                        <a:rPr lang="en-US" sz="1100" u="sng" baseline="0" dirty="0" smtClean="0"/>
                        <a:t>New Income:</a:t>
                      </a:r>
                      <a:endParaRPr lang="en-US" sz="1100" u="sng"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c hMerge="1">
                  <a:txBody>
                    <a:bodyPr/>
                    <a:lstStyle/>
                    <a:p>
                      <a:endParaRPr lang="en-US" sz="1100" dirty="0"/>
                    </a:p>
                  </a:txBody>
                  <a:tcPr/>
                </a:tc>
              </a:tr>
              <a:tr h="12838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From Government</a:t>
                      </a:r>
                      <a:endParaRPr lang="en-US"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dirty="0"/>
                    </a:p>
                  </a:txBody>
                  <a:tcPr/>
                </a:tc>
              </a:tr>
              <a:tr h="0">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From Drug Dealers</a:t>
                      </a:r>
                      <a:endParaRPr lang="en-US"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dirty="0"/>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i="0" dirty="0" smtClean="0">
                          <a:solidFill>
                            <a:schemeClr val="tx1"/>
                          </a:solidFill>
                        </a:rPr>
                        <a:t>From Farm Extortion</a:t>
                      </a:r>
                      <a:endParaRPr lang="en-US" sz="1000" i="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dirty="0"/>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From Poppies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Hold/Stockpile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r h="229694">
                <a:tc gridSpan="3">
                  <a:txBody>
                    <a:bodyPr/>
                    <a:lstStyle/>
                    <a:p>
                      <a:r>
                        <a:rPr lang="en-US" sz="1100" dirty="0" smtClean="0"/>
                        <a:t>#   </a:t>
                      </a:r>
                      <a:r>
                        <a:rPr lang="en-US" sz="1100" baseline="0" dirty="0" smtClean="0"/>
                        <a:t>           </a:t>
                      </a:r>
                      <a:r>
                        <a:rPr lang="en-US" sz="1100" u="sng" baseline="0" dirty="0" smtClean="0"/>
                        <a:t>Allocation:</a:t>
                      </a:r>
                      <a:endParaRPr lang="en-US" sz="1100" u="sng"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noFill/>
                  </a:tcPr>
                </a:tc>
                <a:tc hMerge="1">
                  <a:txBody>
                    <a:bodyPr/>
                    <a:lstStyle/>
                    <a:p>
                      <a:endParaRPr lang="en-US" sz="1100" dirty="0" smtClean="0"/>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Cash to Farmers</a:t>
                      </a:r>
                      <a:endParaRPr lang="en-US"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dirty="0"/>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t>Attack Allied Forces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dirty="0"/>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t>Bribe Government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Direct Recruiting</a:t>
                      </a:r>
                      <a:endParaRPr lang="en-US"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dirty="0"/>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Expand and Conquer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Propaganda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Extort from</a:t>
                      </a:r>
                      <a:r>
                        <a:rPr lang="en-US" sz="1000" baseline="0" dirty="0" smtClean="0"/>
                        <a:t> </a:t>
                      </a:r>
                      <a:r>
                        <a:rPr lang="en-US" sz="1000" dirty="0" smtClean="0"/>
                        <a:t>Farmers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Threat/Attack</a:t>
                      </a:r>
                      <a:r>
                        <a:rPr lang="en-US" sz="1000" baseline="0" dirty="0" smtClean="0"/>
                        <a:t> Gov’t</a:t>
                      </a:r>
                      <a:endParaRPr lang="en-US" sz="10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Hold/Stockpile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bl>
          </a:graphicData>
        </a:graphic>
      </p:graphicFrame>
      <p:graphicFrame>
        <p:nvGraphicFramePr>
          <p:cNvPr id="16" name="Table 15"/>
          <p:cNvGraphicFramePr>
            <a:graphicFrameLocks noGrp="1"/>
          </p:cNvGraphicFramePr>
          <p:nvPr>
            <p:extLst>
              <p:ext uri="{D42A27DB-BD31-4B8C-83A1-F6EECF244321}">
                <p14:modId xmlns:p14="http://schemas.microsoft.com/office/powerpoint/2010/main" val="1299378826"/>
              </p:ext>
            </p:extLst>
          </p:nvPr>
        </p:nvGraphicFramePr>
        <p:xfrm>
          <a:off x="3733800" y="1975101"/>
          <a:ext cx="1676400" cy="4572000"/>
        </p:xfrm>
        <a:graphic>
          <a:graphicData uri="http://schemas.openxmlformats.org/drawingml/2006/table">
            <a:tbl>
              <a:tblPr firstRow="1" bandRow="1">
                <a:effectLst>
                  <a:outerShdw blurRad="50800" dist="38100" algn="l" rotWithShape="0">
                    <a:prstClr val="black">
                      <a:alpha val="40000"/>
                    </a:prstClr>
                  </a:outerShdw>
                </a:effectLst>
                <a:tableStyleId>{073A0DAA-6AF3-43AB-8588-CEC1D06C72B9}</a:tableStyleId>
              </a:tblPr>
              <a:tblGrid>
                <a:gridCol w="286328"/>
                <a:gridCol w="381000"/>
                <a:gridCol w="1009072"/>
              </a:tblGrid>
              <a:tr h="182879">
                <a:tc gridSpan="2">
                  <a:txBody>
                    <a:bodyPr/>
                    <a:lstStyle/>
                    <a:p>
                      <a:r>
                        <a:rPr lang="en-US" sz="1100" b="1" dirty="0" smtClean="0"/>
                        <a:t>Round 3</a:t>
                      </a:r>
                      <a:endParaRPr lang="en-US" sz="11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tx2">
                        <a:lumMod val="75000"/>
                      </a:schemeClr>
                    </a:solidFill>
                  </a:tcPr>
                </a:tc>
                <a:tc hMerge="1">
                  <a:txBody>
                    <a:bodyPr/>
                    <a:lstStyle/>
                    <a:p>
                      <a:endParaRPr lang="en-US"/>
                    </a:p>
                  </a:txBody>
                  <a:tcPr/>
                </a:tc>
                <a:tc>
                  <a:txBody>
                    <a:bodyPr/>
                    <a:lstStyle/>
                    <a:p>
                      <a:pPr algn="ctr"/>
                      <a:r>
                        <a:rPr lang="en-US" sz="1100" b="0" dirty="0" smtClean="0">
                          <a:solidFill>
                            <a:schemeClr val="tx1"/>
                          </a:solidFill>
                        </a:rPr>
                        <a:t>Resources: </a:t>
                      </a:r>
                      <a:br>
                        <a:rPr lang="en-US" sz="1100" b="0" dirty="0" smtClean="0">
                          <a:solidFill>
                            <a:schemeClr val="tx1"/>
                          </a:solidFill>
                        </a:rPr>
                      </a:br>
                      <a:r>
                        <a:rPr lang="en-US" sz="1100" b="0" dirty="0" smtClean="0">
                          <a:solidFill>
                            <a:schemeClr val="tx1"/>
                          </a:solidFill>
                        </a:rPr>
                        <a:t>_____</a:t>
                      </a:r>
                      <a:endParaRPr 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cell3D prstMaterial="dkEdge">
                      <a:bevel/>
                      <a:lightRig rig="flood" dir="t"/>
                    </a:cell3D>
                    <a:noFill/>
                  </a:tcPr>
                </a:tc>
              </a:tr>
              <a:tr h="158864">
                <a:tc gridSpan="3">
                  <a:txBody>
                    <a:bodyPr/>
                    <a:lstStyle/>
                    <a:p>
                      <a:r>
                        <a:rPr lang="en-US" sz="1100" baseline="0" dirty="0" smtClean="0"/>
                        <a:t> </a:t>
                      </a:r>
                      <a:r>
                        <a:rPr lang="en-US" sz="1100" dirty="0" smtClean="0"/>
                        <a:t>   </a:t>
                      </a:r>
                      <a:r>
                        <a:rPr lang="en-US" sz="1100" baseline="0" dirty="0" smtClean="0"/>
                        <a:t>       </a:t>
                      </a:r>
                      <a:r>
                        <a:rPr lang="en-US" sz="1100" u="sng" baseline="0" dirty="0" smtClean="0"/>
                        <a:t>New Income:</a:t>
                      </a:r>
                      <a:endParaRPr lang="en-US" sz="1100" u="sng"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c hMerge="1">
                  <a:txBody>
                    <a:bodyPr/>
                    <a:lstStyle/>
                    <a:p>
                      <a:endParaRPr lang="en-US" sz="1100" dirty="0"/>
                    </a:p>
                  </a:txBody>
                  <a:tcPr/>
                </a:tc>
              </a:tr>
              <a:tr h="12838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From Government</a:t>
                      </a:r>
                      <a:endParaRPr lang="en-US"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dirty="0"/>
                    </a:p>
                  </a:txBody>
                  <a:tcPr/>
                </a:tc>
              </a:tr>
              <a:tr h="0">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From Drug Dealers</a:t>
                      </a:r>
                      <a:endParaRPr lang="en-US"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dirty="0"/>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i="0" dirty="0" smtClean="0">
                          <a:solidFill>
                            <a:schemeClr val="tx1"/>
                          </a:solidFill>
                        </a:rPr>
                        <a:t>From Farm Extortion</a:t>
                      </a:r>
                      <a:endParaRPr lang="en-US" sz="1000" i="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dirty="0"/>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From Poppies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Hold/Stockpile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r h="229694">
                <a:tc gridSpan="3">
                  <a:txBody>
                    <a:bodyPr/>
                    <a:lstStyle/>
                    <a:p>
                      <a:r>
                        <a:rPr lang="en-US" sz="1100" dirty="0" smtClean="0"/>
                        <a:t>#   </a:t>
                      </a:r>
                      <a:r>
                        <a:rPr lang="en-US" sz="1100" baseline="0" dirty="0" smtClean="0"/>
                        <a:t>           </a:t>
                      </a:r>
                      <a:r>
                        <a:rPr lang="en-US" sz="1100" u="sng" baseline="0" dirty="0" smtClean="0"/>
                        <a:t>Allocation:</a:t>
                      </a:r>
                      <a:endParaRPr lang="en-US" sz="1100" u="sng"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noFill/>
                  </a:tcPr>
                </a:tc>
                <a:tc hMerge="1">
                  <a:txBody>
                    <a:bodyPr/>
                    <a:lstStyle/>
                    <a:p>
                      <a:endParaRPr lang="en-US" sz="1100" dirty="0" smtClean="0"/>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Cash to Farmers</a:t>
                      </a:r>
                      <a:endParaRPr lang="en-US"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dirty="0"/>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t>Attack Allied Forces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dirty="0"/>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t>Bribe Government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Direct Recruiting</a:t>
                      </a:r>
                      <a:endParaRPr lang="en-US"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dirty="0"/>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Expand and Conquer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Propaganda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Extort</a:t>
                      </a:r>
                      <a:r>
                        <a:rPr lang="en-US" sz="1000" baseline="0" dirty="0" smtClean="0"/>
                        <a:t> from </a:t>
                      </a:r>
                      <a:r>
                        <a:rPr lang="en-US" sz="1000" dirty="0" smtClean="0"/>
                        <a:t>Farmers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Threat/Attack</a:t>
                      </a:r>
                      <a:r>
                        <a:rPr lang="en-US" sz="1000" baseline="0" dirty="0" smtClean="0"/>
                        <a:t> Gov’t</a:t>
                      </a:r>
                      <a:endParaRPr lang="en-US" sz="10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Hold/Stockpile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bl>
          </a:graphicData>
        </a:graphic>
      </p:graphicFrame>
      <p:graphicFrame>
        <p:nvGraphicFramePr>
          <p:cNvPr id="17" name="Table 16"/>
          <p:cNvGraphicFramePr>
            <a:graphicFrameLocks noGrp="1"/>
          </p:cNvGraphicFramePr>
          <p:nvPr>
            <p:extLst>
              <p:ext uri="{D42A27DB-BD31-4B8C-83A1-F6EECF244321}">
                <p14:modId xmlns:p14="http://schemas.microsoft.com/office/powerpoint/2010/main" val="1153962529"/>
              </p:ext>
            </p:extLst>
          </p:nvPr>
        </p:nvGraphicFramePr>
        <p:xfrm>
          <a:off x="5486400" y="1990341"/>
          <a:ext cx="1676400" cy="4572000"/>
        </p:xfrm>
        <a:graphic>
          <a:graphicData uri="http://schemas.openxmlformats.org/drawingml/2006/table">
            <a:tbl>
              <a:tblPr firstRow="1" bandRow="1">
                <a:effectLst>
                  <a:outerShdw blurRad="50800" dist="38100" algn="l" rotWithShape="0">
                    <a:prstClr val="black">
                      <a:alpha val="40000"/>
                    </a:prstClr>
                  </a:outerShdw>
                </a:effectLst>
                <a:tableStyleId>{073A0DAA-6AF3-43AB-8588-CEC1D06C72B9}</a:tableStyleId>
              </a:tblPr>
              <a:tblGrid>
                <a:gridCol w="286328"/>
                <a:gridCol w="399472"/>
                <a:gridCol w="990600"/>
              </a:tblGrid>
              <a:tr h="182879">
                <a:tc gridSpan="2">
                  <a:txBody>
                    <a:bodyPr/>
                    <a:lstStyle/>
                    <a:p>
                      <a:r>
                        <a:rPr lang="en-US" sz="1100" b="1" dirty="0" smtClean="0"/>
                        <a:t>Round 4</a:t>
                      </a:r>
                      <a:endParaRPr lang="en-US" sz="11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tx2">
                        <a:lumMod val="75000"/>
                      </a:schemeClr>
                    </a:solidFill>
                  </a:tcPr>
                </a:tc>
                <a:tc hMerge="1">
                  <a:txBody>
                    <a:bodyPr/>
                    <a:lstStyle/>
                    <a:p>
                      <a:endParaRPr lang="en-US"/>
                    </a:p>
                  </a:txBody>
                  <a:tcPr/>
                </a:tc>
                <a:tc>
                  <a:txBody>
                    <a:bodyPr/>
                    <a:lstStyle/>
                    <a:p>
                      <a:pPr algn="ctr"/>
                      <a:r>
                        <a:rPr lang="en-US" sz="1100" b="0" dirty="0" smtClean="0">
                          <a:solidFill>
                            <a:schemeClr val="tx1"/>
                          </a:solidFill>
                        </a:rPr>
                        <a:t>Resources: </a:t>
                      </a:r>
                      <a:br>
                        <a:rPr lang="en-US" sz="1100" b="0" dirty="0" smtClean="0">
                          <a:solidFill>
                            <a:schemeClr val="tx1"/>
                          </a:solidFill>
                        </a:rPr>
                      </a:br>
                      <a:r>
                        <a:rPr lang="en-US" sz="1100" b="0" dirty="0" smtClean="0">
                          <a:solidFill>
                            <a:schemeClr val="tx1"/>
                          </a:solidFill>
                        </a:rPr>
                        <a:t>_____</a:t>
                      </a:r>
                      <a:endParaRPr 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cell3D prstMaterial="dkEdge">
                      <a:bevel/>
                      <a:lightRig rig="flood" dir="t"/>
                    </a:cell3D>
                    <a:noFill/>
                  </a:tcPr>
                </a:tc>
              </a:tr>
              <a:tr h="158864">
                <a:tc gridSpan="3">
                  <a:txBody>
                    <a:bodyPr/>
                    <a:lstStyle/>
                    <a:p>
                      <a:r>
                        <a:rPr lang="en-US" sz="1100" baseline="0" dirty="0" smtClean="0"/>
                        <a:t>  </a:t>
                      </a:r>
                      <a:r>
                        <a:rPr lang="en-US" sz="1100" dirty="0" smtClean="0"/>
                        <a:t>  </a:t>
                      </a:r>
                      <a:r>
                        <a:rPr lang="en-US" sz="1100" baseline="0" dirty="0" smtClean="0"/>
                        <a:t>       </a:t>
                      </a:r>
                      <a:r>
                        <a:rPr lang="en-US" sz="1100" u="sng" baseline="0" dirty="0" smtClean="0"/>
                        <a:t>New Income:</a:t>
                      </a:r>
                      <a:endParaRPr lang="en-US" sz="1100" u="sng"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c hMerge="1">
                  <a:txBody>
                    <a:bodyPr/>
                    <a:lstStyle/>
                    <a:p>
                      <a:endParaRPr lang="en-US" sz="1100" dirty="0"/>
                    </a:p>
                  </a:txBody>
                  <a:tcPr/>
                </a:tc>
              </a:tr>
              <a:tr h="12838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From Government</a:t>
                      </a:r>
                      <a:endParaRPr lang="en-US"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dirty="0"/>
                    </a:p>
                  </a:txBody>
                  <a:tcPr/>
                </a:tc>
              </a:tr>
              <a:tr h="0">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From Drug Dealers</a:t>
                      </a:r>
                      <a:endParaRPr lang="en-US"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dirty="0"/>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i="0" dirty="0" smtClean="0">
                          <a:solidFill>
                            <a:schemeClr val="tx1"/>
                          </a:solidFill>
                        </a:rPr>
                        <a:t>From Farm Extortion</a:t>
                      </a:r>
                      <a:endParaRPr lang="en-US" sz="1000" i="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dirty="0"/>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From Poppies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Hold/Stockpile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r h="229694">
                <a:tc gridSpan="3">
                  <a:txBody>
                    <a:bodyPr/>
                    <a:lstStyle/>
                    <a:p>
                      <a:r>
                        <a:rPr lang="en-US" sz="1100" dirty="0" smtClean="0"/>
                        <a:t>#   </a:t>
                      </a:r>
                      <a:r>
                        <a:rPr lang="en-US" sz="1100" baseline="0" dirty="0" smtClean="0"/>
                        <a:t>           </a:t>
                      </a:r>
                      <a:r>
                        <a:rPr lang="en-US" sz="1100" u="sng" baseline="0" dirty="0" smtClean="0"/>
                        <a:t>Allocation:</a:t>
                      </a:r>
                      <a:endParaRPr lang="en-US" sz="1100" u="sng"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noFill/>
                  </a:tcPr>
                </a:tc>
                <a:tc hMerge="1">
                  <a:txBody>
                    <a:bodyPr/>
                    <a:lstStyle/>
                    <a:p>
                      <a:endParaRPr lang="en-US" sz="1100" dirty="0" smtClean="0"/>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Cash to Farmers</a:t>
                      </a:r>
                      <a:endParaRPr lang="en-US"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dirty="0"/>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t>Attack Allied Forces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dirty="0"/>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t>Bribe Government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Direct Recruiting</a:t>
                      </a:r>
                      <a:endParaRPr lang="en-US"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dirty="0"/>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Expand and Conquer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Propaganda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Extort</a:t>
                      </a:r>
                      <a:r>
                        <a:rPr lang="en-US" sz="1000" baseline="0" dirty="0" smtClean="0"/>
                        <a:t> from </a:t>
                      </a:r>
                      <a:r>
                        <a:rPr lang="en-US" sz="1000" dirty="0" smtClean="0"/>
                        <a:t>Farmers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Threat/Attack</a:t>
                      </a:r>
                      <a:r>
                        <a:rPr lang="en-US" sz="1000" baseline="0" dirty="0" smtClean="0"/>
                        <a:t> Gov’t</a:t>
                      </a:r>
                      <a:endParaRPr lang="en-US" sz="10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Hold/Stockpile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bl>
          </a:graphicData>
        </a:graphic>
      </p:graphicFrame>
      <p:graphicFrame>
        <p:nvGraphicFramePr>
          <p:cNvPr id="18" name="Table 17"/>
          <p:cNvGraphicFramePr>
            <a:graphicFrameLocks noGrp="1"/>
          </p:cNvGraphicFramePr>
          <p:nvPr>
            <p:extLst>
              <p:ext uri="{D42A27DB-BD31-4B8C-83A1-F6EECF244321}">
                <p14:modId xmlns:p14="http://schemas.microsoft.com/office/powerpoint/2010/main" val="3505544304"/>
              </p:ext>
            </p:extLst>
          </p:nvPr>
        </p:nvGraphicFramePr>
        <p:xfrm>
          <a:off x="7239000" y="1990341"/>
          <a:ext cx="1676400" cy="4572000"/>
        </p:xfrm>
        <a:graphic>
          <a:graphicData uri="http://schemas.openxmlformats.org/drawingml/2006/table">
            <a:tbl>
              <a:tblPr firstRow="1" bandRow="1">
                <a:effectLst>
                  <a:outerShdw blurRad="50800" dist="38100" algn="l" rotWithShape="0">
                    <a:prstClr val="black">
                      <a:alpha val="40000"/>
                    </a:prstClr>
                  </a:outerShdw>
                </a:effectLst>
                <a:tableStyleId>{073A0DAA-6AF3-43AB-8588-CEC1D06C72B9}</a:tableStyleId>
              </a:tblPr>
              <a:tblGrid>
                <a:gridCol w="286328"/>
                <a:gridCol w="381000"/>
                <a:gridCol w="1009072"/>
              </a:tblGrid>
              <a:tr h="182879">
                <a:tc gridSpan="2">
                  <a:txBody>
                    <a:bodyPr/>
                    <a:lstStyle/>
                    <a:p>
                      <a:r>
                        <a:rPr lang="en-US" sz="1100" b="1" dirty="0" smtClean="0"/>
                        <a:t>Round 5</a:t>
                      </a:r>
                      <a:endParaRPr lang="en-US" sz="11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tx2">
                        <a:lumMod val="75000"/>
                      </a:schemeClr>
                    </a:solidFill>
                  </a:tcPr>
                </a:tc>
                <a:tc hMerge="1">
                  <a:txBody>
                    <a:bodyPr/>
                    <a:lstStyle/>
                    <a:p>
                      <a:endParaRPr lang="en-US"/>
                    </a:p>
                  </a:txBody>
                  <a:tcPr/>
                </a:tc>
                <a:tc>
                  <a:txBody>
                    <a:bodyPr/>
                    <a:lstStyle/>
                    <a:p>
                      <a:pPr algn="ctr"/>
                      <a:r>
                        <a:rPr lang="en-US" sz="1100" b="0" dirty="0" smtClean="0">
                          <a:solidFill>
                            <a:schemeClr val="tx1"/>
                          </a:solidFill>
                        </a:rPr>
                        <a:t>Resources: </a:t>
                      </a:r>
                      <a:br>
                        <a:rPr lang="en-US" sz="1100" b="0" dirty="0" smtClean="0">
                          <a:solidFill>
                            <a:schemeClr val="tx1"/>
                          </a:solidFill>
                        </a:rPr>
                      </a:br>
                      <a:r>
                        <a:rPr lang="en-US" sz="1100" b="0" dirty="0" smtClean="0">
                          <a:solidFill>
                            <a:schemeClr val="tx1"/>
                          </a:solidFill>
                        </a:rPr>
                        <a:t>_____</a:t>
                      </a:r>
                      <a:endParaRPr 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cell3D prstMaterial="dkEdge">
                      <a:bevel/>
                      <a:lightRig rig="flood" dir="t"/>
                    </a:cell3D>
                    <a:noFill/>
                  </a:tcPr>
                </a:tc>
              </a:tr>
              <a:tr h="158864">
                <a:tc gridSpan="3">
                  <a:txBody>
                    <a:bodyPr/>
                    <a:lstStyle/>
                    <a:p>
                      <a:r>
                        <a:rPr lang="en-US" sz="1100" dirty="0" smtClean="0"/>
                        <a:t>    </a:t>
                      </a:r>
                      <a:r>
                        <a:rPr lang="en-US" sz="1100" baseline="0" dirty="0" smtClean="0"/>
                        <a:t>       </a:t>
                      </a:r>
                      <a:r>
                        <a:rPr lang="en-US" sz="1100" u="sng" baseline="0" dirty="0" smtClean="0"/>
                        <a:t>New Income:</a:t>
                      </a:r>
                      <a:endParaRPr lang="en-US" sz="1100" u="sng"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c hMerge="1">
                  <a:txBody>
                    <a:bodyPr/>
                    <a:lstStyle/>
                    <a:p>
                      <a:endParaRPr lang="en-US" sz="1100" dirty="0"/>
                    </a:p>
                  </a:txBody>
                  <a:tcPr/>
                </a:tc>
              </a:tr>
              <a:tr h="12838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From Government</a:t>
                      </a:r>
                      <a:endParaRPr lang="en-US"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dirty="0"/>
                    </a:p>
                  </a:txBody>
                  <a:tcPr/>
                </a:tc>
              </a:tr>
              <a:tr h="0">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From Drug Dealers</a:t>
                      </a:r>
                      <a:endParaRPr lang="en-US"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dirty="0"/>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i="0" dirty="0" smtClean="0">
                          <a:solidFill>
                            <a:schemeClr val="tx1"/>
                          </a:solidFill>
                        </a:rPr>
                        <a:t>From Farm Extortion</a:t>
                      </a:r>
                      <a:endParaRPr lang="en-US" sz="1000" i="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dirty="0"/>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From Poppies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Hold/Stockpile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r h="229694">
                <a:tc gridSpan="3">
                  <a:txBody>
                    <a:bodyPr/>
                    <a:lstStyle/>
                    <a:p>
                      <a:r>
                        <a:rPr lang="en-US" sz="1100" dirty="0" smtClean="0"/>
                        <a:t>#   </a:t>
                      </a:r>
                      <a:r>
                        <a:rPr lang="en-US" sz="1100" baseline="0" dirty="0" smtClean="0"/>
                        <a:t>           </a:t>
                      </a:r>
                      <a:r>
                        <a:rPr lang="en-US" sz="1100" u="sng" baseline="0" dirty="0" smtClean="0"/>
                        <a:t>Allocation:</a:t>
                      </a:r>
                      <a:endParaRPr lang="en-US" sz="1100" u="sng"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noFill/>
                  </a:tcPr>
                </a:tc>
                <a:tc hMerge="1">
                  <a:txBody>
                    <a:bodyPr/>
                    <a:lstStyle/>
                    <a:p>
                      <a:endParaRPr lang="en-US" sz="1100" dirty="0" smtClean="0"/>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Cash to Farmers</a:t>
                      </a:r>
                      <a:endParaRPr lang="en-US"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dirty="0"/>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t>Attack Allied Forces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dirty="0"/>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t>Bribe Government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Direct Recruiting</a:t>
                      </a:r>
                      <a:endParaRPr lang="en-US"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dirty="0"/>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Expand and Conquer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Propaganda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Extort from</a:t>
                      </a:r>
                      <a:r>
                        <a:rPr lang="en-US" sz="1000" baseline="0" dirty="0" smtClean="0"/>
                        <a:t> </a:t>
                      </a:r>
                      <a:r>
                        <a:rPr lang="en-US" sz="1000" dirty="0" smtClean="0"/>
                        <a:t>Farmers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Threat/Attack</a:t>
                      </a:r>
                      <a:r>
                        <a:rPr lang="en-US" sz="1000" baseline="0" dirty="0" smtClean="0"/>
                        <a:t> Gov’t</a:t>
                      </a:r>
                      <a:endParaRPr lang="en-US" sz="10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Hold/Stockpile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bl>
          </a:graphicData>
        </a:graphic>
      </p:graphicFrame>
      <p:graphicFrame>
        <p:nvGraphicFramePr>
          <p:cNvPr id="19" name="Table 18"/>
          <p:cNvGraphicFramePr>
            <a:graphicFrameLocks noGrp="1"/>
          </p:cNvGraphicFramePr>
          <p:nvPr>
            <p:extLst>
              <p:ext uri="{D42A27DB-BD31-4B8C-83A1-F6EECF244321}">
                <p14:modId xmlns:p14="http://schemas.microsoft.com/office/powerpoint/2010/main" val="463539240"/>
              </p:ext>
            </p:extLst>
          </p:nvPr>
        </p:nvGraphicFramePr>
        <p:xfrm>
          <a:off x="228600" y="1975101"/>
          <a:ext cx="1676400" cy="3017520"/>
        </p:xfrm>
        <a:graphic>
          <a:graphicData uri="http://schemas.openxmlformats.org/drawingml/2006/table">
            <a:tbl>
              <a:tblPr firstRow="1" bandRow="1">
                <a:effectLst>
                  <a:outerShdw blurRad="50800" dist="38100" algn="l" rotWithShape="0">
                    <a:prstClr val="black">
                      <a:alpha val="40000"/>
                    </a:prstClr>
                  </a:outerShdw>
                </a:effectLst>
                <a:tableStyleId>{073A0DAA-6AF3-43AB-8588-CEC1D06C72B9}</a:tableStyleId>
              </a:tblPr>
              <a:tblGrid>
                <a:gridCol w="286328"/>
                <a:gridCol w="381000"/>
                <a:gridCol w="1009072"/>
              </a:tblGrid>
              <a:tr h="182879">
                <a:tc gridSpan="2">
                  <a:txBody>
                    <a:bodyPr/>
                    <a:lstStyle/>
                    <a:p>
                      <a:r>
                        <a:rPr lang="en-US" sz="1100" b="1" dirty="0" smtClean="0"/>
                        <a:t>Round 1</a:t>
                      </a:r>
                      <a:endParaRPr lang="en-US" sz="11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tx2">
                        <a:lumMod val="75000"/>
                      </a:schemeClr>
                    </a:solidFill>
                  </a:tcPr>
                </a:tc>
                <a:tc hMerge="1">
                  <a:txBody>
                    <a:bodyPr/>
                    <a:lstStyle/>
                    <a:p>
                      <a:endParaRPr lang="en-US"/>
                    </a:p>
                  </a:txBody>
                  <a:tcPr/>
                </a:tc>
                <a:tc>
                  <a:txBody>
                    <a:bodyPr/>
                    <a:lstStyle/>
                    <a:p>
                      <a:pPr algn="ctr"/>
                      <a:r>
                        <a:rPr lang="en-US" sz="1100" b="0" dirty="0" smtClean="0">
                          <a:solidFill>
                            <a:schemeClr val="tx1"/>
                          </a:solidFill>
                        </a:rPr>
                        <a:t>Resources: </a:t>
                      </a:r>
                      <a:br>
                        <a:rPr lang="en-US" sz="1100" b="0" dirty="0" smtClean="0">
                          <a:solidFill>
                            <a:schemeClr val="tx1"/>
                          </a:solidFill>
                        </a:rPr>
                      </a:br>
                      <a:r>
                        <a:rPr lang="en-US" sz="1100" b="0" dirty="0" smtClean="0">
                          <a:solidFill>
                            <a:schemeClr val="tx1"/>
                          </a:solidFill>
                        </a:rPr>
                        <a:t>__10__</a:t>
                      </a:r>
                      <a:endParaRPr 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cell3D prstMaterial="dkEdge">
                      <a:bevel/>
                      <a:lightRig rig="flood" dir="t"/>
                    </a:cell3D>
                    <a:noFill/>
                  </a:tcPr>
                </a:tc>
              </a:tr>
              <a:tr h="229694">
                <a:tc gridSpan="3">
                  <a:txBody>
                    <a:bodyPr/>
                    <a:lstStyle/>
                    <a:p>
                      <a:r>
                        <a:rPr lang="en-US" sz="1100" dirty="0" smtClean="0"/>
                        <a:t>#   </a:t>
                      </a:r>
                      <a:r>
                        <a:rPr lang="en-US" sz="1100" baseline="0" dirty="0" smtClean="0"/>
                        <a:t>           </a:t>
                      </a:r>
                      <a:r>
                        <a:rPr lang="en-US" sz="1100" u="sng" baseline="0" dirty="0" smtClean="0"/>
                        <a:t>Allocation:</a:t>
                      </a:r>
                      <a:endParaRPr lang="en-US" sz="1100" u="sng"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noFill/>
                  </a:tcPr>
                </a:tc>
                <a:tc hMerge="1">
                  <a:txBody>
                    <a:bodyPr/>
                    <a:lstStyle/>
                    <a:p>
                      <a:endParaRPr lang="en-US" sz="1100" dirty="0" smtClean="0"/>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Cash to Farmers</a:t>
                      </a:r>
                      <a:endParaRPr lang="en-US"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dirty="0"/>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t>Attack Allied Forces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dirty="0"/>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t>Bribe Government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Direct Recruiting</a:t>
                      </a:r>
                      <a:endParaRPr lang="en-US"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dirty="0"/>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Expand and Conquer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Propaganda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Extort</a:t>
                      </a:r>
                      <a:r>
                        <a:rPr lang="en-US" sz="1000" baseline="0" dirty="0" smtClean="0"/>
                        <a:t> from </a:t>
                      </a:r>
                      <a:r>
                        <a:rPr lang="en-US" sz="1000" dirty="0" smtClean="0"/>
                        <a:t>Farmers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Threat/Attack</a:t>
                      </a:r>
                      <a:r>
                        <a:rPr lang="en-US" sz="1000" baseline="0" dirty="0" smtClean="0"/>
                        <a:t> Gov’t</a:t>
                      </a:r>
                      <a:endParaRPr lang="en-US" sz="10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Hold/Stockpile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bl>
          </a:graphicData>
        </a:graphic>
      </p:graphicFrame>
      <p:sp>
        <p:nvSpPr>
          <p:cNvPr id="12" name="TextBox 11"/>
          <p:cNvSpPr txBox="1"/>
          <p:nvPr/>
        </p:nvSpPr>
        <p:spPr>
          <a:xfrm>
            <a:off x="164840" y="5292904"/>
            <a:ext cx="1219200" cy="276999"/>
          </a:xfrm>
          <a:prstGeom prst="rect">
            <a:avLst/>
          </a:prstGeom>
          <a:noFill/>
          <a:ln>
            <a:solidFill>
              <a:schemeClr val="tx1"/>
            </a:solidFill>
          </a:ln>
        </p:spPr>
        <p:txBody>
          <a:bodyPr wrap="square" lIns="0" tIns="0" rIns="0" bIns="0" rtlCol="0">
            <a:spAutoFit/>
          </a:bodyPr>
          <a:lstStyle/>
          <a:p>
            <a:pPr algn="ctr"/>
            <a:r>
              <a:rPr lang="en-US" sz="900" b="1" dirty="0" smtClean="0"/>
              <a:t>Chart 1</a:t>
            </a:r>
          </a:p>
          <a:p>
            <a:pPr algn="ctr"/>
            <a:r>
              <a:rPr lang="en-US" sz="900" dirty="0" smtClean="0"/>
              <a:t>Poppy production Blue</a:t>
            </a:r>
            <a:endParaRPr lang="en-US" sz="900" dirty="0"/>
          </a:p>
        </p:txBody>
      </p:sp>
      <p:sp>
        <p:nvSpPr>
          <p:cNvPr id="13" name="TextBox 12"/>
          <p:cNvSpPr txBox="1"/>
          <p:nvPr/>
        </p:nvSpPr>
        <p:spPr>
          <a:xfrm>
            <a:off x="171060" y="5597704"/>
            <a:ext cx="1219200" cy="553998"/>
          </a:xfrm>
          <a:prstGeom prst="rect">
            <a:avLst/>
          </a:prstGeom>
          <a:noFill/>
          <a:ln>
            <a:solidFill>
              <a:schemeClr val="tx1"/>
            </a:solidFill>
          </a:ln>
        </p:spPr>
        <p:txBody>
          <a:bodyPr wrap="square" lIns="0" tIns="0" rIns="0" bIns="0" rtlCol="0">
            <a:spAutoFit/>
          </a:bodyPr>
          <a:lstStyle/>
          <a:p>
            <a:pPr algn="ctr"/>
            <a:r>
              <a:rPr lang="en-US" sz="900" b="1" dirty="0" smtClean="0"/>
              <a:t>Chart 2 - Insurgents</a:t>
            </a:r>
          </a:p>
          <a:p>
            <a:pPr algn="ctr"/>
            <a:r>
              <a:rPr lang="en-US" sz="900" dirty="0" smtClean="0"/>
              <a:t>Activity– Blue</a:t>
            </a:r>
          </a:p>
          <a:p>
            <a:pPr algn="ctr"/>
            <a:r>
              <a:rPr lang="en-US" sz="900" dirty="0" smtClean="0"/>
              <a:t>Numbers – Red</a:t>
            </a:r>
          </a:p>
          <a:p>
            <a:pPr algn="ctr"/>
            <a:r>
              <a:rPr lang="en-US" sz="900" dirty="0" smtClean="0"/>
              <a:t>Perception - Yellow</a:t>
            </a:r>
          </a:p>
        </p:txBody>
      </p:sp>
      <p:sp>
        <p:nvSpPr>
          <p:cNvPr id="14" name="TextBox 13"/>
          <p:cNvSpPr txBox="1"/>
          <p:nvPr/>
        </p:nvSpPr>
        <p:spPr>
          <a:xfrm>
            <a:off x="152400" y="6207304"/>
            <a:ext cx="1295400" cy="276999"/>
          </a:xfrm>
          <a:prstGeom prst="rect">
            <a:avLst/>
          </a:prstGeom>
          <a:noFill/>
          <a:ln>
            <a:solidFill>
              <a:schemeClr val="tx1"/>
            </a:solidFill>
          </a:ln>
        </p:spPr>
        <p:txBody>
          <a:bodyPr wrap="square" lIns="0" tIns="0" rIns="0" bIns="0" rtlCol="0">
            <a:spAutoFit/>
          </a:bodyPr>
          <a:lstStyle/>
          <a:p>
            <a:pPr algn="ctr"/>
            <a:r>
              <a:rPr lang="en-US" sz="900" b="1" dirty="0" smtClean="0"/>
              <a:t>Chart 3 – U.S</a:t>
            </a:r>
          </a:p>
          <a:p>
            <a:pPr algn="ctr"/>
            <a:r>
              <a:rPr lang="en-US" sz="900" dirty="0" smtClean="0"/>
              <a:t>Perception– Blue</a:t>
            </a:r>
          </a:p>
        </p:txBody>
      </p:sp>
      <p:sp>
        <p:nvSpPr>
          <p:cNvPr id="21" name="TextBox 20"/>
          <p:cNvSpPr txBox="1"/>
          <p:nvPr/>
        </p:nvSpPr>
        <p:spPr>
          <a:xfrm>
            <a:off x="152400" y="6512104"/>
            <a:ext cx="1295400" cy="276999"/>
          </a:xfrm>
          <a:prstGeom prst="rect">
            <a:avLst/>
          </a:prstGeom>
          <a:noFill/>
          <a:ln>
            <a:solidFill>
              <a:schemeClr val="tx1"/>
            </a:solidFill>
          </a:ln>
        </p:spPr>
        <p:txBody>
          <a:bodyPr wrap="square" lIns="0" tIns="0" rIns="0" bIns="0" rtlCol="0">
            <a:spAutoFit/>
          </a:bodyPr>
          <a:lstStyle/>
          <a:p>
            <a:pPr algn="ctr"/>
            <a:r>
              <a:rPr lang="en-US" sz="900" b="1" dirty="0" smtClean="0"/>
              <a:t>Chart 5 – Regional </a:t>
            </a:r>
            <a:r>
              <a:rPr lang="en-US" sz="900" b="1" dirty="0" err="1" smtClean="0"/>
              <a:t>Govt</a:t>
            </a:r>
            <a:endParaRPr lang="en-US" sz="900" b="1" dirty="0" smtClean="0"/>
          </a:p>
          <a:p>
            <a:pPr algn="ctr"/>
            <a:r>
              <a:rPr lang="en-US" sz="900" dirty="0" smtClean="0"/>
              <a:t>Perception – Blue</a:t>
            </a:r>
          </a:p>
        </p:txBody>
      </p:sp>
      <p:sp>
        <p:nvSpPr>
          <p:cNvPr id="22" name="TextBox 21"/>
          <p:cNvSpPr txBox="1"/>
          <p:nvPr/>
        </p:nvSpPr>
        <p:spPr>
          <a:xfrm>
            <a:off x="0" y="5029200"/>
            <a:ext cx="1639680" cy="307777"/>
          </a:xfrm>
          <a:prstGeom prst="rect">
            <a:avLst/>
          </a:prstGeom>
          <a:noFill/>
        </p:spPr>
        <p:txBody>
          <a:bodyPr wrap="none" rtlCol="0">
            <a:spAutoFit/>
          </a:bodyPr>
          <a:lstStyle/>
          <a:p>
            <a:r>
              <a:rPr lang="en-US" sz="1400" b="1" dirty="0" smtClean="0"/>
              <a:t>Trend Data Legends</a:t>
            </a:r>
            <a:endParaRPr lang="en-US" sz="14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779245" y="31177"/>
            <a:ext cx="3292824" cy="369332"/>
          </a:xfrm>
          <a:prstGeom prst="rect">
            <a:avLst/>
          </a:prstGeom>
          <a:noFill/>
        </p:spPr>
        <p:txBody>
          <a:bodyPr wrap="none" rtlCol="0">
            <a:spAutoFit/>
          </a:bodyPr>
          <a:lstStyle/>
          <a:p>
            <a:r>
              <a:rPr lang="en-US" b="1" dirty="0" err="1" smtClean="0"/>
              <a:t>Kartistani</a:t>
            </a:r>
            <a:r>
              <a:rPr lang="en-US" b="1" dirty="0" smtClean="0"/>
              <a:t> Regional Government</a:t>
            </a:r>
            <a:endParaRPr lang="en-US" b="1" dirty="0"/>
          </a:p>
        </p:txBody>
      </p:sp>
      <p:sp>
        <p:nvSpPr>
          <p:cNvPr id="10" name="TextBox 9"/>
          <p:cNvSpPr txBox="1"/>
          <p:nvPr/>
        </p:nvSpPr>
        <p:spPr>
          <a:xfrm>
            <a:off x="152400" y="348342"/>
            <a:ext cx="8839201" cy="1438855"/>
          </a:xfrm>
          <a:prstGeom prst="rect">
            <a:avLst/>
          </a:prstGeom>
          <a:noFill/>
        </p:spPr>
        <p:txBody>
          <a:bodyPr wrap="square" rtlCol="0">
            <a:spAutoFit/>
          </a:bodyPr>
          <a:lstStyle/>
          <a:p>
            <a:pPr algn="just"/>
            <a:r>
              <a:rPr lang="en-US" sz="1250" i="1" dirty="0" smtClean="0"/>
              <a:t>Overview</a:t>
            </a:r>
            <a:r>
              <a:rPr lang="en-US" sz="1250" dirty="0" smtClean="0"/>
              <a:t>:  You are a government leader representing the region of </a:t>
            </a:r>
            <a:r>
              <a:rPr lang="en-US" sz="1250" dirty="0" err="1" smtClean="0"/>
              <a:t>Kartistan</a:t>
            </a:r>
            <a:r>
              <a:rPr lang="en-US" sz="1250" dirty="0" smtClean="0"/>
              <a:t>. Although internal conflicts and unrest have been common in recent history, your efforts and guidance have greatly helped to solidify government legitimacy and rule of law in the country. As a leader, you are concerned about stability and prosperity in your region, but you feel underpaid and underappreciated given the magnitude of your past achievements. Therefore, your number one goal is to increase your own prosperity, and you are often willing to accept bribes and stockpile resources to further your personal gain. You see both the U.S. military and the local insurgency and drug lords as potential sources of revenue for your region—not to mention for you, personally—and so you do not want to anger either group. You also do not want to anger your citizens too much or they may revolt.</a:t>
            </a:r>
          </a:p>
        </p:txBody>
      </p:sp>
      <p:sp>
        <p:nvSpPr>
          <p:cNvPr id="11" name="TextBox 10"/>
          <p:cNvSpPr txBox="1"/>
          <p:nvPr/>
        </p:nvSpPr>
        <p:spPr>
          <a:xfrm>
            <a:off x="3429000" y="2209800"/>
            <a:ext cx="2072490" cy="369332"/>
          </a:xfrm>
          <a:prstGeom prst="rect">
            <a:avLst/>
          </a:prstGeom>
          <a:noFill/>
        </p:spPr>
        <p:txBody>
          <a:bodyPr wrap="none" rtlCol="0">
            <a:spAutoFit/>
          </a:bodyPr>
          <a:lstStyle/>
          <a:p>
            <a:r>
              <a:rPr lang="en-US" b="1" dirty="0" smtClean="0"/>
              <a:t>Resource Allocation</a:t>
            </a:r>
            <a:endParaRPr lang="en-US" b="1" dirty="0"/>
          </a:p>
        </p:txBody>
      </p:sp>
      <p:graphicFrame>
        <p:nvGraphicFramePr>
          <p:cNvPr id="13" name="Table 12"/>
          <p:cNvGraphicFramePr>
            <a:graphicFrameLocks noGrp="1"/>
          </p:cNvGraphicFramePr>
          <p:nvPr>
            <p:extLst>
              <p:ext uri="{D42A27DB-BD31-4B8C-83A1-F6EECF244321}">
                <p14:modId xmlns:p14="http://schemas.microsoft.com/office/powerpoint/2010/main" val="1061114449"/>
              </p:ext>
            </p:extLst>
          </p:nvPr>
        </p:nvGraphicFramePr>
        <p:xfrm>
          <a:off x="1981200" y="2633473"/>
          <a:ext cx="1676400" cy="4053840"/>
        </p:xfrm>
        <a:graphic>
          <a:graphicData uri="http://schemas.openxmlformats.org/drawingml/2006/table">
            <a:tbl>
              <a:tblPr firstRow="1" bandRow="1">
                <a:effectLst>
                  <a:outerShdw blurRad="50800" dist="38100" algn="l" rotWithShape="0">
                    <a:prstClr val="black">
                      <a:alpha val="40000"/>
                    </a:prstClr>
                  </a:outerShdw>
                </a:effectLst>
                <a:tableStyleId>{073A0DAA-6AF3-43AB-8588-CEC1D06C72B9}</a:tableStyleId>
              </a:tblPr>
              <a:tblGrid>
                <a:gridCol w="286328"/>
                <a:gridCol w="381000"/>
                <a:gridCol w="1009072"/>
              </a:tblGrid>
              <a:tr h="182879">
                <a:tc gridSpan="2">
                  <a:txBody>
                    <a:bodyPr/>
                    <a:lstStyle/>
                    <a:p>
                      <a:r>
                        <a:rPr lang="en-US" sz="1100" b="1" dirty="0" smtClean="0"/>
                        <a:t>Round 2</a:t>
                      </a:r>
                      <a:endParaRPr lang="en-US" sz="11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tx2">
                        <a:lumMod val="75000"/>
                      </a:schemeClr>
                    </a:solidFill>
                  </a:tcPr>
                </a:tc>
                <a:tc hMerge="1">
                  <a:txBody>
                    <a:bodyPr/>
                    <a:lstStyle/>
                    <a:p>
                      <a:endParaRPr lang="en-US"/>
                    </a:p>
                  </a:txBody>
                  <a:tcPr/>
                </a:tc>
                <a:tc>
                  <a:txBody>
                    <a:bodyPr/>
                    <a:lstStyle/>
                    <a:p>
                      <a:pPr algn="ctr"/>
                      <a:r>
                        <a:rPr lang="en-US" sz="1100" b="0" dirty="0" smtClean="0">
                          <a:solidFill>
                            <a:schemeClr val="tx1"/>
                          </a:solidFill>
                        </a:rPr>
                        <a:t>Resources: </a:t>
                      </a:r>
                      <a:br>
                        <a:rPr lang="en-US" sz="1100" b="0" dirty="0" smtClean="0">
                          <a:solidFill>
                            <a:schemeClr val="tx1"/>
                          </a:solidFill>
                        </a:rPr>
                      </a:br>
                      <a:r>
                        <a:rPr lang="en-US" sz="1100" b="0" dirty="0" smtClean="0">
                          <a:solidFill>
                            <a:schemeClr val="tx1"/>
                          </a:solidFill>
                        </a:rPr>
                        <a:t>_____</a:t>
                      </a:r>
                      <a:endParaRPr 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cell3D prstMaterial="dkEdge">
                      <a:bevel/>
                      <a:lightRig rig="flood" dir="t"/>
                    </a:cell3D>
                    <a:noFill/>
                  </a:tcPr>
                </a:tc>
              </a:tr>
              <a:tr h="158864">
                <a:tc gridSpan="3">
                  <a:txBody>
                    <a:bodyPr/>
                    <a:lstStyle/>
                    <a:p>
                      <a:r>
                        <a:rPr lang="en-US" sz="1100" baseline="0" dirty="0" smtClean="0"/>
                        <a:t> </a:t>
                      </a:r>
                      <a:r>
                        <a:rPr lang="en-US" sz="1100" dirty="0" smtClean="0"/>
                        <a:t>   </a:t>
                      </a:r>
                      <a:r>
                        <a:rPr lang="en-US" sz="1100" baseline="0" dirty="0" smtClean="0"/>
                        <a:t>       </a:t>
                      </a:r>
                      <a:r>
                        <a:rPr lang="en-US" sz="1100" u="sng" baseline="0" dirty="0" smtClean="0"/>
                        <a:t>New Income:</a:t>
                      </a:r>
                      <a:endParaRPr lang="en-US" sz="1100" u="sng"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c hMerge="1">
                  <a:txBody>
                    <a:bodyPr/>
                    <a:lstStyle/>
                    <a:p>
                      <a:endParaRPr lang="en-US" sz="1100" dirty="0"/>
                    </a:p>
                  </a:txBody>
                  <a:tcPr/>
                </a:tc>
              </a:tr>
              <a:tr h="12838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From U.S</a:t>
                      </a:r>
                      <a:r>
                        <a:rPr lang="en-US" sz="1000" baseline="0" dirty="0" smtClean="0"/>
                        <a:t>. Military</a:t>
                      </a:r>
                      <a:endParaRPr lang="en-US"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dirty="0"/>
                    </a:p>
                  </a:txBody>
                  <a:tcPr/>
                </a:tc>
              </a:tr>
              <a:tr h="0">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From Insurgents</a:t>
                      </a:r>
                      <a:endParaRPr lang="en-US"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dirty="0"/>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From Drug Dealers</a:t>
                      </a:r>
                      <a:endParaRPr lang="en-US"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dirty="0"/>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From Wheat</a:t>
                      </a:r>
                      <a:endParaRPr lang="en-US"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Hold/Stockpile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r h="229694">
                <a:tc gridSpan="3">
                  <a:txBody>
                    <a:bodyPr/>
                    <a:lstStyle/>
                    <a:p>
                      <a:r>
                        <a:rPr lang="en-US" sz="1100" dirty="0" smtClean="0"/>
                        <a:t>#   </a:t>
                      </a:r>
                      <a:r>
                        <a:rPr lang="en-US" sz="1100" baseline="0" dirty="0" smtClean="0"/>
                        <a:t>           </a:t>
                      </a:r>
                      <a:r>
                        <a:rPr lang="en-US" sz="1100" u="sng" baseline="0" dirty="0" smtClean="0"/>
                        <a:t>Allocation:</a:t>
                      </a:r>
                      <a:endParaRPr lang="en-US" sz="1100" u="sng"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noFill/>
                  </a:tcPr>
                </a:tc>
                <a:tc hMerge="1">
                  <a:txBody>
                    <a:bodyPr/>
                    <a:lstStyle/>
                    <a:p>
                      <a:endParaRPr lang="en-US" sz="1100" dirty="0" smtClean="0"/>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Cash to Farmers</a:t>
                      </a:r>
                      <a:endParaRPr lang="en-US"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dirty="0"/>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Enforce Farming</a:t>
                      </a:r>
                      <a:endParaRPr lang="en-US"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dirty="0"/>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Fight Insurgents</a:t>
                      </a:r>
                      <a:endParaRPr lang="en-US"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dirty="0"/>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Humanitarian Aid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Target drug trading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Support Insurgents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Hold/Stockpile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146797150"/>
              </p:ext>
            </p:extLst>
          </p:nvPr>
        </p:nvGraphicFramePr>
        <p:xfrm>
          <a:off x="228600" y="2633472"/>
          <a:ext cx="1676400" cy="2499360"/>
        </p:xfrm>
        <a:graphic>
          <a:graphicData uri="http://schemas.openxmlformats.org/drawingml/2006/table">
            <a:tbl>
              <a:tblPr firstRow="1" bandRow="1">
                <a:effectLst>
                  <a:outerShdw blurRad="50800" dist="38100" algn="l" rotWithShape="0">
                    <a:prstClr val="black">
                      <a:alpha val="40000"/>
                    </a:prstClr>
                  </a:outerShdw>
                </a:effectLst>
                <a:tableStyleId>{073A0DAA-6AF3-43AB-8588-CEC1D06C72B9}</a:tableStyleId>
              </a:tblPr>
              <a:tblGrid>
                <a:gridCol w="286328"/>
                <a:gridCol w="381000"/>
                <a:gridCol w="1009072"/>
              </a:tblGrid>
              <a:tr h="182879">
                <a:tc gridSpan="2">
                  <a:txBody>
                    <a:bodyPr/>
                    <a:lstStyle/>
                    <a:p>
                      <a:r>
                        <a:rPr lang="en-US" sz="1100" b="1" dirty="0" smtClean="0"/>
                        <a:t>Round 1</a:t>
                      </a:r>
                      <a:endParaRPr lang="en-US" sz="11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tx2">
                        <a:lumMod val="75000"/>
                      </a:schemeClr>
                    </a:solidFill>
                  </a:tcPr>
                </a:tc>
                <a:tc hMerge="1">
                  <a:txBody>
                    <a:bodyPr/>
                    <a:lstStyle/>
                    <a:p>
                      <a:endParaRPr lang="en-US"/>
                    </a:p>
                  </a:txBody>
                  <a:tcPr/>
                </a:tc>
                <a:tc>
                  <a:txBody>
                    <a:bodyPr/>
                    <a:lstStyle/>
                    <a:p>
                      <a:pPr algn="ctr"/>
                      <a:r>
                        <a:rPr lang="en-US" sz="1100" b="0" dirty="0" smtClean="0">
                          <a:solidFill>
                            <a:schemeClr val="tx1"/>
                          </a:solidFill>
                        </a:rPr>
                        <a:t>Resources: </a:t>
                      </a:r>
                      <a:br>
                        <a:rPr lang="en-US" sz="1100" b="0" dirty="0" smtClean="0">
                          <a:solidFill>
                            <a:schemeClr val="tx1"/>
                          </a:solidFill>
                        </a:rPr>
                      </a:br>
                      <a:r>
                        <a:rPr lang="en-US" sz="1100" b="0" dirty="0" smtClean="0">
                          <a:solidFill>
                            <a:schemeClr val="tx1"/>
                          </a:solidFill>
                        </a:rPr>
                        <a:t>__8__</a:t>
                      </a:r>
                      <a:endParaRPr 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cell3D prstMaterial="dkEdge">
                      <a:bevel/>
                      <a:lightRig rig="flood" dir="t"/>
                    </a:cell3D>
                    <a:noFill/>
                  </a:tcPr>
                </a:tc>
              </a:tr>
              <a:tr h="229694">
                <a:tc gridSpan="3">
                  <a:txBody>
                    <a:bodyPr/>
                    <a:lstStyle/>
                    <a:p>
                      <a:r>
                        <a:rPr lang="en-US" sz="1100" dirty="0" smtClean="0"/>
                        <a:t>#   </a:t>
                      </a:r>
                      <a:r>
                        <a:rPr lang="en-US" sz="1100" baseline="0" dirty="0" smtClean="0"/>
                        <a:t>           </a:t>
                      </a:r>
                      <a:r>
                        <a:rPr lang="en-US" sz="1100" u="sng" baseline="0" dirty="0" smtClean="0"/>
                        <a:t>Allocation:</a:t>
                      </a:r>
                      <a:endParaRPr lang="en-US" sz="1100" u="sng"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noFill/>
                  </a:tcPr>
                </a:tc>
                <a:tc hMerge="1">
                  <a:txBody>
                    <a:bodyPr/>
                    <a:lstStyle/>
                    <a:p>
                      <a:endParaRPr lang="en-US" sz="1100" dirty="0" smtClean="0"/>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Cash to Farmers</a:t>
                      </a:r>
                      <a:endParaRPr lang="en-US"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dirty="0"/>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Enforce Farming</a:t>
                      </a:r>
                      <a:endParaRPr lang="en-US"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dirty="0"/>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Fight Insurgents</a:t>
                      </a:r>
                      <a:endParaRPr lang="en-US"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dirty="0"/>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Humanitarian Aid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Target drug trading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Support Insurgents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Hold/Stockpile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203500879"/>
              </p:ext>
            </p:extLst>
          </p:nvPr>
        </p:nvGraphicFramePr>
        <p:xfrm>
          <a:off x="3733800" y="2633472"/>
          <a:ext cx="1676400" cy="4053840"/>
        </p:xfrm>
        <a:graphic>
          <a:graphicData uri="http://schemas.openxmlformats.org/drawingml/2006/table">
            <a:tbl>
              <a:tblPr firstRow="1" bandRow="1">
                <a:effectLst>
                  <a:outerShdw blurRad="50800" dist="38100" algn="l" rotWithShape="0">
                    <a:prstClr val="black">
                      <a:alpha val="40000"/>
                    </a:prstClr>
                  </a:outerShdw>
                </a:effectLst>
                <a:tableStyleId>{073A0DAA-6AF3-43AB-8588-CEC1D06C72B9}</a:tableStyleId>
              </a:tblPr>
              <a:tblGrid>
                <a:gridCol w="286328"/>
                <a:gridCol w="381000"/>
                <a:gridCol w="1009072"/>
              </a:tblGrid>
              <a:tr h="182879">
                <a:tc gridSpan="2">
                  <a:txBody>
                    <a:bodyPr/>
                    <a:lstStyle/>
                    <a:p>
                      <a:r>
                        <a:rPr lang="en-US" sz="1100" b="1" dirty="0" smtClean="0"/>
                        <a:t>Round 3</a:t>
                      </a:r>
                      <a:endParaRPr lang="en-US" sz="11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tx2">
                        <a:lumMod val="75000"/>
                      </a:schemeClr>
                    </a:solidFill>
                  </a:tcPr>
                </a:tc>
                <a:tc hMerge="1">
                  <a:txBody>
                    <a:bodyPr/>
                    <a:lstStyle/>
                    <a:p>
                      <a:endParaRPr lang="en-US"/>
                    </a:p>
                  </a:txBody>
                  <a:tcPr/>
                </a:tc>
                <a:tc>
                  <a:txBody>
                    <a:bodyPr/>
                    <a:lstStyle/>
                    <a:p>
                      <a:pPr algn="ctr"/>
                      <a:r>
                        <a:rPr lang="en-US" sz="1100" b="0" dirty="0" smtClean="0">
                          <a:solidFill>
                            <a:schemeClr val="tx1"/>
                          </a:solidFill>
                        </a:rPr>
                        <a:t>Resources: </a:t>
                      </a:r>
                      <a:br>
                        <a:rPr lang="en-US" sz="1100" b="0" dirty="0" smtClean="0">
                          <a:solidFill>
                            <a:schemeClr val="tx1"/>
                          </a:solidFill>
                        </a:rPr>
                      </a:br>
                      <a:r>
                        <a:rPr lang="en-US" sz="1100" b="0" dirty="0" smtClean="0">
                          <a:solidFill>
                            <a:schemeClr val="tx1"/>
                          </a:solidFill>
                        </a:rPr>
                        <a:t>_____</a:t>
                      </a:r>
                      <a:endParaRPr 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cell3D prstMaterial="dkEdge">
                      <a:bevel/>
                      <a:lightRig rig="flood" dir="t"/>
                    </a:cell3D>
                    <a:noFill/>
                  </a:tcPr>
                </a:tc>
              </a:tr>
              <a:tr h="158864">
                <a:tc gridSpan="3">
                  <a:txBody>
                    <a:bodyPr/>
                    <a:lstStyle/>
                    <a:p>
                      <a:r>
                        <a:rPr lang="en-US" sz="1100" baseline="0" dirty="0" smtClean="0"/>
                        <a:t>  </a:t>
                      </a:r>
                      <a:r>
                        <a:rPr lang="en-US" sz="1100" dirty="0" smtClean="0"/>
                        <a:t>  </a:t>
                      </a:r>
                      <a:r>
                        <a:rPr lang="en-US" sz="1100" baseline="0" dirty="0" smtClean="0"/>
                        <a:t>       </a:t>
                      </a:r>
                      <a:r>
                        <a:rPr lang="en-US" sz="1100" u="sng" baseline="0" dirty="0" smtClean="0"/>
                        <a:t>New Income:</a:t>
                      </a:r>
                      <a:endParaRPr lang="en-US" sz="1100" u="sng"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c hMerge="1">
                  <a:txBody>
                    <a:bodyPr/>
                    <a:lstStyle/>
                    <a:p>
                      <a:endParaRPr lang="en-US" sz="1100" dirty="0"/>
                    </a:p>
                  </a:txBody>
                  <a:tcPr/>
                </a:tc>
              </a:tr>
              <a:tr h="12838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From U.S</a:t>
                      </a:r>
                      <a:r>
                        <a:rPr lang="en-US" sz="1000" baseline="0" dirty="0" smtClean="0"/>
                        <a:t>. Military</a:t>
                      </a:r>
                      <a:endParaRPr lang="en-US"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dirty="0"/>
                    </a:p>
                  </a:txBody>
                  <a:tcPr/>
                </a:tc>
              </a:tr>
              <a:tr h="12838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From Insurgents</a:t>
                      </a:r>
                      <a:endParaRPr lang="en-US"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dirty="0"/>
                    </a:p>
                  </a:txBody>
                  <a:tcPr/>
                </a:tc>
              </a:tr>
              <a:tr h="0">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From Drug Dealers</a:t>
                      </a:r>
                      <a:endParaRPr lang="en-US"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dirty="0"/>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From Wheat</a:t>
                      </a:r>
                      <a:endParaRPr lang="en-US"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Hold/Stockpile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r h="229694">
                <a:tc gridSpan="3">
                  <a:txBody>
                    <a:bodyPr/>
                    <a:lstStyle/>
                    <a:p>
                      <a:r>
                        <a:rPr lang="en-US" sz="1100" dirty="0" smtClean="0"/>
                        <a:t>#   </a:t>
                      </a:r>
                      <a:r>
                        <a:rPr lang="en-US" sz="1100" baseline="0" dirty="0" smtClean="0"/>
                        <a:t>           </a:t>
                      </a:r>
                      <a:r>
                        <a:rPr lang="en-US" sz="1100" u="sng" baseline="0" dirty="0" smtClean="0"/>
                        <a:t>Allocation:</a:t>
                      </a:r>
                      <a:endParaRPr lang="en-US" sz="1100" u="sng"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noFill/>
                  </a:tcPr>
                </a:tc>
                <a:tc hMerge="1">
                  <a:txBody>
                    <a:bodyPr/>
                    <a:lstStyle/>
                    <a:p>
                      <a:endParaRPr lang="en-US" sz="1100" dirty="0" smtClean="0"/>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Cash to Farmers</a:t>
                      </a:r>
                      <a:endParaRPr lang="en-US"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dirty="0"/>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Enforce Farming</a:t>
                      </a:r>
                      <a:endParaRPr lang="en-US"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dirty="0"/>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Fight Insurgents</a:t>
                      </a:r>
                      <a:endParaRPr lang="en-US"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dirty="0"/>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Humanitarian Aid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Target drug trading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Support Insurgents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Hold/Stockpile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bl>
          </a:graphicData>
        </a:graphic>
      </p:graphicFrame>
      <p:graphicFrame>
        <p:nvGraphicFramePr>
          <p:cNvPr id="16" name="Table 15"/>
          <p:cNvGraphicFramePr>
            <a:graphicFrameLocks noGrp="1"/>
          </p:cNvGraphicFramePr>
          <p:nvPr>
            <p:extLst>
              <p:ext uri="{D42A27DB-BD31-4B8C-83A1-F6EECF244321}">
                <p14:modId xmlns:p14="http://schemas.microsoft.com/office/powerpoint/2010/main" val="3928765186"/>
              </p:ext>
            </p:extLst>
          </p:nvPr>
        </p:nvGraphicFramePr>
        <p:xfrm>
          <a:off x="5486400" y="2633472"/>
          <a:ext cx="1676400" cy="4053840"/>
        </p:xfrm>
        <a:graphic>
          <a:graphicData uri="http://schemas.openxmlformats.org/drawingml/2006/table">
            <a:tbl>
              <a:tblPr firstRow="1" bandRow="1">
                <a:effectLst>
                  <a:outerShdw blurRad="50800" dist="38100" algn="l" rotWithShape="0">
                    <a:prstClr val="black">
                      <a:alpha val="40000"/>
                    </a:prstClr>
                  </a:outerShdw>
                </a:effectLst>
                <a:tableStyleId>{073A0DAA-6AF3-43AB-8588-CEC1D06C72B9}</a:tableStyleId>
              </a:tblPr>
              <a:tblGrid>
                <a:gridCol w="286328"/>
                <a:gridCol w="381000"/>
                <a:gridCol w="1009072"/>
              </a:tblGrid>
              <a:tr h="182879">
                <a:tc gridSpan="2">
                  <a:txBody>
                    <a:bodyPr/>
                    <a:lstStyle/>
                    <a:p>
                      <a:r>
                        <a:rPr lang="en-US" sz="1100" b="1" dirty="0" smtClean="0"/>
                        <a:t>Round 4</a:t>
                      </a:r>
                      <a:endParaRPr lang="en-US" sz="11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tx2">
                        <a:lumMod val="75000"/>
                      </a:schemeClr>
                    </a:solidFill>
                  </a:tcPr>
                </a:tc>
                <a:tc hMerge="1">
                  <a:txBody>
                    <a:bodyPr/>
                    <a:lstStyle/>
                    <a:p>
                      <a:endParaRPr lang="en-US"/>
                    </a:p>
                  </a:txBody>
                  <a:tcPr/>
                </a:tc>
                <a:tc>
                  <a:txBody>
                    <a:bodyPr/>
                    <a:lstStyle/>
                    <a:p>
                      <a:pPr algn="ctr"/>
                      <a:r>
                        <a:rPr lang="en-US" sz="1100" b="0" dirty="0" smtClean="0">
                          <a:solidFill>
                            <a:schemeClr val="tx1"/>
                          </a:solidFill>
                        </a:rPr>
                        <a:t>Resources: </a:t>
                      </a:r>
                      <a:br>
                        <a:rPr lang="en-US" sz="1100" b="0" dirty="0" smtClean="0">
                          <a:solidFill>
                            <a:schemeClr val="tx1"/>
                          </a:solidFill>
                        </a:rPr>
                      </a:br>
                      <a:r>
                        <a:rPr lang="en-US" sz="1100" b="0" dirty="0" smtClean="0">
                          <a:solidFill>
                            <a:schemeClr val="tx1"/>
                          </a:solidFill>
                        </a:rPr>
                        <a:t>_____</a:t>
                      </a:r>
                      <a:endParaRPr 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cell3D prstMaterial="dkEdge">
                      <a:bevel/>
                      <a:lightRig rig="flood" dir="t"/>
                    </a:cell3D>
                    <a:noFill/>
                  </a:tcPr>
                </a:tc>
              </a:tr>
              <a:tr h="158864">
                <a:tc gridSpan="3">
                  <a:txBody>
                    <a:bodyPr/>
                    <a:lstStyle/>
                    <a:p>
                      <a:r>
                        <a:rPr lang="en-US" sz="1100" baseline="0" dirty="0" smtClean="0"/>
                        <a:t> </a:t>
                      </a:r>
                      <a:r>
                        <a:rPr lang="en-US" sz="1100" dirty="0" smtClean="0"/>
                        <a:t>   </a:t>
                      </a:r>
                      <a:r>
                        <a:rPr lang="en-US" sz="1100" baseline="0" dirty="0" smtClean="0"/>
                        <a:t>       </a:t>
                      </a:r>
                      <a:r>
                        <a:rPr lang="en-US" sz="1100" u="sng" baseline="0" dirty="0" smtClean="0"/>
                        <a:t>New Income:</a:t>
                      </a:r>
                      <a:endParaRPr lang="en-US" sz="1100" u="sng"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c hMerge="1">
                  <a:txBody>
                    <a:bodyPr/>
                    <a:lstStyle/>
                    <a:p>
                      <a:endParaRPr lang="en-US" sz="1100" dirty="0"/>
                    </a:p>
                  </a:txBody>
                  <a:tcPr/>
                </a:tc>
              </a:tr>
              <a:tr h="12838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From U.S</a:t>
                      </a:r>
                      <a:r>
                        <a:rPr lang="en-US" sz="1000" baseline="0" dirty="0" smtClean="0"/>
                        <a:t>. Military</a:t>
                      </a:r>
                      <a:endParaRPr lang="en-US"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dirty="0"/>
                    </a:p>
                  </a:txBody>
                  <a:tcPr/>
                </a:tc>
              </a:tr>
              <a:tr h="12838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From Insurgents</a:t>
                      </a:r>
                      <a:endParaRPr lang="en-US"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dirty="0"/>
                    </a:p>
                  </a:txBody>
                  <a:tcPr/>
                </a:tc>
              </a:tr>
              <a:tr h="0">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From Drug Dealers</a:t>
                      </a:r>
                      <a:endParaRPr lang="en-US"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dirty="0"/>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From Wheat</a:t>
                      </a:r>
                      <a:endParaRPr lang="en-US"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Hold/Stockpile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r h="229694">
                <a:tc gridSpan="3">
                  <a:txBody>
                    <a:bodyPr/>
                    <a:lstStyle/>
                    <a:p>
                      <a:r>
                        <a:rPr lang="en-US" sz="1100" dirty="0" smtClean="0"/>
                        <a:t>#   </a:t>
                      </a:r>
                      <a:r>
                        <a:rPr lang="en-US" sz="1100" baseline="0" dirty="0" smtClean="0"/>
                        <a:t>           </a:t>
                      </a:r>
                      <a:r>
                        <a:rPr lang="en-US" sz="1100" u="sng" baseline="0" dirty="0" smtClean="0"/>
                        <a:t>Allocation:</a:t>
                      </a:r>
                      <a:endParaRPr lang="en-US" sz="1100" u="sng"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noFill/>
                  </a:tcPr>
                </a:tc>
                <a:tc hMerge="1">
                  <a:txBody>
                    <a:bodyPr/>
                    <a:lstStyle/>
                    <a:p>
                      <a:endParaRPr lang="en-US" sz="1100" dirty="0" smtClean="0"/>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Cash to Farmers</a:t>
                      </a:r>
                      <a:endParaRPr lang="en-US"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dirty="0"/>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Enforce Farming</a:t>
                      </a:r>
                      <a:endParaRPr lang="en-US"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dirty="0"/>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Fight Insurgents</a:t>
                      </a:r>
                      <a:endParaRPr lang="en-US"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dirty="0"/>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Humanitarian Aid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Target drug trading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Support Insurgents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Hold/Stockpile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bl>
          </a:graphicData>
        </a:graphic>
      </p:graphicFrame>
      <p:graphicFrame>
        <p:nvGraphicFramePr>
          <p:cNvPr id="17" name="Table 16"/>
          <p:cNvGraphicFramePr>
            <a:graphicFrameLocks noGrp="1"/>
          </p:cNvGraphicFramePr>
          <p:nvPr>
            <p:extLst>
              <p:ext uri="{D42A27DB-BD31-4B8C-83A1-F6EECF244321}">
                <p14:modId xmlns:p14="http://schemas.microsoft.com/office/powerpoint/2010/main" val="3694293821"/>
              </p:ext>
            </p:extLst>
          </p:nvPr>
        </p:nvGraphicFramePr>
        <p:xfrm>
          <a:off x="7239000" y="2633472"/>
          <a:ext cx="1676400" cy="4053840"/>
        </p:xfrm>
        <a:graphic>
          <a:graphicData uri="http://schemas.openxmlformats.org/drawingml/2006/table">
            <a:tbl>
              <a:tblPr firstRow="1" bandRow="1">
                <a:effectLst>
                  <a:outerShdw blurRad="50800" dist="38100" algn="l" rotWithShape="0">
                    <a:prstClr val="black">
                      <a:alpha val="40000"/>
                    </a:prstClr>
                  </a:outerShdw>
                </a:effectLst>
                <a:tableStyleId>{073A0DAA-6AF3-43AB-8588-CEC1D06C72B9}</a:tableStyleId>
              </a:tblPr>
              <a:tblGrid>
                <a:gridCol w="286328"/>
                <a:gridCol w="381000"/>
                <a:gridCol w="1009072"/>
              </a:tblGrid>
              <a:tr h="182879">
                <a:tc gridSpan="2">
                  <a:txBody>
                    <a:bodyPr/>
                    <a:lstStyle/>
                    <a:p>
                      <a:r>
                        <a:rPr lang="en-US" sz="1100" b="1" dirty="0" smtClean="0"/>
                        <a:t>Round 5</a:t>
                      </a:r>
                      <a:endParaRPr lang="en-US" sz="11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tx2">
                        <a:lumMod val="75000"/>
                      </a:schemeClr>
                    </a:solidFill>
                  </a:tcPr>
                </a:tc>
                <a:tc hMerge="1">
                  <a:txBody>
                    <a:bodyPr/>
                    <a:lstStyle/>
                    <a:p>
                      <a:endParaRPr lang="en-US"/>
                    </a:p>
                  </a:txBody>
                  <a:tcPr/>
                </a:tc>
                <a:tc>
                  <a:txBody>
                    <a:bodyPr/>
                    <a:lstStyle/>
                    <a:p>
                      <a:pPr algn="ctr"/>
                      <a:r>
                        <a:rPr lang="en-US" sz="1100" b="0" dirty="0" smtClean="0">
                          <a:solidFill>
                            <a:schemeClr val="tx1"/>
                          </a:solidFill>
                        </a:rPr>
                        <a:t>Resources: </a:t>
                      </a:r>
                      <a:br>
                        <a:rPr lang="en-US" sz="1100" b="0" dirty="0" smtClean="0">
                          <a:solidFill>
                            <a:schemeClr val="tx1"/>
                          </a:solidFill>
                        </a:rPr>
                      </a:br>
                      <a:r>
                        <a:rPr lang="en-US" sz="1100" b="0" dirty="0" smtClean="0">
                          <a:solidFill>
                            <a:schemeClr val="tx1"/>
                          </a:solidFill>
                        </a:rPr>
                        <a:t>_____</a:t>
                      </a:r>
                      <a:endParaRPr 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cell3D prstMaterial="dkEdge">
                      <a:bevel/>
                      <a:lightRig rig="flood" dir="t"/>
                    </a:cell3D>
                    <a:noFill/>
                  </a:tcPr>
                </a:tc>
              </a:tr>
              <a:tr h="158864">
                <a:tc gridSpan="3">
                  <a:txBody>
                    <a:bodyPr/>
                    <a:lstStyle/>
                    <a:p>
                      <a:r>
                        <a:rPr lang="en-US" sz="1100" baseline="0" dirty="0" smtClean="0"/>
                        <a:t> </a:t>
                      </a:r>
                      <a:r>
                        <a:rPr lang="en-US" sz="1100" dirty="0" smtClean="0"/>
                        <a:t>   </a:t>
                      </a:r>
                      <a:r>
                        <a:rPr lang="en-US" sz="1100" baseline="0" dirty="0" smtClean="0"/>
                        <a:t>       </a:t>
                      </a:r>
                      <a:r>
                        <a:rPr lang="en-US" sz="1100" u="sng" baseline="0" dirty="0" smtClean="0"/>
                        <a:t>New Income:</a:t>
                      </a:r>
                      <a:endParaRPr lang="en-US" sz="1100" u="sng"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c hMerge="1">
                  <a:txBody>
                    <a:bodyPr/>
                    <a:lstStyle/>
                    <a:p>
                      <a:endParaRPr lang="en-US" sz="1100" dirty="0"/>
                    </a:p>
                  </a:txBody>
                  <a:tcPr/>
                </a:tc>
              </a:tr>
              <a:tr h="12838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From U.S</a:t>
                      </a:r>
                      <a:r>
                        <a:rPr lang="en-US" sz="1000" baseline="0" dirty="0" smtClean="0"/>
                        <a:t>. Military</a:t>
                      </a:r>
                      <a:endParaRPr lang="en-US"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dirty="0"/>
                    </a:p>
                  </a:txBody>
                  <a:tcPr/>
                </a:tc>
              </a:tr>
              <a:tr h="12838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From Insurgents</a:t>
                      </a:r>
                      <a:endParaRPr lang="en-US"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dirty="0"/>
                    </a:p>
                  </a:txBody>
                  <a:tcPr/>
                </a:tc>
              </a:tr>
              <a:tr h="0">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From Drug Dealers</a:t>
                      </a:r>
                      <a:endParaRPr lang="en-US"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dirty="0"/>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From Wheat</a:t>
                      </a:r>
                      <a:endParaRPr lang="en-US"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Hold/Stockpile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r h="229694">
                <a:tc gridSpan="3">
                  <a:txBody>
                    <a:bodyPr/>
                    <a:lstStyle/>
                    <a:p>
                      <a:r>
                        <a:rPr lang="en-US" sz="1100" dirty="0" smtClean="0"/>
                        <a:t>#   </a:t>
                      </a:r>
                      <a:r>
                        <a:rPr lang="en-US" sz="1100" baseline="0" dirty="0" smtClean="0"/>
                        <a:t>           </a:t>
                      </a:r>
                      <a:r>
                        <a:rPr lang="en-US" sz="1100" u="sng" baseline="0" dirty="0" smtClean="0"/>
                        <a:t>Allocation:</a:t>
                      </a:r>
                      <a:endParaRPr lang="en-US" sz="1100" u="sng"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noFill/>
                  </a:tcPr>
                </a:tc>
                <a:tc hMerge="1">
                  <a:txBody>
                    <a:bodyPr/>
                    <a:lstStyle/>
                    <a:p>
                      <a:endParaRPr lang="en-US" sz="1100" dirty="0" smtClean="0"/>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Cash to Farmers</a:t>
                      </a:r>
                      <a:endParaRPr lang="en-US"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dirty="0"/>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Enforce Farming</a:t>
                      </a:r>
                      <a:endParaRPr lang="en-US"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dirty="0"/>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Fight Insurgents</a:t>
                      </a:r>
                      <a:endParaRPr lang="en-US"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dirty="0"/>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Humanitarian Aid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Target drug trading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Support Insurgents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Hold/Stockpile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bl>
          </a:graphicData>
        </a:graphic>
      </p:graphicFrame>
      <p:sp>
        <p:nvSpPr>
          <p:cNvPr id="18" name="TextBox 17"/>
          <p:cNvSpPr txBox="1"/>
          <p:nvPr/>
        </p:nvSpPr>
        <p:spPr>
          <a:xfrm>
            <a:off x="0" y="5801316"/>
            <a:ext cx="1219200" cy="492443"/>
          </a:xfrm>
          <a:prstGeom prst="rect">
            <a:avLst/>
          </a:prstGeom>
          <a:noFill/>
          <a:ln>
            <a:solidFill>
              <a:schemeClr val="tx1"/>
            </a:solidFill>
          </a:ln>
        </p:spPr>
        <p:txBody>
          <a:bodyPr wrap="square" lIns="0" tIns="0" rIns="0" bIns="0" rtlCol="0">
            <a:spAutoFit/>
          </a:bodyPr>
          <a:lstStyle/>
          <a:p>
            <a:pPr algn="ctr"/>
            <a:r>
              <a:rPr lang="en-US" sz="800" b="1" dirty="0" smtClean="0"/>
              <a:t>Chart 2 - Insurgents</a:t>
            </a:r>
          </a:p>
          <a:p>
            <a:pPr algn="ctr"/>
            <a:r>
              <a:rPr lang="en-US" sz="800" dirty="0" smtClean="0"/>
              <a:t>Activity– Blue</a:t>
            </a:r>
          </a:p>
          <a:p>
            <a:pPr algn="ctr"/>
            <a:r>
              <a:rPr lang="en-US" sz="800" dirty="0" smtClean="0"/>
              <a:t>Numbers – Red</a:t>
            </a:r>
          </a:p>
          <a:p>
            <a:pPr algn="ctr"/>
            <a:r>
              <a:rPr lang="en-US" sz="800" dirty="0" smtClean="0"/>
              <a:t>Perception - Yellow</a:t>
            </a:r>
            <a:endParaRPr lang="en-US" sz="800" dirty="0"/>
          </a:p>
        </p:txBody>
      </p:sp>
      <p:sp>
        <p:nvSpPr>
          <p:cNvPr id="19" name="TextBox 18"/>
          <p:cNvSpPr txBox="1"/>
          <p:nvPr/>
        </p:nvSpPr>
        <p:spPr>
          <a:xfrm>
            <a:off x="0" y="6314496"/>
            <a:ext cx="1219200" cy="369332"/>
          </a:xfrm>
          <a:prstGeom prst="rect">
            <a:avLst/>
          </a:prstGeom>
          <a:noFill/>
          <a:ln>
            <a:solidFill>
              <a:schemeClr val="tx1"/>
            </a:solidFill>
          </a:ln>
        </p:spPr>
        <p:txBody>
          <a:bodyPr wrap="square" lIns="0" tIns="0" rIns="0" bIns="0" rtlCol="0">
            <a:spAutoFit/>
          </a:bodyPr>
          <a:lstStyle/>
          <a:p>
            <a:pPr algn="ctr"/>
            <a:r>
              <a:rPr lang="en-US" sz="800" b="1" dirty="0" smtClean="0"/>
              <a:t>Chart 3 – U.S. Perception</a:t>
            </a:r>
          </a:p>
          <a:p>
            <a:pPr algn="ctr"/>
            <a:r>
              <a:rPr lang="en-US" sz="800" dirty="0" smtClean="0"/>
              <a:t>In-Country– Blue</a:t>
            </a:r>
          </a:p>
          <a:p>
            <a:pPr algn="ctr"/>
            <a:r>
              <a:rPr lang="en-US" sz="800" dirty="0" smtClean="0"/>
              <a:t>Externally – Red</a:t>
            </a:r>
          </a:p>
        </p:txBody>
      </p:sp>
      <p:sp>
        <p:nvSpPr>
          <p:cNvPr id="20" name="TextBox 19"/>
          <p:cNvSpPr txBox="1"/>
          <p:nvPr/>
        </p:nvSpPr>
        <p:spPr>
          <a:xfrm>
            <a:off x="1295400" y="5334000"/>
            <a:ext cx="609600" cy="492443"/>
          </a:xfrm>
          <a:prstGeom prst="rect">
            <a:avLst/>
          </a:prstGeom>
          <a:noFill/>
          <a:ln>
            <a:solidFill>
              <a:schemeClr val="tx1"/>
            </a:solidFill>
          </a:ln>
        </p:spPr>
        <p:txBody>
          <a:bodyPr wrap="square" lIns="0" tIns="0" rIns="0" bIns="0" rtlCol="0">
            <a:spAutoFit/>
          </a:bodyPr>
          <a:lstStyle/>
          <a:p>
            <a:pPr algn="ctr"/>
            <a:r>
              <a:rPr lang="en-US" sz="800" b="1" dirty="0" smtClean="0"/>
              <a:t>Chart 4 - Populace</a:t>
            </a:r>
          </a:p>
          <a:p>
            <a:pPr algn="ctr"/>
            <a:r>
              <a:rPr lang="en-US" sz="800" dirty="0" smtClean="0"/>
              <a:t>Well-being – Blue</a:t>
            </a:r>
          </a:p>
        </p:txBody>
      </p:sp>
      <p:sp>
        <p:nvSpPr>
          <p:cNvPr id="21" name="TextBox 20"/>
          <p:cNvSpPr txBox="1"/>
          <p:nvPr/>
        </p:nvSpPr>
        <p:spPr>
          <a:xfrm>
            <a:off x="1295400" y="5867400"/>
            <a:ext cx="609600" cy="984885"/>
          </a:xfrm>
          <a:prstGeom prst="rect">
            <a:avLst/>
          </a:prstGeom>
          <a:noFill/>
          <a:ln>
            <a:solidFill>
              <a:schemeClr val="tx1"/>
            </a:solidFill>
          </a:ln>
        </p:spPr>
        <p:txBody>
          <a:bodyPr wrap="square" lIns="0" tIns="0" rIns="0" bIns="0" rtlCol="0">
            <a:spAutoFit/>
          </a:bodyPr>
          <a:lstStyle/>
          <a:p>
            <a:pPr algn="ctr"/>
            <a:r>
              <a:rPr lang="en-US" sz="800" b="1" dirty="0" smtClean="0"/>
              <a:t>Chart 5 – Regional </a:t>
            </a:r>
            <a:r>
              <a:rPr lang="en-US" sz="800" b="1" dirty="0" err="1" smtClean="0"/>
              <a:t>Govt</a:t>
            </a:r>
            <a:endParaRPr lang="en-US" sz="800" b="1" dirty="0" smtClean="0"/>
          </a:p>
          <a:p>
            <a:pPr algn="ctr"/>
            <a:r>
              <a:rPr lang="en-US" sz="800" dirty="0" smtClean="0"/>
              <a:t>Public Perception – Blue</a:t>
            </a:r>
          </a:p>
          <a:p>
            <a:pPr algn="ctr"/>
            <a:r>
              <a:rPr lang="en-US" sz="800" dirty="0" smtClean="0"/>
              <a:t>World Perception - Red</a:t>
            </a:r>
            <a:endParaRPr lang="en-US" sz="800" dirty="0"/>
          </a:p>
        </p:txBody>
      </p:sp>
      <p:sp>
        <p:nvSpPr>
          <p:cNvPr id="22" name="TextBox 21"/>
          <p:cNvSpPr txBox="1"/>
          <p:nvPr/>
        </p:nvSpPr>
        <p:spPr>
          <a:xfrm>
            <a:off x="0" y="5105400"/>
            <a:ext cx="1639680" cy="307777"/>
          </a:xfrm>
          <a:prstGeom prst="rect">
            <a:avLst/>
          </a:prstGeom>
          <a:noFill/>
        </p:spPr>
        <p:txBody>
          <a:bodyPr wrap="none" rtlCol="0">
            <a:spAutoFit/>
          </a:bodyPr>
          <a:lstStyle/>
          <a:p>
            <a:r>
              <a:rPr lang="en-US" sz="1400" b="1" dirty="0" smtClean="0"/>
              <a:t>Trend Data Legends</a:t>
            </a:r>
            <a:endParaRPr lang="en-US" sz="1400" b="1" dirty="0"/>
          </a:p>
        </p:txBody>
      </p:sp>
      <p:sp>
        <p:nvSpPr>
          <p:cNvPr id="23" name="TextBox 22"/>
          <p:cNvSpPr txBox="1"/>
          <p:nvPr/>
        </p:nvSpPr>
        <p:spPr>
          <a:xfrm>
            <a:off x="5443" y="5355772"/>
            <a:ext cx="1219200" cy="369332"/>
          </a:xfrm>
          <a:prstGeom prst="rect">
            <a:avLst/>
          </a:prstGeom>
          <a:noFill/>
          <a:ln>
            <a:solidFill>
              <a:schemeClr val="tx1"/>
            </a:solidFill>
          </a:ln>
        </p:spPr>
        <p:txBody>
          <a:bodyPr wrap="square" lIns="0" tIns="0" rIns="0" bIns="0" rtlCol="0">
            <a:spAutoFit/>
          </a:bodyPr>
          <a:lstStyle/>
          <a:p>
            <a:pPr algn="ctr"/>
            <a:r>
              <a:rPr lang="en-US" sz="800" b="1" dirty="0" smtClean="0"/>
              <a:t>Chart 1</a:t>
            </a:r>
          </a:p>
          <a:p>
            <a:pPr algn="ctr"/>
            <a:r>
              <a:rPr lang="en-US" sz="800" dirty="0" smtClean="0"/>
              <a:t>Wheat production – Red</a:t>
            </a:r>
          </a:p>
          <a:p>
            <a:pPr algn="ctr"/>
            <a:r>
              <a:rPr lang="en-US" sz="800" dirty="0" smtClean="0"/>
              <a:t>Poppy production - Blue</a:t>
            </a:r>
            <a:endParaRPr lang="en-US" sz="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429000" y="0"/>
            <a:ext cx="2072490" cy="369332"/>
          </a:xfrm>
          <a:prstGeom prst="rect">
            <a:avLst/>
          </a:prstGeom>
          <a:noFill/>
        </p:spPr>
        <p:txBody>
          <a:bodyPr wrap="square" rtlCol="0">
            <a:spAutoFit/>
          </a:bodyPr>
          <a:lstStyle/>
          <a:p>
            <a:r>
              <a:rPr lang="en-US" b="1" dirty="0" err="1" smtClean="0"/>
              <a:t>Kartistani</a:t>
            </a:r>
            <a:r>
              <a:rPr lang="en-US" b="1" dirty="0" smtClean="0"/>
              <a:t> Farmer</a:t>
            </a:r>
            <a:endParaRPr lang="en-US" b="1" dirty="0"/>
          </a:p>
        </p:txBody>
      </p:sp>
      <p:sp>
        <p:nvSpPr>
          <p:cNvPr id="10" name="TextBox 9"/>
          <p:cNvSpPr txBox="1"/>
          <p:nvPr/>
        </p:nvSpPr>
        <p:spPr>
          <a:xfrm>
            <a:off x="0" y="270064"/>
            <a:ext cx="9144000" cy="1938992"/>
          </a:xfrm>
          <a:prstGeom prst="rect">
            <a:avLst/>
          </a:prstGeom>
          <a:noFill/>
        </p:spPr>
        <p:txBody>
          <a:bodyPr wrap="square" rtlCol="0">
            <a:spAutoFit/>
          </a:bodyPr>
          <a:lstStyle/>
          <a:p>
            <a:pPr algn="just"/>
            <a:r>
              <a:rPr lang="en-US" sz="1200" i="1" dirty="0" smtClean="0"/>
              <a:t>Overview</a:t>
            </a:r>
            <a:r>
              <a:rPr lang="en-US" sz="1200" dirty="0" smtClean="0"/>
              <a:t>:  You are a farmer with a spouse, 4 children, and 100 acres of farmable land. Your parents left the land to you, and you intend to pass the land to your children one day. You strive to ensure survival and security of your family, and would ideally like to enjoy a more stable situation and build up some resources. Crop harvests are currently your only source of income. You have invested your effort in two crops: wheat and poppies. When you plant poppies, you ensure that insurgents in the area will leave you and your family alone. When you plant wheat, insurgents may threaten you and destroy a portion of your wheat crops.  If you plant wheat, you receive roughly 50% less per acre, but you are more likely to receive financial support from both the U.S. military and non-government agencies. To fight insurgents, the U.S. military and the </a:t>
            </a:r>
            <a:r>
              <a:rPr lang="en-US" sz="1200" dirty="0" err="1" smtClean="0"/>
              <a:t>Kartistanian</a:t>
            </a:r>
            <a:r>
              <a:rPr lang="en-US" sz="1200" dirty="0" smtClean="0"/>
              <a:t> government may burn your poppy crops, rendering your acreage </a:t>
            </a:r>
            <a:r>
              <a:rPr lang="en-US" sz="1200" dirty="0" err="1" smtClean="0"/>
              <a:t>unplantable</a:t>
            </a:r>
            <a:r>
              <a:rPr lang="en-US" sz="1200" dirty="0" smtClean="0"/>
              <a:t> for the year.  However, the U.S. military </a:t>
            </a:r>
            <a:r>
              <a:rPr lang="en-US" sz="1200" i="1" dirty="0" smtClean="0"/>
              <a:t>may</a:t>
            </a:r>
            <a:r>
              <a:rPr lang="en-US" sz="1200" dirty="0" smtClean="0"/>
              <a:t> provide some protection and/or funding to you and your crops if you plant wheat.</a:t>
            </a:r>
          </a:p>
          <a:p>
            <a:pPr algn="just"/>
            <a:endParaRPr lang="en-US" sz="1200" dirty="0"/>
          </a:p>
          <a:p>
            <a:pPr algn="just"/>
            <a:r>
              <a:rPr lang="en-US" sz="1200" dirty="0" smtClean="0"/>
              <a:t>* You </a:t>
            </a:r>
            <a:r>
              <a:rPr lang="en-US" sz="1200" b="1" dirty="0" smtClean="0"/>
              <a:t>must</a:t>
            </a:r>
            <a:r>
              <a:rPr lang="en-US" sz="1200" dirty="0" smtClean="0"/>
              <a:t> spend at least one resource each round on sustainment.  Allocating more than one allows you to plant more of your land. </a:t>
            </a:r>
          </a:p>
        </p:txBody>
      </p:sp>
      <p:sp>
        <p:nvSpPr>
          <p:cNvPr id="11" name="TextBox 10"/>
          <p:cNvSpPr txBox="1"/>
          <p:nvPr/>
        </p:nvSpPr>
        <p:spPr>
          <a:xfrm>
            <a:off x="3429000" y="2651759"/>
            <a:ext cx="2072490" cy="369332"/>
          </a:xfrm>
          <a:prstGeom prst="rect">
            <a:avLst/>
          </a:prstGeom>
          <a:noFill/>
        </p:spPr>
        <p:txBody>
          <a:bodyPr wrap="none" rtlCol="0">
            <a:spAutoFit/>
          </a:bodyPr>
          <a:lstStyle/>
          <a:p>
            <a:r>
              <a:rPr lang="en-US" b="1" dirty="0" smtClean="0"/>
              <a:t>Resource Allocation</a:t>
            </a:r>
            <a:endParaRPr lang="en-US" b="1" dirty="0"/>
          </a:p>
        </p:txBody>
      </p:sp>
      <p:graphicFrame>
        <p:nvGraphicFramePr>
          <p:cNvPr id="7" name="Table 6"/>
          <p:cNvGraphicFramePr>
            <a:graphicFrameLocks noGrp="1"/>
          </p:cNvGraphicFramePr>
          <p:nvPr>
            <p:extLst>
              <p:ext uri="{D42A27DB-BD31-4B8C-83A1-F6EECF244321}">
                <p14:modId xmlns:p14="http://schemas.microsoft.com/office/powerpoint/2010/main" val="42608248"/>
              </p:ext>
            </p:extLst>
          </p:nvPr>
        </p:nvGraphicFramePr>
        <p:xfrm>
          <a:off x="234631" y="3083087"/>
          <a:ext cx="1676400" cy="1463040"/>
        </p:xfrm>
        <a:graphic>
          <a:graphicData uri="http://schemas.openxmlformats.org/drawingml/2006/table">
            <a:tbl>
              <a:tblPr firstRow="1" bandRow="1">
                <a:effectLst>
                  <a:outerShdw blurRad="50800" dist="38100" algn="l" rotWithShape="0">
                    <a:prstClr val="black">
                      <a:alpha val="40000"/>
                    </a:prstClr>
                  </a:outerShdw>
                </a:effectLst>
                <a:tableStyleId>{073A0DAA-6AF3-43AB-8588-CEC1D06C72B9}</a:tableStyleId>
              </a:tblPr>
              <a:tblGrid>
                <a:gridCol w="286328"/>
                <a:gridCol w="381000"/>
                <a:gridCol w="1009072"/>
              </a:tblGrid>
              <a:tr h="178272">
                <a:tc gridSpan="2">
                  <a:txBody>
                    <a:bodyPr/>
                    <a:lstStyle/>
                    <a:p>
                      <a:r>
                        <a:rPr lang="en-US" sz="1100" b="1" dirty="0" smtClean="0"/>
                        <a:t>Round 1</a:t>
                      </a:r>
                      <a:endParaRPr lang="en-US" sz="11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accent1">
                        <a:lumMod val="50000"/>
                      </a:schemeClr>
                    </a:solidFill>
                  </a:tcPr>
                </a:tc>
                <a:tc hMerge="1">
                  <a:txBody>
                    <a:bodyPr/>
                    <a:lstStyle/>
                    <a:p>
                      <a:endParaRPr lang="en-US"/>
                    </a:p>
                  </a:txBody>
                  <a:tcPr/>
                </a:tc>
                <a:tc>
                  <a:txBody>
                    <a:bodyPr/>
                    <a:lstStyle/>
                    <a:p>
                      <a:pPr algn="ctr"/>
                      <a:r>
                        <a:rPr lang="en-US" sz="1100" b="0" dirty="0" smtClean="0">
                          <a:solidFill>
                            <a:schemeClr val="tx1"/>
                          </a:solidFill>
                        </a:rPr>
                        <a:t>Resources: </a:t>
                      </a:r>
                      <a:br>
                        <a:rPr lang="en-US" sz="1100" b="0" dirty="0" smtClean="0">
                          <a:solidFill>
                            <a:schemeClr val="tx1"/>
                          </a:solidFill>
                        </a:rPr>
                      </a:br>
                      <a:r>
                        <a:rPr lang="en-US" sz="1100" b="0" i="1" u="none" dirty="0" smtClean="0">
                          <a:solidFill>
                            <a:schemeClr val="tx1"/>
                          </a:solidFill>
                        </a:rPr>
                        <a:t>__</a:t>
                      </a:r>
                      <a:r>
                        <a:rPr lang="en-US" sz="1100" b="0" i="0" u="none" dirty="0" smtClean="0">
                          <a:solidFill>
                            <a:schemeClr val="tx1"/>
                          </a:solidFill>
                        </a:rPr>
                        <a:t>5</a:t>
                      </a:r>
                      <a:r>
                        <a:rPr lang="en-US" sz="1100" b="0" i="1" u="none" dirty="0" smtClean="0">
                          <a:solidFill>
                            <a:schemeClr val="tx1"/>
                          </a:solidFill>
                        </a:rPr>
                        <a:t>___</a:t>
                      </a:r>
                      <a:endParaRPr lang="en-US" sz="1100" b="0" i="1" u="none" dirty="0">
                        <a:solidFill>
                          <a:schemeClr val="tx1"/>
                        </a:solidFill>
                        <a:latin typeface="Courier New" panose="02070309020205020404" pitchFamily="49" charset="0"/>
                        <a:cs typeface="Courier New" panose="02070309020205020404" pitchFamily="49"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cell3D prstMaterial="dkEdge">
                      <a:bevel/>
                      <a:lightRig rig="flood" dir="t"/>
                    </a:cell3D>
                    <a:noFill/>
                  </a:tcPr>
                </a:tc>
              </a:tr>
              <a:tr h="132552">
                <a:tc gridSpan="3">
                  <a:txBody>
                    <a:bodyPr/>
                    <a:lstStyle/>
                    <a:p>
                      <a:r>
                        <a:rPr lang="en-US" sz="1100" dirty="0" smtClean="0"/>
                        <a:t>#   </a:t>
                      </a:r>
                      <a:r>
                        <a:rPr lang="en-US" sz="1100" baseline="0" dirty="0" smtClean="0"/>
                        <a:t>           </a:t>
                      </a:r>
                      <a:r>
                        <a:rPr lang="en-US" sz="1100" u="sng" baseline="0" dirty="0" smtClean="0"/>
                        <a:t>Allocation:</a:t>
                      </a:r>
                      <a:endParaRPr lang="en-US" sz="1100" u="sng"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c hMerge="1">
                  <a:txBody>
                    <a:bodyPr/>
                    <a:lstStyle/>
                    <a:p>
                      <a:endParaRPr lang="en-US" sz="1100" dirty="0"/>
                    </a:p>
                  </a:txBody>
                  <a:tcPr/>
                </a:tc>
              </a:tr>
              <a:tr h="241005">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Sustain*</a:t>
                      </a:r>
                      <a:endParaRPr lang="en-US"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dirty="0"/>
                    </a:p>
                  </a:txBody>
                  <a:tcPr/>
                </a:tc>
              </a:tr>
              <a:tr h="241005">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Plant Poppy</a:t>
                      </a:r>
                      <a:endParaRPr lang="en-US"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dirty="0"/>
                    </a:p>
                  </a:txBody>
                  <a:tcPr/>
                </a:tc>
              </a:tr>
              <a:tr h="241005">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Plant</a:t>
                      </a:r>
                      <a:r>
                        <a:rPr lang="en-US" sz="1000" baseline="0" dirty="0" smtClean="0"/>
                        <a:t> Wheat</a:t>
                      </a:r>
                      <a:endParaRPr lang="en-US"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dirty="0"/>
                    </a:p>
                  </a:txBody>
                  <a:tcPr/>
                </a:tc>
              </a:tr>
            </a:tbl>
          </a:graphicData>
        </a:graphic>
      </p:graphicFrame>
      <p:graphicFrame>
        <p:nvGraphicFramePr>
          <p:cNvPr id="16" name="Table 15"/>
          <p:cNvGraphicFramePr>
            <a:graphicFrameLocks noGrp="1"/>
          </p:cNvGraphicFramePr>
          <p:nvPr>
            <p:extLst>
              <p:ext uri="{D42A27DB-BD31-4B8C-83A1-F6EECF244321}">
                <p14:modId xmlns:p14="http://schemas.microsoft.com/office/powerpoint/2010/main" val="2628229131"/>
              </p:ext>
            </p:extLst>
          </p:nvPr>
        </p:nvGraphicFramePr>
        <p:xfrm>
          <a:off x="1981200" y="3078480"/>
          <a:ext cx="1676400" cy="3276600"/>
        </p:xfrm>
        <a:graphic>
          <a:graphicData uri="http://schemas.openxmlformats.org/drawingml/2006/table">
            <a:tbl>
              <a:tblPr firstRow="1" bandRow="1">
                <a:effectLst>
                  <a:outerShdw blurRad="50800" dist="38100" algn="l" rotWithShape="0">
                    <a:prstClr val="black">
                      <a:alpha val="40000"/>
                    </a:prstClr>
                  </a:outerShdw>
                </a:effectLst>
                <a:tableStyleId>{073A0DAA-6AF3-43AB-8588-CEC1D06C72B9}</a:tableStyleId>
              </a:tblPr>
              <a:tblGrid>
                <a:gridCol w="286328"/>
                <a:gridCol w="381000"/>
                <a:gridCol w="1009072"/>
              </a:tblGrid>
              <a:tr h="182879">
                <a:tc gridSpan="2">
                  <a:txBody>
                    <a:bodyPr/>
                    <a:lstStyle/>
                    <a:p>
                      <a:r>
                        <a:rPr lang="en-US" sz="1100" b="1" dirty="0" smtClean="0"/>
                        <a:t>Round 2</a:t>
                      </a:r>
                      <a:endParaRPr lang="en-US" sz="11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tx2">
                        <a:lumMod val="75000"/>
                      </a:schemeClr>
                    </a:solidFill>
                  </a:tcPr>
                </a:tc>
                <a:tc hMerge="1">
                  <a:txBody>
                    <a:bodyPr/>
                    <a:lstStyle/>
                    <a:p>
                      <a:endParaRPr lang="en-US"/>
                    </a:p>
                  </a:txBody>
                  <a:tcPr/>
                </a:tc>
                <a:tc>
                  <a:txBody>
                    <a:bodyPr/>
                    <a:lstStyle/>
                    <a:p>
                      <a:pPr algn="ctr"/>
                      <a:r>
                        <a:rPr lang="en-US" sz="1100" b="0" dirty="0" smtClean="0">
                          <a:solidFill>
                            <a:schemeClr val="tx1"/>
                          </a:solidFill>
                        </a:rPr>
                        <a:t>Resources: </a:t>
                      </a:r>
                      <a:br>
                        <a:rPr lang="en-US" sz="1100" b="0" dirty="0" smtClean="0">
                          <a:solidFill>
                            <a:schemeClr val="tx1"/>
                          </a:solidFill>
                        </a:rPr>
                      </a:br>
                      <a:r>
                        <a:rPr lang="en-US" sz="1100" b="0" dirty="0" smtClean="0">
                          <a:solidFill>
                            <a:schemeClr val="tx1"/>
                          </a:solidFill>
                        </a:rPr>
                        <a:t>_____</a:t>
                      </a:r>
                      <a:endParaRPr 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cell3D prstMaterial="dkEdge">
                      <a:bevel/>
                      <a:lightRig rig="flood" dir="t"/>
                    </a:cell3D>
                    <a:noFill/>
                  </a:tcPr>
                </a:tc>
              </a:tr>
              <a:tr h="158864">
                <a:tc gridSpan="3">
                  <a:txBody>
                    <a:bodyPr/>
                    <a:lstStyle/>
                    <a:p>
                      <a:r>
                        <a:rPr lang="en-US" sz="1100" dirty="0" smtClean="0"/>
                        <a:t>    </a:t>
                      </a:r>
                      <a:r>
                        <a:rPr lang="en-US" sz="1100" baseline="0" dirty="0" smtClean="0"/>
                        <a:t>       </a:t>
                      </a:r>
                      <a:r>
                        <a:rPr lang="en-US" sz="1100" u="sng" baseline="0" dirty="0" smtClean="0"/>
                        <a:t>New Income:</a:t>
                      </a:r>
                      <a:endParaRPr lang="en-US" sz="1100" u="sng"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c hMerge="1">
                  <a:txBody>
                    <a:bodyPr/>
                    <a:lstStyle/>
                    <a:p>
                      <a:endParaRPr lang="en-US" sz="1100" dirty="0"/>
                    </a:p>
                  </a:txBody>
                  <a:tcPr/>
                </a:tc>
              </a:tr>
              <a:tr h="12838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From U.S.</a:t>
                      </a:r>
                      <a:r>
                        <a:rPr lang="en-US" sz="1000" baseline="0" dirty="0" smtClean="0"/>
                        <a:t> Military</a:t>
                      </a:r>
                      <a:endParaRPr lang="en-US"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dirty="0"/>
                    </a:p>
                  </a:txBody>
                  <a:tcPr/>
                </a:tc>
              </a:tr>
              <a:tr h="0">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From Insurgents</a:t>
                      </a:r>
                      <a:endParaRPr lang="en-US"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dirty="0"/>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From Government</a:t>
                      </a:r>
                      <a:endParaRPr lang="en-US"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dirty="0"/>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From Drug Dealers</a:t>
                      </a:r>
                      <a:endParaRPr lang="en-US"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From Poppies</a:t>
                      </a:r>
                      <a:endParaRPr lang="en-US"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From Wheat</a:t>
                      </a:r>
                      <a:endParaRPr lang="en-US"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r h="229694">
                <a:tc gridSpan="3">
                  <a:txBody>
                    <a:bodyPr/>
                    <a:lstStyle/>
                    <a:p>
                      <a:r>
                        <a:rPr lang="en-US" sz="1100" dirty="0" smtClean="0"/>
                        <a:t>#   </a:t>
                      </a:r>
                      <a:r>
                        <a:rPr lang="en-US" sz="1100" baseline="0" dirty="0" smtClean="0"/>
                        <a:t>           </a:t>
                      </a:r>
                      <a:r>
                        <a:rPr lang="en-US" sz="1100" u="sng" baseline="0" dirty="0" smtClean="0"/>
                        <a:t>Allocation:</a:t>
                      </a:r>
                      <a:endParaRPr lang="en-US" sz="1100" u="sng"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noFill/>
                  </a:tcPr>
                </a:tc>
                <a:tc hMerge="1">
                  <a:txBody>
                    <a:bodyPr/>
                    <a:lstStyle/>
                    <a:p>
                      <a:endParaRPr lang="en-US" sz="1100" dirty="0" smtClean="0"/>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Sustain*</a:t>
                      </a:r>
                      <a:endParaRPr lang="en-US"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dirty="0"/>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Plant Poppy</a:t>
                      </a:r>
                      <a:endParaRPr lang="en-US"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dirty="0"/>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Plant</a:t>
                      </a:r>
                      <a:r>
                        <a:rPr lang="en-US" sz="1000" baseline="0" dirty="0" smtClean="0"/>
                        <a:t> Wheat</a:t>
                      </a:r>
                      <a:endParaRPr lang="en-US"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dirty="0"/>
                    </a:p>
                  </a:txBody>
                  <a:tcPr/>
                </a:tc>
              </a:tr>
            </a:tbl>
          </a:graphicData>
        </a:graphic>
      </p:graphicFrame>
      <p:graphicFrame>
        <p:nvGraphicFramePr>
          <p:cNvPr id="17" name="Table 16"/>
          <p:cNvGraphicFramePr>
            <a:graphicFrameLocks noGrp="1"/>
          </p:cNvGraphicFramePr>
          <p:nvPr>
            <p:extLst>
              <p:ext uri="{D42A27DB-BD31-4B8C-83A1-F6EECF244321}">
                <p14:modId xmlns:p14="http://schemas.microsoft.com/office/powerpoint/2010/main" val="1411345562"/>
              </p:ext>
            </p:extLst>
          </p:nvPr>
        </p:nvGraphicFramePr>
        <p:xfrm>
          <a:off x="3733800" y="3078480"/>
          <a:ext cx="1676400" cy="3276600"/>
        </p:xfrm>
        <a:graphic>
          <a:graphicData uri="http://schemas.openxmlformats.org/drawingml/2006/table">
            <a:tbl>
              <a:tblPr firstRow="1" bandRow="1">
                <a:effectLst>
                  <a:outerShdw blurRad="50800" dist="38100" algn="l" rotWithShape="0">
                    <a:prstClr val="black">
                      <a:alpha val="40000"/>
                    </a:prstClr>
                  </a:outerShdw>
                </a:effectLst>
                <a:tableStyleId>{073A0DAA-6AF3-43AB-8588-CEC1D06C72B9}</a:tableStyleId>
              </a:tblPr>
              <a:tblGrid>
                <a:gridCol w="286328"/>
                <a:gridCol w="381000"/>
                <a:gridCol w="1009072"/>
              </a:tblGrid>
              <a:tr h="0">
                <a:tc gridSpan="2">
                  <a:txBody>
                    <a:bodyPr/>
                    <a:lstStyle/>
                    <a:p>
                      <a:r>
                        <a:rPr lang="en-US" sz="1100" b="1" dirty="0" smtClean="0"/>
                        <a:t>Round 3</a:t>
                      </a:r>
                      <a:endParaRPr lang="en-US" sz="11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tx2">
                        <a:lumMod val="75000"/>
                      </a:schemeClr>
                    </a:solidFill>
                  </a:tcPr>
                </a:tc>
                <a:tc hMerge="1">
                  <a:txBody>
                    <a:bodyPr/>
                    <a:lstStyle/>
                    <a:p>
                      <a:endParaRPr lang="en-US"/>
                    </a:p>
                  </a:txBody>
                  <a:tcPr/>
                </a:tc>
                <a:tc>
                  <a:txBody>
                    <a:bodyPr/>
                    <a:lstStyle/>
                    <a:p>
                      <a:pPr algn="ctr"/>
                      <a:r>
                        <a:rPr lang="en-US" sz="1100" b="0" dirty="0" smtClean="0">
                          <a:solidFill>
                            <a:schemeClr val="tx1"/>
                          </a:solidFill>
                        </a:rPr>
                        <a:t>Resources: </a:t>
                      </a:r>
                      <a:br>
                        <a:rPr lang="en-US" sz="1100" b="0" dirty="0" smtClean="0">
                          <a:solidFill>
                            <a:schemeClr val="tx1"/>
                          </a:solidFill>
                        </a:rPr>
                      </a:br>
                      <a:r>
                        <a:rPr lang="en-US" sz="1100" b="0" dirty="0" smtClean="0">
                          <a:solidFill>
                            <a:schemeClr val="tx1"/>
                          </a:solidFill>
                        </a:rPr>
                        <a:t>_____</a:t>
                      </a:r>
                      <a:endParaRPr 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cell3D prstMaterial="dkEdge">
                      <a:bevel/>
                      <a:lightRig rig="flood" dir="t"/>
                    </a:cell3D>
                    <a:noFill/>
                  </a:tcPr>
                </a:tc>
              </a:tr>
              <a:tr h="158864">
                <a:tc gridSpan="3">
                  <a:txBody>
                    <a:bodyPr/>
                    <a:lstStyle/>
                    <a:p>
                      <a:r>
                        <a:rPr lang="en-US" sz="1100" dirty="0" smtClean="0"/>
                        <a:t>    </a:t>
                      </a:r>
                      <a:r>
                        <a:rPr lang="en-US" sz="1100" baseline="0" dirty="0" smtClean="0"/>
                        <a:t>       </a:t>
                      </a:r>
                      <a:r>
                        <a:rPr lang="en-US" sz="1100" u="sng" baseline="0" dirty="0" smtClean="0"/>
                        <a:t>New Income:</a:t>
                      </a:r>
                      <a:endParaRPr lang="en-US" sz="1100" u="sng"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c hMerge="1">
                  <a:txBody>
                    <a:bodyPr/>
                    <a:lstStyle/>
                    <a:p>
                      <a:endParaRPr lang="en-US" sz="1100" dirty="0"/>
                    </a:p>
                  </a:txBody>
                  <a:tcPr/>
                </a:tc>
              </a:tr>
              <a:tr h="12838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From U.S.</a:t>
                      </a:r>
                      <a:r>
                        <a:rPr lang="en-US" sz="1000" baseline="0" dirty="0" smtClean="0"/>
                        <a:t> Military</a:t>
                      </a:r>
                      <a:endParaRPr lang="en-US"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dirty="0"/>
                    </a:p>
                  </a:txBody>
                  <a:tcPr/>
                </a:tc>
              </a:tr>
              <a:tr h="12838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From Insurgents</a:t>
                      </a:r>
                      <a:endParaRPr lang="en-US"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dirty="0"/>
                    </a:p>
                  </a:txBody>
                  <a:tcPr/>
                </a:tc>
              </a:tr>
              <a:tr h="12838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From Government</a:t>
                      </a:r>
                      <a:endParaRPr lang="en-US"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dirty="0"/>
                    </a:p>
                  </a:txBody>
                  <a:tcPr/>
                </a:tc>
              </a:tr>
              <a:tr h="0">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From Drug Dealers</a:t>
                      </a:r>
                      <a:endParaRPr lang="en-US"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From Poppies</a:t>
                      </a:r>
                      <a:endParaRPr lang="en-US"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From Wheat</a:t>
                      </a:r>
                      <a:endParaRPr lang="en-US"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r h="229694">
                <a:tc gridSpan="3">
                  <a:txBody>
                    <a:bodyPr/>
                    <a:lstStyle/>
                    <a:p>
                      <a:r>
                        <a:rPr lang="en-US" sz="1100" dirty="0" smtClean="0"/>
                        <a:t>#   </a:t>
                      </a:r>
                      <a:r>
                        <a:rPr lang="en-US" sz="1100" baseline="0" dirty="0" smtClean="0"/>
                        <a:t>           </a:t>
                      </a:r>
                      <a:r>
                        <a:rPr lang="en-US" sz="1100" u="sng" baseline="0" dirty="0" smtClean="0"/>
                        <a:t>Allocation:</a:t>
                      </a:r>
                      <a:endParaRPr lang="en-US" sz="1100" u="sng"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noFill/>
                  </a:tcPr>
                </a:tc>
                <a:tc hMerge="1">
                  <a:txBody>
                    <a:bodyPr/>
                    <a:lstStyle/>
                    <a:p>
                      <a:endParaRPr lang="en-US" sz="1100" dirty="0" smtClean="0"/>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Sustain*</a:t>
                      </a:r>
                      <a:endParaRPr lang="en-US"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dirty="0"/>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Plant Poppy</a:t>
                      </a:r>
                      <a:endParaRPr lang="en-US"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dirty="0"/>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Plant</a:t>
                      </a:r>
                      <a:r>
                        <a:rPr lang="en-US" sz="1000" baseline="0" dirty="0" smtClean="0"/>
                        <a:t> Wheat</a:t>
                      </a:r>
                      <a:endParaRPr lang="en-US"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dirty="0"/>
                    </a:p>
                  </a:txBody>
                  <a:tcPr/>
                </a:tc>
              </a:tr>
            </a:tbl>
          </a:graphicData>
        </a:graphic>
      </p:graphicFrame>
      <p:graphicFrame>
        <p:nvGraphicFramePr>
          <p:cNvPr id="18" name="Table 17"/>
          <p:cNvGraphicFramePr>
            <a:graphicFrameLocks noGrp="1"/>
          </p:cNvGraphicFramePr>
          <p:nvPr>
            <p:extLst>
              <p:ext uri="{D42A27DB-BD31-4B8C-83A1-F6EECF244321}">
                <p14:modId xmlns:p14="http://schemas.microsoft.com/office/powerpoint/2010/main" val="3635267723"/>
              </p:ext>
            </p:extLst>
          </p:nvPr>
        </p:nvGraphicFramePr>
        <p:xfrm>
          <a:off x="5486400" y="3078480"/>
          <a:ext cx="1676400" cy="3276600"/>
        </p:xfrm>
        <a:graphic>
          <a:graphicData uri="http://schemas.openxmlformats.org/drawingml/2006/table">
            <a:tbl>
              <a:tblPr firstRow="1" bandRow="1">
                <a:effectLst>
                  <a:outerShdw blurRad="50800" dist="38100" algn="l" rotWithShape="0">
                    <a:prstClr val="black">
                      <a:alpha val="40000"/>
                    </a:prstClr>
                  </a:outerShdw>
                </a:effectLst>
                <a:tableStyleId>{073A0DAA-6AF3-43AB-8588-CEC1D06C72B9}</a:tableStyleId>
              </a:tblPr>
              <a:tblGrid>
                <a:gridCol w="286328"/>
                <a:gridCol w="381000"/>
                <a:gridCol w="1009072"/>
              </a:tblGrid>
              <a:tr h="0">
                <a:tc gridSpan="2">
                  <a:txBody>
                    <a:bodyPr/>
                    <a:lstStyle/>
                    <a:p>
                      <a:r>
                        <a:rPr lang="en-US" sz="1100" b="1" dirty="0" smtClean="0"/>
                        <a:t>Round 4</a:t>
                      </a:r>
                      <a:endParaRPr lang="en-US" sz="11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tx2">
                        <a:lumMod val="75000"/>
                      </a:schemeClr>
                    </a:solidFill>
                  </a:tcPr>
                </a:tc>
                <a:tc hMerge="1">
                  <a:txBody>
                    <a:bodyPr/>
                    <a:lstStyle/>
                    <a:p>
                      <a:endParaRPr lang="en-US"/>
                    </a:p>
                  </a:txBody>
                  <a:tcPr/>
                </a:tc>
                <a:tc>
                  <a:txBody>
                    <a:bodyPr/>
                    <a:lstStyle/>
                    <a:p>
                      <a:pPr algn="ctr"/>
                      <a:r>
                        <a:rPr lang="en-US" sz="1100" b="0" dirty="0" smtClean="0">
                          <a:solidFill>
                            <a:schemeClr val="tx1"/>
                          </a:solidFill>
                        </a:rPr>
                        <a:t>Resources: </a:t>
                      </a:r>
                      <a:br>
                        <a:rPr lang="en-US" sz="1100" b="0" dirty="0" smtClean="0">
                          <a:solidFill>
                            <a:schemeClr val="tx1"/>
                          </a:solidFill>
                        </a:rPr>
                      </a:br>
                      <a:r>
                        <a:rPr lang="en-US" sz="1100" b="0" dirty="0" smtClean="0">
                          <a:solidFill>
                            <a:schemeClr val="tx1"/>
                          </a:solidFill>
                        </a:rPr>
                        <a:t>_____</a:t>
                      </a:r>
                      <a:endParaRPr 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cell3D prstMaterial="dkEdge">
                      <a:bevel/>
                      <a:lightRig rig="flood" dir="t"/>
                    </a:cell3D>
                    <a:noFill/>
                  </a:tcPr>
                </a:tc>
              </a:tr>
              <a:tr h="158864">
                <a:tc gridSpan="3">
                  <a:txBody>
                    <a:bodyPr/>
                    <a:lstStyle/>
                    <a:p>
                      <a:r>
                        <a:rPr lang="en-US" sz="1100" baseline="0" dirty="0" smtClean="0"/>
                        <a:t> </a:t>
                      </a:r>
                      <a:r>
                        <a:rPr lang="en-US" sz="1100" dirty="0" smtClean="0"/>
                        <a:t>   </a:t>
                      </a:r>
                      <a:r>
                        <a:rPr lang="en-US" sz="1100" baseline="0" dirty="0" smtClean="0"/>
                        <a:t>       </a:t>
                      </a:r>
                      <a:r>
                        <a:rPr lang="en-US" sz="1100" u="sng" baseline="0" dirty="0" smtClean="0"/>
                        <a:t>New Income:</a:t>
                      </a:r>
                      <a:endParaRPr lang="en-US" sz="1100" u="sng"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c hMerge="1">
                  <a:txBody>
                    <a:bodyPr/>
                    <a:lstStyle/>
                    <a:p>
                      <a:endParaRPr lang="en-US" sz="1100" dirty="0"/>
                    </a:p>
                  </a:txBody>
                  <a:tcPr/>
                </a:tc>
              </a:tr>
              <a:tr h="12838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From U.S.</a:t>
                      </a:r>
                      <a:r>
                        <a:rPr lang="en-US" sz="1000" baseline="0" dirty="0" smtClean="0"/>
                        <a:t> Military</a:t>
                      </a:r>
                      <a:endParaRPr lang="en-US"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dirty="0"/>
                    </a:p>
                  </a:txBody>
                  <a:tcPr/>
                </a:tc>
              </a:tr>
              <a:tr h="12838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From Insurgents</a:t>
                      </a:r>
                      <a:endParaRPr lang="en-US"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dirty="0"/>
                    </a:p>
                  </a:txBody>
                  <a:tcPr/>
                </a:tc>
              </a:tr>
              <a:tr h="12838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From Government</a:t>
                      </a:r>
                      <a:endParaRPr lang="en-US"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dirty="0"/>
                    </a:p>
                  </a:txBody>
                  <a:tcPr/>
                </a:tc>
              </a:tr>
              <a:tr h="0">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From Drug Dealers</a:t>
                      </a:r>
                      <a:endParaRPr lang="en-US"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From Poppies</a:t>
                      </a:r>
                      <a:endParaRPr lang="en-US"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From Wheat</a:t>
                      </a:r>
                      <a:endParaRPr lang="en-US"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r h="229694">
                <a:tc gridSpan="3">
                  <a:txBody>
                    <a:bodyPr/>
                    <a:lstStyle/>
                    <a:p>
                      <a:r>
                        <a:rPr lang="en-US" sz="1100" dirty="0" smtClean="0"/>
                        <a:t>#   </a:t>
                      </a:r>
                      <a:r>
                        <a:rPr lang="en-US" sz="1100" baseline="0" dirty="0" smtClean="0"/>
                        <a:t>           </a:t>
                      </a:r>
                      <a:r>
                        <a:rPr lang="en-US" sz="1100" u="sng" baseline="0" dirty="0" smtClean="0"/>
                        <a:t>Allocation:</a:t>
                      </a:r>
                      <a:endParaRPr lang="en-US" sz="1100" u="sng"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noFill/>
                  </a:tcPr>
                </a:tc>
                <a:tc hMerge="1">
                  <a:txBody>
                    <a:bodyPr/>
                    <a:lstStyle/>
                    <a:p>
                      <a:endParaRPr lang="en-US" sz="1100" dirty="0" smtClean="0"/>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Sustain*</a:t>
                      </a:r>
                      <a:endParaRPr lang="en-US"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dirty="0"/>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Plant Poppy</a:t>
                      </a:r>
                      <a:endParaRPr lang="en-US"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dirty="0"/>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Plant</a:t>
                      </a:r>
                      <a:r>
                        <a:rPr lang="en-US" sz="1000" baseline="0" dirty="0" smtClean="0"/>
                        <a:t> Wheat</a:t>
                      </a:r>
                      <a:endParaRPr lang="en-US"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dirty="0"/>
                    </a:p>
                  </a:txBody>
                  <a:tcPr/>
                </a:tc>
              </a:tr>
            </a:tbl>
          </a:graphicData>
        </a:graphic>
      </p:graphicFrame>
      <p:graphicFrame>
        <p:nvGraphicFramePr>
          <p:cNvPr id="19" name="Table 18"/>
          <p:cNvGraphicFramePr>
            <a:graphicFrameLocks noGrp="1"/>
          </p:cNvGraphicFramePr>
          <p:nvPr>
            <p:extLst>
              <p:ext uri="{D42A27DB-BD31-4B8C-83A1-F6EECF244321}">
                <p14:modId xmlns:p14="http://schemas.microsoft.com/office/powerpoint/2010/main" val="3513767981"/>
              </p:ext>
            </p:extLst>
          </p:nvPr>
        </p:nvGraphicFramePr>
        <p:xfrm>
          <a:off x="7239000" y="3078480"/>
          <a:ext cx="1676400" cy="3276600"/>
        </p:xfrm>
        <a:graphic>
          <a:graphicData uri="http://schemas.openxmlformats.org/drawingml/2006/table">
            <a:tbl>
              <a:tblPr firstRow="1" bandRow="1">
                <a:effectLst>
                  <a:outerShdw blurRad="50800" dist="38100" algn="l" rotWithShape="0">
                    <a:prstClr val="black">
                      <a:alpha val="40000"/>
                    </a:prstClr>
                  </a:outerShdw>
                </a:effectLst>
                <a:tableStyleId>{073A0DAA-6AF3-43AB-8588-CEC1D06C72B9}</a:tableStyleId>
              </a:tblPr>
              <a:tblGrid>
                <a:gridCol w="286328"/>
                <a:gridCol w="381000"/>
                <a:gridCol w="1009072"/>
              </a:tblGrid>
              <a:tr h="0">
                <a:tc gridSpan="2">
                  <a:txBody>
                    <a:bodyPr/>
                    <a:lstStyle/>
                    <a:p>
                      <a:r>
                        <a:rPr lang="en-US" sz="1100" b="1" dirty="0" smtClean="0"/>
                        <a:t>Round 5</a:t>
                      </a:r>
                      <a:endParaRPr lang="en-US" sz="11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tx2">
                        <a:lumMod val="75000"/>
                      </a:schemeClr>
                    </a:solidFill>
                  </a:tcPr>
                </a:tc>
                <a:tc hMerge="1">
                  <a:txBody>
                    <a:bodyPr/>
                    <a:lstStyle/>
                    <a:p>
                      <a:endParaRPr lang="en-US"/>
                    </a:p>
                  </a:txBody>
                  <a:tcPr/>
                </a:tc>
                <a:tc>
                  <a:txBody>
                    <a:bodyPr/>
                    <a:lstStyle/>
                    <a:p>
                      <a:pPr algn="ctr"/>
                      <a:r>
                        <a:rPr lang="en-US" sz="1100" b="0" dirty="0" smtClean="0">
                          <a:solidFill>
                            <a:schemeClr val="tx1"/>
                          </a:solidFill>
                        </a:rPr>
                        <a:t>Resources: </a:t>
                      </a:r>
                      <a:br>
                        <a:rPr lang="en-US" sz="1100" b="0" dirty="0" smtClean="0">
                          <a:solidFill>
                            <a:schemeClr val="tx1"/>
                          </a:solidFill>
                        </a:rPr>
                      </a:br>
                      <a:r>
                        <a:rPr lang="en-US" sz="1100" b="0" dirty="0" smtClean="0">
                          <a:solidFill>
                            <a:schemeClr val="tx1"/>
                          </a:solidFill>
                        </a:rPr>
                        <a:t>_____</a:t>
                      </a:r>
                      <a:endParaRPr 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cell3D prstMaterial="dkEdge">
                      <a:bevel/>
                      <a:lightRig rig="flood" dir="t"/>
                    </a:cell3D>
                    <a:noFill/>
                  </a:tcPr>
                </a:tc>
              </a:tr>
              <a:tr h="158864">
                <a:tc gridSpan="3">
                  <a:txBody>
                    <a:bodyPr/>
                    <a:lstStyle/>
                    <a:p>
                      <a:r>
                        <a:rPr lang="en-US" sz="1100" baseline="0" dirty="0" smtClean="0"/>
                        <a:t> </a:t>
                      </a:r>
                      <a:r>
                        <a:rPr lang="en-US" sz="1100" dirty="0" smtClean="0"/>
                        <a:t>   </a:t>
                      </a:r>
                      <a:r>
                        <a:rPr lang="en-US" sz="1100" baseline="0" dirty="0" smtClean="0"/>
                        <a:t>       </a:t>
                      </a:r>
                      <a:r>
                        <a:rPr lang="en-US" sz="1100" u="sng" baseline="0" dirty="0" smtClean="0"/>
                        <a:t>New Income:</a:t>
                      </a:r>
                      <a:endParaRPr lang="en-US" sz="1100" u="sng"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c hMerge="1">
                  <a:txBody>
                    <a:bodyPr/>
                    <a:lstStyle/>
                    <a:p>
                      <a:endParaRPr lang="en-US" sz="1100" dirty="0"/>
                    </a:p>
                  </a:txBody>
                  <a:tcPr/>
                </a:tc>
              </a:tr>
              <a:tr h="12838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From U.S.</a:t>
                      </a:r>
                      <a:r>
                        <a:rPr lang="en-US" sz="1000" baseline="0" dirty="0" smtClean="0"/>
                        <a:t> Military</a:t>
                      </a:r>
                      <a:endParaRPr lang="en-US"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dirty="0"/>
                    </a:p>
                  </a:txBody>
                  <a:tcPr/>
                </a:tc>
              </a:tr>
              <a:tr h="12838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From Insurgents</a:t>
                      </a:r>
                      <a:endParaRPr lang="en-US"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dirty="0"/>
                    </a:p>
                  </a:txBody>
                  <a:tcPr/>
                </a:tc>
              </a:tr>
              <a:tr h="12838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From Government</a:t>
                      </a:r>
                      <a:endParaRPr lang="en-US"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dirty="0"/>
                    </a:p>
                  </a:txBody>
                  <a:tcPr/>
                </a:tc>
              </a:tr>
              <a:tr h="0">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From Drug Dealers</a:t>
                      </a:r>
                      <a:endParaRPr lang="en-US"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From Poppies</a:t>
                      </a:r>
                      <a:endParaRPr lang="en-US"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From Wheat</a:t>
                      </a:r>
                      <a:endParaRPr lang="en-US"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r h="229694">
                <a:tc gridSpan="3">
                  <a:txBody>
                    <a:bodyPr/>
                    <a:lstStyle/>
                    <a:p>
                      <a:r>
                        <a:rPr lang="en-US" sz="1100" dirty="0" smtClean="0"/>
                        <a:t>#   </a:t>
                      </a:r>
                      <a:r>
                        <a:rPr lang="en-US" sz="1100" baseline="0" dirty="0" smtClean="0"/>
                        <a:t>           </a:t>
                      </a:r>
                      <a:r>
                        <a:rPr lang="en-US" sz="1100" u="sng" baseline="0" dirty="0" smtClean="0"/>
                        <a:t>Allocation:</a:t>
                      </a:r>
                      <a:endParaRPr lang="en-US" sz="1100" u="sng"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noFill/>
                  </a:tcPr>
                </a:tc>
                <a:tc hMerge="1">
                  <a:txBody>
                    <a:bodyPr/>
                    <a:lstStyle/>
                    <a:p>
                      <a:endParaRPr lang="en-US" sz="1100" dirty="0" smtClean="0"/>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Sustain*</a:t>
                      </a:r>
                      <a:endParaRPr lang="en-US"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dirty="0"/>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Plant Poppy</a:t>
                      </a:r>
                      <a:endParaRPr lang="en-US"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dirty="0"/>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Plant</a:t>
                      </a:r>
                      <a:r>
                        <a:rPr lang="en-US" sz="1000" baseline="0" dirty="0" smtClean="0"/>
                        <a:t> Wheat</a:t>
                      </a:r>
                      <a:endParaRPr lang="en-US"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dirty="0"/>
                    </a:p>
                  </a:txBody>
                  <a:tcPr/>
                </a:tc>
              </a:tr>
            </a:tbl>
          </a:graphicData>
        </a:graphic>
      </p:graphicFrame>
      <p:sp>
        <p:nvSpPr>
          <p:cNvPr id="12" name="TextBox 11"/>
          <p:cNvSpPr txBox="1"/>
          <p:nvPr/>
        </p:nvSpPr>
        <p:spPr>
          <a:xfrm>
            <a:off x="164840" y="5276460"/>
            <a:ext cx="1219200" cy="276999"/>
          </a:xfrm>
          <a:prstGeom prst="rect">
            <a:avLst/>
          </a:prstGeom>
          <a:noFill/>
          <a:ln>
            <a:solidFill>
              <a:schemeClr val="tx1"/>
            </a:solidFill>
          </a:ln>
        </p:spPr>
        <p:txBody>
          <a:bodyPr wrap="square" lIns="0" tIns="0" rIns="0" bIns="0" rtlCol="0">
            <a:spAutoFit/>
          </a:bodyPr>
          <a:lstStyle/>
          <a:p>
            <a:pPr algn="ctr"/>
            <a:r>
              <a:rPr lang="en-US" sz="900" b="1" dirty="0" smtClean="0"/>
              <a:t>Chart 4</a:t>
            </a:r>
          </a:p>
          <a:p>
            <a:pPr algn="ctr"/>
            <a:r>
              <a:rPr lang="en-US" sz="900" dirty="0" smtClean="0"/>
              <a:t>Your well-being - Blue</a:t>
            </a:r>
            <a:endParaRPr lang="en-US" sz="900" dirty="0"/>
          </a:p>
        </p:txBody>
      </p:sp>
      <p:sp>
        <p:nvSpPr>
          <p:cNvPr id="13" name="TextBox 12"/>
          <p:cNvSpPr txBox="1"/>
          <p:nvPr/>
        </p:nvSpPr>
        <p:spPr>
          <a:xfrm>
            <a:off x="0" y="5012756"/>
            <a:ext cx="1639680" cy="307777"/>
          </a:xfrm>
          <a:prstGeom prst="rect">
            <a:avLst/>
          </a:prstGeom>
          <a:noFill/>
        </p:spPr>
        <p:txBody>
          <a:bodyPr wrap="none" rtlCol="0">
            <a:spAutoFit/>
          </a:bodyPr>
          <a:lstStyle/>
          <a:p>
            <a:r>
              <a:rPr lang="en-US" sz="1400" b="1" dirty="0" smtClean="0"/>
              <a:t>Trend Data Legends</a:t>
            </a:r>
            <a:endParaRPr lang="en-US" sz="14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76600" y="31177"/>
            <a:ext cx="2089675" cy="369332"/>
          </a:xfrm>
          <a:prstGeom prst="rect">
            <a:avLst/>
          </a:prstGeom>
          <a:noFill/>
        </p:spPr>
        <p:txBody>
          <a:bodyPr wrap="none" rtlCol="0">
            <a:spAutoFit/>
          </a:bodyPr>
          <a:lstStyle/>
          <a:p>
            <a:r>
              <a:rPr lang="en-US" b="1" dirty="0" err="1" smtClean="0"/>
              <a:t>Kartistani</a:t>
            </a:r>
            <a:r>
              <a:rPr lang="en-US" b="1" dirty="0" smtClean="0"/>
              <a:t> Drug Lord</a:t>
            </a:r>
            <a:endParaRPr lang="en-US" b="1" dirty="0"/>
          </a:p>
        </p:txBody>
      </p:sp>
      <p:sp>
        <p:nvSpPr>
          <p:cNvPr id="10" name="TextBox 9"/>
          <p:cNvSpPr txBox="1"/>
          <p:nvPr/>
        </p:nvSpPr>
        <p:spPr>
          <a:xfrm>
            <a:off x="152400" y="412177"/>
            <a:ext cx="8839201" cy="1823576"/>
          </a:xfrm>
          <a:prstGeom prst="rect">
            <a:avLst/>
          </a:prstGeom>
          <a:noFill/>
        </p:spPr>
        <p:txBody>
          <a:bodyPr wrap="square" rtlCol="0">
            <a:spAutoFit/>
          </a:bodyPr>
          <a:lstStyle/>
          <a:p>
            <a:pPr algn="just"/>
            <a:r>
              <a:rPr lang="en-US" sz="1250" i="1" dirty="0" smtClean="0"/>
              <a:t>Overview</a:t>
            </a:r>
            <a:r>
              <a:rPr lang="en-US" sz="1250" dirty="0" smtClean="0"/>
              <a:t>:  Growing up in a war-torn, poor region left few opportunities for a person in your social class to obtain a stable livelihood, but because the region is rich in poppies, the drug trade was not only lucrative but provided a future. </a:t>
            </a:r>
            <a:r>
              <a:rPr lang="en-US" sz="1250" dirty="0"/>
              <a:t>You </a:t>
            </a:r>
            <a:r>
              <a:rPr lang="en-US" sz="1250" dirty="0" smtClean="0"/>
              <a:t>now lead a drug syndicate that deals </a:t>
            </a:r>
            <a:r>
              <a:rPr lang="en-US" sz="1250" dirty="0"/>
              <a:t>in raw opium and heroine, </a:t>
            </a:r>
            <a:r>
              <a:rPr lang="en-US" sz="1250" dirty="0" smtClean="0"/>
              <a:t>rendered from </a:t>
            </a:r>
            <a:r>
              <a:rPr lang="en-US" sz="1250" dirty="0"/>
              <a:t>the poppies that are becoming increasingly concentrated in </a:t>
            </a:r>
            <a:r>
              <a:rPr lang="en-US" sz="1250" dirty="0" err="1"/>
              <a:t>Kartistan</a:t>
            </a:r>
            <a:r>
              <a:rPr lang="en-US" sz="1250" dirty="0"/>
              <a:t>. </a:t>
            </a:r>
            <a:r>
              <a:rPr lang="en-US" sz="1250" dirty="0" smtClean="0"/>
              <a:t>Your primary interest is ensuring that steady business continues—that there are enough goods to buy, sell, and distribute to your contacts. It is also crucial to ensure that outside forces do not interfere with ongoing production. Your ideology differs from that of the local insurgents, but your goals are aligned in terms of resisting the influence of the U.S. military in </a:t>
            </a:r>
            <a:r>
              <a:rPr lang="en-US" sz="1250" dirty="0" err="1" smtClean="0"/>
              <a:t>Kartistan</a:t>
            </a:r>
            <a:r>
              <a:rPr lang="en-US" sz="1250" dirty="0" smtClean="0"/>
              <a:t>. You support the insurgents, and they in turn provide security and distribution channels for you. Additionally, you can solidify your support in the community by offering humanitarian aid. You can threaten or bribe government officials who attempt to resist your influence. You can also extort resources from farmers who refuse to plant poppies.</a:t>
            </a:r>
          </a:p>
        </p:txBody>
      </p:sp>
      <p:sp>
        <p:nvSpPr>
          <p:cNvPr id="11" name="TextBox 10"/>
          <p:cNvSpPr txBox="1"/>
          <p:nvPr/>
        </p:nvSpPr>
        <p:spPr>
          <a:xfrm>
            <a:off x="3429000" y="2681887"/>
            <a:ext cx="2072490" cy="369332"/>
          </a:xfrm>
          <a:prstGeom prst="rect">
            <a:avLst/>
          </a:prstGeom>
          <a:noFill/>
        </p:spPr>
        <p:txBody>
          <a:bodyPr wrap="none" rtlCol="0">
            <a:spAutoFit/>
          </a:bodyPr>
          <a:lstStyle/>
          <a:p>
            <a:r>
              <a:rPr lang="en-US" b="1" dirty="0" smtClean="0"/>
              <a:t>Resource Allocation</a:t>
            </a:r>
            <a:endParaRPr lang="en-US" b="1" dirty="0"/>
          </a:p>
        </p:txBody>
      </p:sp>
      <p:graphicFrame>
        <p:nvGraphicFramePr>
          <p:cNvPr id="15" name="Table 14"/>
          <p:cNvGraphicFramePr>
            <a:graphicFrameLocks noGrp="1"/>
          </p:cNvGraphicFramePr>
          <p:nvPr>
            <p:extLst>
              <p:ext uri="{D42A27DB-BD31-4B8C-83A1-F6EECF244321}">
                <p14:modId xmlns:p14="http://schemas.microsoft.com/office/powerpoint/2010/main" val="1422931396"/>
              </p:ext>
            </p:extLst>
          </p:nvPr>
        </p:nvGraphicFramePr>
        <p:xfrm>
          <a:off x="3733800" y="3112179"/>
          <a:ext cx="1676400" cy="3535680"/>
        </p:xfrm>
        <a:graphic>
          <a:graphicData uri="http://schemas.openxmlformats.org/drawingml/2006/table">
            <a:tbl>
              <a:tblPr firstRow="1" bandRow="1">
                <a:effectLst>
                  <a:outerShdw blurRad="50800" dist="38100" algn="l" rotWithShape="0">
                    <a:prstClr val="black">
                      <a:alpha val="40000"/>
                    </a:prstClr>
                  </a:outerShdw>
                </a:effectLst>
                <a:tableStyleId>{073A0DAA-6AF3-43AB-8588-CEC1D06C72B9}</a:tableStyleId>
              </a:tblPr>
              <a:tblGrid>
                <a:gridCol w="286328"/>
                <a:gridCol w="381000"/>
                <a:gridCol w="1009072"/>
              </a:tblGrid>
              <a:tr h="182879">
                <a:tc gridSpan="2">
                  <a:txBody>
                    <a:bodyPr/>
                    <a:lstStyle/>
                    <a:p>
                      <a:r>
                        <a:rPr lang="en-US" sz="1100" b="1" dirty="0" smtClean="0"/>
                        <a:t>Round 3</a:t>
                      </a:r>
                      <a:endParaRPr lang="en-US" sz="11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tx2">
                        <a:lumMod val="75000"/>
                      </a:schemeClr>
                    </a:solidFill>
                  </a:tcPr>
                </a:tc>
                <a:tc hMerge="1">
                  <a:txBody>
                    <a:bodyPr/>
                    <a:lstStyle/>
                    <a:p>
                      <a:endParaRPr lang="en-US"/>
                    </a:p>
                  </a:txBody>
                  <a:tcPr/>
                </a:tc>
                <a:tc>
                  <a:txBody>
                    <a:bodyPr/>
                    <a:lstStyle/>
                    <a:p>
                      <a:pPr algn="ctr"/>
                      <a:r>
                        <a:rPr lang="en-US" sz="1100" b="0" dirty="0" smtClean="0">
                          <a:solidFill>
                            <a:schemeClr val="tx1"/>
                          </a:solidFill>
                        </a:rPr>
                        <a:t>Resources: </a:t>
                      </a:r>
                      <a:br>
                        <a:rPr lang="en-US" sz="1100" b="0" dirty="0" smtClean="0">
                          <a:solidFill>
                            <a:schemeClr val="tx1"/>
                          </a:solidFill>
                        </a:rPr>
                      </a:br>
                      <a:r>
                        <a:rPr lang="en-US" sz="1100" b="0" dirty="0" smtClean="0">
                          <a:solidFill>
                            <a:schemeClr val="tx1"/>
                          </a:solidFill>
                        </a:rPr>
                        <a:t>_____</a:t>
                      </a:r>
                      <a:endParaRPr 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cell3D prstMaterial="dkEdge">
                      <a:bevel/>
                      <a:lightRig rig="flood" dir="t"/>
                    </a:cell3D>
                    <a:noFill/>
                  </a:tcPr>
                </a:tc>
              </a:tr>
              <a:tr h="158864">
                <a:tc gridSpan="3">
                  <a:txBody>
                    <a:bodyPr/>
                    <a:lstStyle/>
                    <a:p>
                      <a:r>
                        <a:rPr lang="en-US" sz="1100" baseline="0" dirty="0" smtClean="0"/>
                        <a:t> </a:t>
                      </a:r>
                      <a:r>
                        <a:rPr lang="en-US" sz="1100" dirty="0" smtClean="0"/>
                        <a:t>   </a:t>
                      </a:r>
                      <a:r>
                        <a:rPr lang="en-US" sz="1100" baseline="0" dirty="0" smtClean="0"/>
                        <a:t>       </a:t>
                      </a:r>
                      <a:r>
                        <a:rPr lang="en-US" sz="1100" u="sng" baseline="0" dirty="0" smtClean="0"/>
                        <a:t>New Income:</a:t>
                      </a:r>
                      <a:endParaRPr lang="en-US" sz="1100" u="sng"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c hMerge="1">
                  <a:txBody>
                    <a:bodyPr/>
                    <a:lstStyle/>
                    <a:p>
                      <a:endParaRPr lang="en-US" sz="1100" dirty="0"/>
                    </a:p>
                  </a:txBody>
                  <a:tcPr/>
                </a:tc>
              </a:tr>
              <a:tr h="12838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t>From Farm Extortion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dirty="0"/>
                    </a:p>
                  </a:txBody>
                  <a:tcPr/>
                </a:tc>
              </a:tr>
              <a:tr h="12838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From Poppies</a:t>
                      </a:r>
                      <a:endParaRPr lang="en-US"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r h="0">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Hold/Stockpile</a:t>
                      </a:r>
                      <a:endParaRPr lang="en-US"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r h="229694">
                <a:tc gridSpan="3">
                  <a:txBody>
                    <a:bodyPr/>
                    <a:lstStyle/>
                    <a:p>
                      <a:r>
                        <a:rPr lang="en-US" sz="1100" dirty="0" smtClean="0"/>
                        <a:t>#   </a:t>
                      </a:r>
                      <a:r>
                        <a:rPr lang="en-US" sz="1100" baseline="0" dirty="0" smtClean="0"/>
                        <a:t>           </a:t>
                      </a:r>
                      <a:r>
                        <a:rPr lang="en-US" sz="1100" u="sng" baseline="0" dirty="0" smtClean="0"/>
                        <a:t>Allocation:</a:t>
                      </a:r>
                      <a:endParaRPr lang="en-US" sz="1100" u="sng"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noFill/>
                  </a:tcPr>
                </a:tc>
                <a:tc hMerge="1">
                  <a:txBody>
                    <a:bodyPr/>
                    <a:lstStyle/>
                    <a:p>
                      <a:endParaRPr lang="en-US" sz="1100" dirty="0" smtClean="0"/>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Cash to Farmers</a:t>
                      </a:r>
                      <a:endParaRPr lang="en-US"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dirty="0"/>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Humanitarian Aid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Support Insurgents</a:t>
                      </a:r>
                      <a:endParaRPr lang="en-US"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dirty="0"/>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Bribe Government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Extort</a:t>
                      </a:r>
                      <a:r>
                        <a:rPr lang="en-US" sz="1000" baseline="0" dirty="0" smtClean="0"/>
                        <a:t> from </a:t>
                      </a:r>
                      <a:r>
                        <a:rPr lang="en-US" sz="1000" dirty="0" smtClean="0"/>
                        <a:t>Farmers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Threat/Attack</a:t>
                      </a:r>
                      <a:r>
                        <a:rPr lang="en-US" sz="1000" baseline="0" dirty="0" smtClean="0"/>
                        <a:t> Gov’t</a:t>
                      </a:r>
                      <a:endParaRPr lang="en-US" sz="10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Hold/Stockpile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bl>
          </a:graphicData>
        </a:graphic>
      </p:graphicFrame>
      <p:graphicFrame>
        <p:nvGraphicFramePr>
          <p:cNvPr id="18" name="Table 17"/>
          <p:cNvGraphicFramePr>
            <a:graphicFrameLocks noGrp="1"/>
          </p:cNvGraphicFramePr>
          <p:nvPr>
            <p:extLst>
              <p:ext uri="{D42A27DB-BD31-4B8C-83A1-F6EECF244321}">
                <p14:modId xmlns:p14="http://schemas.microsoft.com/office/powerpoint/2010/main" val="2810757031"/>
              </p:ext>
            </p:extLst>
          </p:nvPr>
        </p:nvGraphicFramePr>
        <p:xfrm>
          <a:off x="1981200" y="3127419"/>
          <a:ext cx="1676400" cy="3535680"/>
        </p:xfrm>
        <a:graphic>
          <a:graphicData uri="http://schemas.openxmlformats.org/drawingml/2006/table">
            <a:tbl>
              <a:tblPr firstRow="1" bandRow="1">
                <a:effectLst>
                  <a:outerShdw blurRad="50800" dist="38100" algn="l" rotWithShape="0">
                    <a:prstClr val="black">
                      <a:alpha val="40000"/>
                    </a:prstClr>
                  </a:outerShdw>
                </a:effectLst>
                <a:tableStyleId>{073A0DAA-6AF3-43AB-8588-CEC1D06C72B9}</a:tableStyleId>
              </a:tblPr>
              <a:tblGrid>
                <a:gridCol w="286328"/>
                <a:gridCol w="381000"/>
                <a:gridCol w="1009072"/>
              </a:tblGrid>
              <a:tr h="182879">
                <a:tc gridSpan="2">
                  <a:txBody>
                    <a:bodyPr/>
                    <a:lstStyle/>
                    <a:p>
                      <a:r>
                        <a:rPr lang="en-US" sz="1100" b="1" dirty="0" smtClean="0"/>
                        <a:t>Round 2</a:t>
                      </a:r>
                      <a:endParaRPr lang="en-US" sz="11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tx2">
                        <a:lumMod val="75000"/>
                      </a:schemeClr>
                    </a:solidFill>
                  </a:tcPr>
                </a:tc>
                <a:tc hMerge="1">
                  <a:txBody>
                    <a:bodyPr/>
                    <a:lstStyle/>
                    <a:p>
                      <a:endParaRPr lang="en-US"/>
                    </a:p>
                  </a:txBody>
                  <a:tcPr/>
                </a:tc>
                <a:tc>
                  <a:txBody>
                    <a:bodyPr/>
                    <a:lstStyle/>
                    <a:p>
                      <a:pPr algn="ctr"/>
                      <a:r>
                        <a:rPr lang="en-US" sz="1100" b="0" dirty="0" smtClean="0">
                          <a:solidFill>
                            <a:schemeClr val="tx1"/>
                          </a:solidFill>
                        </a:rPr>
                        <a:t>Resources: </a:t>
                      </a:r>
                      <a:br>
                        <a:rPr lang="en-US" sz="1100" b="0" dirty="0" smtClean="0">
                          <a:solidFill>
                            <a:schemeClr val="tx1"/>
                          </a:solidFill>
                        </a:rPr>
                      </a:br>
                      <a:r>
                        <a:rPr lang="en-US" sz="1100" b="0" dirty="0" smtClean="0">
                          <a:solidFill>
                            <a:schemeClr val="tx1"/>
                          </a:solidFill>
                        </a:rPr>
                        <a:t>_____</a:t>
                      </a:r>
                      <a:endParaRPr 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cell3D prstMaterial="dkEdge">
                      <a:bevel/>
                      <a:lightRig rig="flood" dir="t"/>
                    </a:cell3D>
                    <a:noFill/>
                  </a:tcPr>
                </a:tc>
              </a:tr>
              <a:tr h="158864">
                <a:tc gridSpan="3">
                  <a:txBody>
                    <a:bodyPr/>
                    <a:lstStyle/>
                    <a:p>
                      <a:r>
                        <a:rPr lang="en-US" sz="1100" baseline="0" dirty="0" smtClean="0"/>
                        <a:t> </a:t>
                      </a:r>
                      <a:r>
                        <a:rPr lang="en-US" sz="1100" dirty="0" smtClean="0"/>
                        <a:t>   </a:t>
                      </a:r>
                      <a:r>
                        <a:rPr lang="en-US" sz="1100" baseline="0" dirty="0" smtClean="0"/>
                        <a:t>       </a:t>
                      </a:r>
                      <a:r>
                        <a:rPr lang="en-US" sz="1100" u="sng" baseline="0" dirty="0" smtClean="0"/>
                        <a:t>New Income:</a:t>
                      </a:r>
                      <a:endParaRPr lang="en-US" sz="1100" u="sng"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c hMerge="1">
                  <a:txBody>
                    <a:bodyPr/>
                    <a:lstStyle/>
                    <a:p>
                      <a:endParaRPr lang="en-US" sz="1100" dirty="0"/>
                    </a:p>
                  </a:txBody>
                  <a:tcPr/>
                </a:tc>
              </a:tr>
              <a:tr h="12838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t>From Farm Extortion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dirty="0"/>
                    </a:p>
                  </a:txBody>
                  <a:tcPr/>
                </a:tc>
              </a:tr>
              <a:tr h="12838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From Poppies</a:t>
                      </a:r>
                      <a:endParaRPr lang="en-US"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Hold/Stockpile</a:t>
                      </a:r>
                      <a:endParaRPr lang="en-US"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r h="229694">
                <a:tc gridSpan="3">
                  <a:txBody>
                    <a:bodyPr/>
                    <a:lstStyle/>
                    <a:p>
                      <a:r>
                        <a:rPr lang="en-US" sz="1100" dirty="0" smtClean="0"/>
                        <a:t>#   </a:t>
                      </a:r>
                      <a:r>
                        <a:rPr lang="en-US" sz="1100" baseline="0" dirty="0" smtClean="0"/>
                        <a:t>           </a:t>
                      </a:r>
                      <a:r>
                        <a:rPr lang="en-US" sz="1100" u="sng" baseline="0" dirty="0" smtClean="0"/>
                        <a:t>Allocation:</a:t>
                      </a:r>
                      <a:endParaRPr lang="en-US" sz="1100" u="sng"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noFill/>
                  </a:tcPr>
                </a:tc>
                <a:tc hMerge="1">
                  <a:txBody>
                    <a:bodyPr/>
                    <a:lstStyle/>
                    <a:p>
                      <a:endParaRPr lang="en-US" sz="1100" dirty="0" smtClean="0"/>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Cash to Farmers</a:t>
                      </a:r>
                      <a:endParaRPr lang="en-US"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dirty="0"/>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Humanitarian Aid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Support Insurgents</a:t>
                      </a:r>
                      <a:endParaRPr lang="en-US"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dirty="0"/>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Bribe Government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Extort</a:t>
                      </a:r>
                      <a:r>
                        <a:rPr lang="en-US" sz="1000" baseline="0" dirty="0" smtClean="0"/>
                        <a:t> from </a:t>
                      </a:r>
                      <a:r>
                        <a:rPr lang="en-US" sz="1000" dirty="0" smtClean="0"/>
                        <a:t>Farmers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Threat/Attack</a:t>
                      </a:r>
                      <a:r>
                        <a:rPr lang="en-US" sz="1000" baseline="0" dirty="0" smtClean="0"/>
                        <a:t> Gov’t</a:t>
                      </a:r>
                      <a:endParaRPr lang="en-US" sz="10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Hold/Stockpile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bl>
          </a:graphicData>
        </a:graphic>
      </p:graphicFrame>
      <p:graphicFrame>
        <p:nvGraphicFramePr>
          <p:cNvPr id="19" name="Table 18"/>
          <p:cNvGraphicFramePr>
            <a:graphicFrameLocks noGrp="1"/>
          </p:cNvGraphicFramePr>
          <p:nvPr>
            <p:extLst>
              <p:ext uri="{D42A27DB-BD31-4B8C-83A1-F6EECF244321}">
                <p14:modId xmlns:p14="http://schemas.microsoft.com/office/powerpoint/2010/main" val="2467256004"/>
              </p:ext>
            </p:extLst>
          </p:nvPr>
        </p:nvGraphicFramePr>
        <p:xfrm>
          <a:off x="228600" y="3127419"/>
          <a:ext cx="1676400" cy="2499360"/>
        </p:xfrm>
        <a:graphic>
          <a:graphicData uri="http://schemas.openxmlformats.org/drawingml/2006/table">
            <a:tbl>
              <a:tblPr firstRow="1" bandRow="1">
                <a:effectLst>
                  <a:outerShdw blurRad="50800" dist="38100" algn="l" rotWithShape="0">
                    <a:prstClr val="black">
                      <a:alpha val="40000"/>
                    </a:prstClr>
                  </a:outerShdw>
                </a:effectLst>
                <a:tableStyleId>{073A0DAA-6AF3-43AB-8588-CEC1D06C72B9}</a:tableStyleId>
              </a:tblPr>
              <a:tblGrid>
                <a:gridCol w="286328"/>
                <a:gridCol w="381000"/>
                <a:gridCol w="1009072"/>
              </a:tblGrid>
              <a:tr h="182879">
                <a:tc gridSpan="2">
                  <a:txBody>
                    <a:bodyPr/>
                    <a:lstStyle/>
                    <a:p>
                      <a:r>
                        <a:rPr lang="en-US" sz="1100" b="1" dirty="0" smtClean="0"/>
                        <a:t>Round 1</a:t>
                      </a:r>
                      <a:endParaRPr lang="en-US" sz="11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tx2">
                        <a:lumMod val="75000"/>
                      </a:schemeClr>
                    </a:solidFill>
                  </a:tcPr>
                </a:tc>
                <a:tc hMerge="1">
                  <a:txBody>
                    <a:bodyPr/>
                    <a:lstStyle/>
                    <a:p>
                      <a:endParaRPr lang="en-US"/>
                    </a:p>
                  </a:txBody>
                  <a:tcPr/>
                </a:tc>
                <a:tc>
                  <a:txBody>
                    <a:bodyPr/>
                    <a:lstStyle/>
                    <a:p>
                      <a:pPr algn="ctr"/>
                      <a:r>
                        <a:rPr lang="en-US" sz="1100" b="0" dirty="0" smtClean="0">
                          <a:solidFill>
                            <a:schemeClr val="tx1"/>
                          </a:solidFill>
                        </a:rPr>
                        <a:t>Resources: </a:t>
                      </a:r>
                      <a:br>
                        <a:rPr lang="en-US" sz="1100" b="0" dirty="0" smtClean="0">
                          <a:solidFill>
                            <a:schemeClr val="tx1"/>
                          </a:solidFill>
                        </a:rPr>
                      </a:br>
                      <a:r>
                        <a:rPr lang="en-US" sz="1100" b="0" dirty="0" smtClean="0">
                          <a:solidFill>
                            <a:schemeClr val="tx1"/>
                          </a:solidFill>
                        </a:rPr>
                        <a:t>__9__</a:t>
                      </a:r>
                      <a:endParaRPr 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cell3D prstMaterial="dkEdge">
                      <a:bevel/>
                      <a:lightRig rig="flood" dir="t"/>
                    </a:cell3D>
                    <a:noFill/>
                  </a:tcPr>
                </a:tc>
              </a:tr>
              <a:tr h="229694">
                <a:tc gridSpan="3">
                  <a:txBody>
                    <a:bodyPr/>
                    <a:lstStyle/>
                    <a:p>
                      <a:r>
                        <a:rPr lang="en-US" sz="1100" dirty="0" smtClean="0"/>
                        <a:t>#   </a:t>
                      </a:r>
                      <a:r>
                        <a:rPr lang="en-US" sz="1100" baseline="0" dirty="0" smtClean="0"/>
                        <a:t>           </a:t>
                      </a:r>
                      <a:r>
                        <a:rPr lang="en-US" sz="1100" u="sng" baseline="0" dirty="0" smtClean="0"/>
                        <a:t>Allocation:</a:t>
                      </a:r>
                      <a:endParaRPr lang="en-US" sz="1100" u="sng"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noFill/>
                  </a:tcPr>
                </a:tc>
                <a:tc hMerge="1">
                  <a:txBody>
                    <a:bodyPr/>
                    <a:lstStyle/>
                    <a:p>
                      <a:endParaRPr lang="en-US" sz="1100" dirty="0" smtClean="0"/>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Cash to Farmers</a:t>
                      </a:r>
                      <a:endParaRPr lang="en-US"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dirty="0"/>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Humanitarian Aid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Support Insurgents</a:t>
                      </a:r>
                      <a:endParaRPr lang="en-US"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dirty="0"/>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Bribe Government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Extort</a:t>
                      </a:r>
                      <a:r>
                        <a:rPr lang="en-US" sz="1000" baseline="0" dirty="0" smtClean="0"/>
                        <a:t> from </a:t>
                      </a:r>
                      <a:r>
                        <a:rPr lang="en-US" sz="1000" dirty="0" smtClean="0"/>
                        <a:t>Farmers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Threat/Attack</a:t>
                      </a:r>
                      <a:r>
                        <a:rPr lang="en-US" sz="1000" baseline="0" dirty="0" smtClean="0"/>
                        <a:t> Gov’t</a:t>
                      </a:r>
                      <a:endParaRPr lang="en-US" sz="10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Hold/Stockpile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bl>
          </a:graphicData>
        </a:graphic>
      </p:graphicFrame>
      <p:graphicFrame>
        <p:nvGraphicFramePr>
          <p:cNvPr id="20" name="Table 19"/>
          <p:cNvGraphicFramePr>
            <a:graphicFrameLocks noGrp="1"/>
          </p:cNvGraphicFramePr>
          <p:nvPr>
            <p:extLst>
              <p:ext uri="{D42A27DB-BD31-4B8C-83A1-F6EECF244321}">
                <p14:modId xmlns:p14="http://schemas.microsoft.com/office/powerpoint/2010/main" val="2995175003"/>
              </p:ext>
            </p:extLst>
          </p:nvPr>
        </p:nvGraphicFramePr>
        <p:xfrm>
          <a:off x="5486400" y="3127419"/>
          <a:ext cx="1676400" cy="3535680"/>
        </p:xfrm>
        <a:graphic>
          <a:graphicData uri="http://schemas.openxmlformats.org/drawingml/2006/table">
            <a:tbl>
              <a:tblPr firstRow="1" bandRow="1">
                <a:effectLst>
                  <a:outerShdw blurRad="50800" dist="38100" algn="l" rotWithShape="0">
                    <a:prstClr val="black">
                      <a:alpha val="40000"/>
                    </a:prstClr>
                  </a:outerShdw>
                </a:effectLst>
                <a:tableStyleId>{073A0DAA-6AF3-43AB-8588-CEC1D06C72B9}</a:tableStyleId>
              </a:tblPr>
              <a:tblGrid>
                <a:gridCol w="286328"/>
                <a:gridCol w="381000"/>
                <a:gridCol w="1009072"/>
              </a:tblGrid>
              <a:tr h="182879">
                <a:tc gridSpan="2">
                  <a:txBody>
                    <a:bodyPr/>
                    <a:lstStyle/>
                    <a:p>
                      <a:r>
                        <a:rPr lang="en-US" sz="1100" b="1" dirty="0" smtClean="0"/>
                        <a:t>Round 4</a:t>
                      </a:r>
                      <a:endParaRPr lang="en-US" sz="11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tx2">
                        <a:lumMod val="75000"/>
                      </a:schemeClr>
                    </a:solidFill>
                  </a:tcPr>
                </a:tc>
                <a:tc hMerge="1">
                  <a:txBody>
                    <a:bodyPr/>
                    <a:lstStyle/>
                    <a:p>
                      <a:endParaRPr lang="en-US"/>
                    </a:p>
                  </a:txBody>
                  <a:tcPr/>
                </a:tc>
                <a:tc>
                  <a:txBody>
                    <a:bodyPr/>
                    <a:lstStyle/>
                    <a:p>
                      <a:pPr algn="ctr"/>
                      <a:r>
                        <a:rPr lang="en-US" sz="1100" b="0" dirty="0" smtClean="0">
                          <a:solidFill>
                            <a:schemeClr val="tx1"/>
                          </a:solidFill>
                        </a:rPr>
                        <a:t>Resources: </a:t>
                      </a:r>
                      <a:br>
                        <a:rPr lang="en-US" sz="1100" b="0" dirty="0" smtClean="0">
                          <a:solidFill>
                            <a:schemeClr val="tx1"/>
                          </a:solidFill>
                        </a:rPr>
                      </a:br>
                      <a:r>
                        <a:rPr lang="en-US" sz="1100" b="0" dirty="0" smtClean="0">
                          <a:solidFill>
                            <a:schemeClr val="tx1"/>
                          </a:solidFill>
                        </a:rPr>
                        <a:t>_____</a:t>
                      </a:r>
                      <a:endParaRPr 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cell3D prstMaterial="dkEdge">
                      <a:bevel/>
                      <a:lightRig rig="flood" dir="t"/>
                    </a:cell3D>
                    <a:noFill/>
                  </a:tcPr>
                </a:tc>
              </a:tr>
              <a:tr h="158864">
                <a:tc gridSpan="3">
                  <a:txBody>
                    <a:bodyPr/>
                    <a:lstStyle/>
                    <a:p>
                      <a:r>
                        <a:rPr lang="en-US" sz="1100" baseline="0" dirty="0" smtClean="0"/>
                        <a:t> </a:t>
                      </a:r>
                      <a:r>
                        <a:rPr lang="en-US" sz="1100" dirty="0" smtClean="0"/>
                        <a:t>   </a:t>
                      </a:r>
                      <a:r>
                        <a:rPr lang="en-US" sz="1100" baseline="0" dirty="0" smtClean="0"/>
                        <a:t>       </a:t>
                      </a:r>
                      <a:r>
                        <a:rPr lang="en-US" sz="1100" u="sng" baseline="0" dirty="0" smtClean="0"/>
                        <a:t>New Income:</a:t>
                      </a:r>
                      <a:endParaRPr lang="en-US" sz="1100" u="sng"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c hMerge="1">
                  <a:txBody>
                    <a:bodyPr/>
                    <a:lstStyle/>
                    <a:p>
                      <a:endParaRPr lang="en-US" sz="1100" dirty="0"/>
                    </a:p>
                  </a:txBody>
                  <a:tcPr/>
                </a:tc>
              </a:tr>
              <a:tr h="12838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t>From Farm Extortion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dirty="0"/>
                    </a:p>
                  </a:txBody>
                  <a:tcPr/>
                </a:tc>
              </a:tr>
              <a:tr h="12838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From Poppies</a:t>
                      </a:r>
                      <a:endParaRPr lang="en-US"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r h="0">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Hold/Stockpile</a:t>
                      </a:r>
                      <a:endParaRPr lang="en-US"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r h="229694">
                <a:tc gridSpan="3">
                  <a:txBody>
                    <a:bodyPr/>
                    <a:lstStyle/>
                    <a:p>
                      <a:r>
                        <a:rPr lang="en-US" sz="1100" dirty="0" smtClean="0"/>
                        <a:t>#   </a:t>
                      </a:r>
                      <a:r>
                        <a:rPr lang="en-US" sz="1100" baseline="0" dirty="0" smtClean="0"/>
                        <a:t>           </a:t>
                      </a:r>
                      <a:r>
                        <a:rPr lang="en-US" sz="1100" u="sng" baseline="0" dirty="0" smtClean="0"/>
                        <a:t>Allocation:</a:t>
                      </a:r>
                      <a:endParaRPr lang="en-US" sz="1100" u="sng"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noFill/>
                  </a:tcPr>
                </a:tc>
                <a:tc hMerge="1">
                  <a:txBody>
                    <a:bodyPr/>
                    <a:lstStyle/>
                    <a:p>
                      <a:endParaRPr lang="en-US" sz="1100" dirty="0" smtClean="0"/>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Cash to Farmers</a:t>
                      </a:r>
                      <a:endParaRPr lang="en-US"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dirty="0"/>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Humanitarian Aid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Support Insurgents</a:t>
                      </a:r>
                      <a:endParaRPr lang="en-US"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dirty="0"/>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Bribe Government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Extort from</a:t>
                      </a:r>
                      <a:r>
                        <a:rPr lang="en-US" sz="1000" baseline="0" dirty="0" smtClean="0"/>
                        <a:t> </a:t>
                      </a:r>
                      <a:r>
                        <a:rPr lang="en-US" sz="1000" dirty="0" smtClean="0"/>
                        <a:t>Farmers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Threat/Attack</a:t>
                      </a:r>
                      <a:r>
                        <a:rPr lang="en-US" sz="1000" baseline="0" dirty="0" smtClean="0"/>
                        <a:t> Gov’t</a:t>
                      </a:r>
                      <a:endParaRPr lang="en-US" sz="10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Hold/Stockpile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bl>
          </a:graphicData>
        </a:graphic>
      </p:graphicFrame>
      <p:graphicFrame>
        <p:nvGraphicFramePr>
          <p:cNvPr id="21" name="Table 20"/>
          <p:cNvGraphicFramePr>
            <a:graphicFrameLocks noGrp="1"/>
          </p:cNvGraphicFramePr>
          <p:nvPr>
            <p:extLst>
              <p:ext uri="{D42A27DB-BD31-4B8C-83A1-F6EECF244321}">
                <p14:modId xmlns:p14="http://schemas.microsoft.com/office/powerpoint/2010/main" val="2035160026"/>
              </p:ext>
            </p:extLst>
          </p:nvPr>
        </p:nvGraphicFramePr>
        <p:xfrm>
          <a:off x="7239000" y="3127419"/>
          <a:ext cx="1676400" cy="3535680"/>
        </p:xfrm>
        <a:graphic>
          <a:graphicData uri="http://schemas.openxmlformats.org/drawingml/2006/table">
            <a:tbl>
              <a:tblPr firstRow="1" bandRow="1">
                <a:effectLst>
                  <a:outerShdw blurRad="50800" dist="38100" algn="l" rotWithShape="0">
                    <a:prstClr val="black">
                      <a:alpha val="40000"/>
                    </a:prstClr>
                  </a:outerShdw>
                </a:effectLst>
                <a:tableStyleId>{073A0DAA-6AF3-43AB-8588-CEC1D06C72B9}</a:tableStyleId>
              </a:tblPr>
              <a:tblGrid>
                <a:gridCol w="286328"/>
                <a:gridCol w="381000"/>
                <a:gridCol w="1009072"/>
              </a:tblGrid>
              <a:tr h="182879">
                <a:tc gridSpan="2">
                  <a:txBody>
                    <a:bodyPr/>
                    <a:lstStyle/>
                    <a:p>
                      <a:r>
                        <a:rPr lang="en-US" sz="1100" b="1" dirty="0" smtClean="0"/>
                        <a:t>Round 5</a:t>
                      </a:r>
                      <a:endParaRPr lang="en-US" sz="11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tx2">
                        <a:lumMod val="75000"/>
                      </a:schemeClr>
                    </a:solidFill>
                  </a:tcPr>
                </a:tc>
                <a:tc hMerge="1">
                  <a:txBody>
                    <a:bodyPr/>
                    <a:lstStyle/>
                    <a:p>
                      <a:endParaRPr lang="en-US"/>
                    </a:p>
                  </a:txBody>
                  <a:tcPr/>
                </a:tc>
                <a:tc>
                  <a:txBody>
                    <a:bodyPr/>
                    <a:lstStyle/>
                    <a:p>
                      <a:pPr algn="ctr"/>
                      <a:r>
                        <a:rPr lang="en-US" sz="1100" b="0" dirty="0" smtClean="0">
                          <a:solidFill>
                            <a:schemeClr val="tx1"/>
                          </a:solidFill>
                        </a:rPr>
                        <a:t>Resources: </a:t>
                      </a:r>
                      <a:br>
                        <a:rPr lang="en-US" sz="1100" b="0" dirty="0" smtClean="0">
                          <a:solidFill>
                            <a:schemeClr val="tx1"/>
                          </a:solidFill>
                        </a:rPr>
                      </a:br>
                      <a:r>
                        <a:rPr lang="en-US" sz="1100" b="0" dirty="0" smtClean="0">
                          <a:solidFill>
                            <a:schemeClr val="tx1"/>
                          </a:solidFill>
                        </a:rPr>
                        <a:t>_____</a:t>
                      </a:r>
                      <a:endParaRPr 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cell3D prstMaterial="dkEdge">
                      <a:bevel/>
                      <a:lightRig rig="flood" dir="t"/>
                    </a:cell3D>
                    <a:noFill/>
                  </a:tcPr>
                </a:tc>
              </a:tr>
              <a:tr h="158864">
                <a:tc gridSpan="3">
                  <a:txBody>
                    <a:bodyPr/>
                    <a:lstStyle/>
                    <a:p>
                      <a:r>
                        <a:rPr lang="en-US" sz="1100" baseline="0" dirty="0" smtClean="0"/>
                        <a:t> </a:t>
                      </a:r>
                      <a:r>
                        <a:rPr lang="en-US" sz="1100" dirty="0" smtClean="0"/>
                        <a:t>   </a:t>
                      </a:r>
                      <a:r>
                        <a:rPr lang="en-US" sz="1100" baseline="0" dirty="0" smtClean="0"/>
                        <a:t>       </a:t>
                      </a:r>
                      <a:r>
                        <a:rPr lang="en-US" sz="1100" u="sng" baseline="0" dirty="0" smtClean="0"/>
                        <a:t>New Income:</a:t>
                      </a:r>
                      <a:endParaRPr lang="en-US" sz="1100" u="sng"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c hMerge="1">
                  <a:txBody>
                    <a:bodyPr/>
                    <a:lstStyle/>
                    <a:p>
                      <a:endParaRPr lang="en-US" sz="1100" dirty="0"/>
                    </a:p>
                  </a:txBody>
                  <a:tcPr/>
                </a:tc>
              </a:tr>
              <a:tr h="12838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t>From Farm Extortion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dirty="0"/>
                    </a:p>
                  </a:txBody>
                  <a:tcPr/>
                </a:tc>
              </a:tr>
              <a:tr h="12838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From Poppies</a:t>
                      </a:r>
                      <a:endParaRPr lang="en-US"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r h="0">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Hold/Stockpile</a:t>
                      </a:r>
                      <a:endParaRPr lang="en-US"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r h="229694">
                <a:tc gridSpan="3">
                  <a:txBody>
                    <a:bodyPr/>
                    <a:lstStyle/>
                    <a:p>
                      <a:r>
                        <a:rPr lang="en-US" sz="1100" dirty="0" smtClean="0"/>
                        <a:t>#   </a:t>
                      </a:r>
                      <a:r>
                        <a:rPr lang="en-US" sz="1100" baseline="0" dirty="0" smtClean="0"/>
                        <a:t>           </a:t>
                      </a:r>
                      <a:r>
                        <a:rPr lang="en-US" sz="1100" u="sng" baseline="0" dirty="0" smtClean="0"/>
                        <a:t>Allocation:</a:t>
                      </a:r>
                      <a:endParaRPr lang="en-US" sz="1100" u="sng"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noFill/>
                  </a:tcPr>
                </a:tc>
                <a:tc hMerge="1">
                  <a:txBody>
                    <a:bodyPr/>
                    <a:lstStyle/>
                    <a:p>
                      <a:endParaRPr lang="en-US" sz="1100" dirty="0" smtClean="0"/>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Cash to Farmers</a:t>
                      </a:r>
                      <a:endParaRPr lang="en-US"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dirty="0"/>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Humanitarian Aid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Support Insurgents</a:t>
                      </a:r>
                      <a:endParaRPr lang="en-US"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dirty="0"/>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Bribe Government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Extort</a:t>
                      </a:r>
                      <a:r>
                        <a:rPr lang="en-US" sz="1000" baseline="0" dirty="0" smtClean="0"/>
                        <a:t> from </a:t>
                      </a:r>
                      <a:r>
                        <a:rPr lang="en-US" sz="1000" dirty="0" smtClean="0"/>
                        <a:t>Farmers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Threat/Attack</a:t>
                      </a:r>
                      <a:r>
                        <a:rPr lang="en-US" sz="1000" baseline="0" dirty="0" smtClean="0"/>
                        <a:t> Gov’t</a:t>
                      </a:r>
                      <a:endParaRPr lang="en-US" sz="10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r h="229694">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000" dirty="0" smtClean="0"/>
                        <a:t>Hold/Stockpile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hMerge="1">
                  <a:txBody>
                    <a:bodyPr/>
                    <a:lstStyle/>
                    <a:p>
                      <a:endParaRPr lang="en-US"/>
                    </a:p>
                  </a:txBody>
                  <a:tcPr/>
                </a:tc>
              </a:tr>
            </a:tbl>
          </a:graphicData>
        </a:graphic>
      </p:graphicFrame>
      <p:sp>
        <p:nvSpPr>
          <p:cNvPr id="12" name="TextBox 11"/>
          <p:cNvSpPr txBox="1"/>
          <p:nvPr/>
        </p:nvSpPr>
        <p:spPr>
          <a:xfrm>
            <a:off x="6324600" y="2387080"/>
            <a:ext cx="1219200" cy="246221"/>
          </a:xfrm>
          <a:prstGeom prst="rect">
            <a:avLst/>
          </a:prstGeom>
          <a:noFill/>
          <a:ln>
            <a:solidFill>
              <a:schemeClr val="tx1"/>
            </a:solidFill>
          </a:ln>
        </p:spPr>
        <p:txBody>
          <a:bodyPr wrap="square" lIns="0" tIns="0" rIns="0" bIns="0" rtlCol="0">
            <a:spAutoFit/>
          </a:bodyPr>
          <a:lstStyle/>
          <a:p>
            <a:pPr algn="ctr"/>
            <a:r>
              <a:rPr lang="en-US" sz="800" b="1" dirty="0" smtClean="0"/>
              <a:t>Chart 1</a:t>
            </a:r>
          </a:p>
          <a:p>
            <a:pPr algn="ctr"/>
            <a:r>
              <a:rPr lang="en-US" sz="800" dirty="0" smtClean="0"/>
              <a:t>Poppy production - Blue</a:t>
            </a:r>
            <a:endParaRPr lang="en-US" sz="800" dirty="0"/>
          </a:p>
        </p:txBody>
      </p:sp>
      <p:sp>
        <p:nvSpPr>
          <p:cNvPr id="13" name="TextBox 12"/>
          <p:cNvSpPr txBox="1"/>
          <p:nvPr/>
        </p:nvSpPr>
        <p:spPr>
          <a:xfrm>
            <a:off x="7620000" y="2381250"/>
            <a:ext cx="1219200" cy="246221"/>
          </a:xfrm>
          <a:prstGeom prst="rect">
            <a:avLst/>
          </a:prstGeom>
          <a:noFill/>
          <a:ln>
            <a:solidFill>
              <a:schemeClr val="tx1"/>
            </a:solidFill>
          </a:ln>
        </p:spPr>
        <p:txBody>
          <a:bodyPr wrap="square" lIns="0" tIns="0" rIns="0" bIns="0" rtlCol="0">
            <a:spAutoFit/>
          </a:bodyPr>
          <a:lstStyle/>
          <a:p>
            <a:pPr algn="ctr"/>
            <a:r>
              <a:rPr lang="en-US" sz="800" b="1" dirty="0" smtClean="0"/>
              <a:t>Chart 2 – Insurgents</a:t>
            </a:r>
          </a:p>
          <a:p>
            <a:pPr algn="ctr"/>
            <a:r>
              <a:rPr lang="en-US" sz="800" dirty="0" smtClean="0"/>
              <a:t>Perception </a:t>
            </a:r>
            <a:r>
              <a:rPr lang="en-US" sz="800" smtClean="0"/>
              <a:t>- </a:t>
            </a:r>
            <a:r>
              <a:rPr lang="en-US" sz="800" smtClean="0"/>
              <a:t>Yellow</a:t>
            </a:r>
            <a:endParaRPr lang="en-US" sz="800" dirty="0"/>
          </a:p>
        </p:txBody>
      </p:sp>
      <p:sp>
        <p:nvSpPr>
          <p:cNvPr id="14" name="TextBox 13"/>
          <p:cNvSpPr txBox="1"/>
          <p:nvPr/>
        </p:nvSpPr>
        <p:spPr>
          <a:xfrm>
            <a:off x="6324600" y="2667000"/>
            <a:ext cx="1219200" cy="246221"/>
          </a:xfrm>
          <a:prstGeom prst="rect">
            <a:avLst/>
          </a:prstGeom>
          <a:noFill/>
          <a:ln>
            <a:solidFill>
              <a:schemeClr val="tx1"/>
            </a:solidFill>
          </a:ln>
        </p:spPr>
        <p:txBody>
          <a:bodyPr wrap="square" lIns="0" tIns="0" rIns="0" bIns="0" rtlCol="0">
            <a:spAutoFit/>
          </a:bodyPr>
          <a:lstStyle/>
          <a:p>
            <a:pPr algn="ctr"/>
            <a:r>
              <a:rPr lang="en-US" sz="800" b="1" dirty="0" smtClean="0"/>
              <a:t>Chart 3 – U.S.</a:t>
            </a:r>
          </a:p>
          <a:p>
            <a:pPr algn="ctr"/>
            <a:r>
              <a:rPr lang="en-US" sz="800" dirty="0" smtClean="0"/>
              <a:t>Perceived In-Country– Blue</a:t>
            </a:r>
          </a:p>
        </p:txBody>
      </p:sp>
      <p:sp>
        <p:nvSpPr>
          <p:cNvPr id="17" name="TextBox 16"/>
          <p:cNvSpPr txBox="1"/>
          <p:nvPr/>
        </p:nvSpPr>
        <p:spPr>
          <a:xfrm>
            <a:off x="7620000" y="2667000"/>
            <a:ext cx="1219200" cy="246221"/>
          </a:xfrm>
          <a:prstGeom prst="rect">
            <a:avLst/>
          </a:prstGeom>
          <a:noFill/>
          <a:ln>
            <a:solidFill>
              <a:schemeClr val="tx1"/>
            </a:solidFill>
          </a:ln>
        </p:spPr>
        <p:txBody>
          <a:bodyPr wrap="square" lIns="0" tIns="0" rIns="0" bIns="0" rtlCol="0">
            <a:spAutoFit/>
          </a:bodyPr>
          <a:lstStyle/>
          <a:p>
            <a:pPr algn="ctr"/>
            <a:r>
              <a:rPr lang="en-US" sz="800" b="1" dirty="0" smtClean="0"/>
              <a:t>Chart 5 – Regional </a:t>
            </a:r>
            <a:r>
              <a:rPr lang="en-US" sz="800" b="1" dirty="0" err="1" smtClean="0"/>
              <a:t>Govt</a:t>
            </a:r>
            <a:endParaRPr lang="en-US" sz="800" b="1" dirty="0" smtClean="0"/>
          </a:p>
          <a:p>
            <a:pPr algn="ctr"/>
            <a:r>
              <a:rPr lang="en-US" sz="800" dirty="0" smtClean="0"/>
              <a:t>Public Perception – Blue</a:t>
            </a:r>
          </a:p>
        </p:txBody>
      </p:sp>
      <p:sp>
        <p:nvSpPr>
          <p:cNvPr id="22" name="TextBox 21"/>
          <p:cNvSpPr txBox="1"/>
          <p:nvPr/>
        </p:nvSpPr>
        <p:spPr>
          <a:xfrm>
            <a:off x="6781800" y="2133600"/>
            <a:ext cx="1639680" cy="307777"/>
          </a:xfrm>
          <a:prstGeom prst="rect">
            <a:avLst/>
          </a:prstGeom>
          <a:noFill/>
        </p:spPr>
        <p:txBody>
          <a:bodyPr wrap="none" rtlCol="0">
            <a:spAutoFit/>
          </a:bodyPr>
          <a:lstStyle/>
          <a:p>
            <a:r>
              <a:rPr lang="en-US" sz="1400" b="1" dirty="0" smtClean="0"/>
              <a:t>Trend Data Legends</a:t>
            </a:r>
            <a:endParaRPr lang="en-US" sz="1400" b="1" dirty="0"/>
          </a:p>
        </p:txBody>
      </p:sp>
    </p:spTree>
    <p:extLst>
      <p:ext uri="{BB962C8B-B14F-4D97-AF65-F5344CB8AC3E}">
        <p14:creationId xmlns:p14="http://schemas.microsoft.com/office/powerpoint/2010/main" val="23163905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70BFF6F3C98094DAFD817A26C5F43F0" ma:contentTypeVersion="12" ma:contentTypeDescription="Create a new document." ma:contentTypeScope="" ma:versionID="8964a440dd1148c5646769ac80e876f4">
  <xsd:schema xmlns:xsd="http://www.w3.org/2001/XMLSchema" xmlns:xs="http://www.w3.org/2001/XMLSchema" xmlns:p="http://schemas.microsoft.com/office/2006/metadata/properties" xmlns:ns2="3824c827-c531-43d9-980f-0ac2c342c137" xmlns:ns3="f8fd1609-a400-4f06-9f38-15d9e867677b" targetNamespace="http://schemas.microsoft.com/office/2006/metadata/properties" ma:root="true" ma:fieldsID="4bdb5c4345ca6125fc9e180b47b8b33c" ns2:_="" ns3:_="">
    <xsd:import namespace="3824c827-c531-43d9-980f-0ac2c342c137"/>
    <xsd:import namespace="f8fd1609-a400-4f06-9f38-15d9e867677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824c827-c531-43d9-980f-0ac2c342c13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8fd1609-a400-4f06-9f38-15d9e867677b"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24A79A8-A101-47EF-AF7D-85CD01795BB8}"/>
</file>

<file path=customXml/itemProps2.xml><?xml version="1.0" encoding="utf-8"?>
<ds:datastoreItem xmlns:ds="http://schemas.openxmlformats.org/officeDocument/2006/customXml" ds:itemID="{9004CDC6-24DE-48DE-B74F-B681D96CA689}"/>
</file>

<file path=customXml/itemProps3.xml><?xml version="1.0" encoding="utf-8"?>
<ds:datastoreItem xmlns:ds="http://schemas.openxmlformats.org/officeDocument/2006/customXml" ds:itemID="{EAFB37EC-331A-49B3-B557-30AE7BF291FB}"/>
</file>

<file path=docProps/app.xml><?xml version="1.0" encoding="utf-8"?>
<Properties xmlns="http://schemas.openxmlformats.org/officeDocument/2006/extended-properties" xmlns:vt="http://schemas.openxmlformats.org/officeDocument/2006/docPropsVTypes">
  <TotalTime>2922</TotalTime>
  <Words>1956</Words>
  <Application>Microsoft Office PowerPoint</Application>
  <PresentationFormat>On-screen Show (4:3)</PresentationFormat>
  <Paragraphs>409</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Mike McCloskey</dc:creator>
  <cp:lastModifiedBy>Patrick Carmody</cp:lastModifiedBy>
  <cp:revision>81</cp:revision>
  <dcterms:created xsi:type="dcterms:W3CDTF">2016-03-14T18:33:53Z</dcterms:created>
  <dcterms:modified xsi:type="dcterms:W3CDTF">2016-10-19T17:58:04Z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0x010100370BFF6F3C98094DAFD817A26C5F43F0</vt:lpwstr>
  </property>
</Properties>
</file>