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9"/>
  </p:notesMasterIdLst>
  <p:handoutMasterIdLst>
    <p:handoutMasterId r:id="rId10"/>
  </p:handoutMasterIdLst>
  <p:sldIdLst>
    <p:sldId id="809" r:id="rId2"/>
    <p:sldId id="811" r:id="rId3"/>
    <p:sldId id="812" r:id="rId4"/>
    <p:sldId id="813" r:id="rId5"/>
    <p:sldId id="814" r:id="rId6"/>
    <p:sldId id="815" r:id="rId7"/>
    <p:sldId id="816" r:id="rId8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8C00"/>
    <a:srgbClr val="FFC000"/>
    <a:srgbClr val="7F7F7F"/>
    <a:srgbClr val="FFE2AA"/>
    <a:srgbClr val="CC3300"/>
    <a:srgbClr val="CCFFFF"/>
    <a:srgbClr val="660066"/>
    <a:srgbClr val="800080"/>
    <a:srgbClr val="FFFF00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30" autoAdjust="0"/>
    <p:restoredTop sz="58634" autoAdjust="0"/>
  </p:normalViewPr>
  <p:slideViewPr>
    <p:cSldViewPr>
      <p:cViewPr varScale="1">
        <p:scale>
          <a:sx n="37" d="100"/>
          <a:sy n="37" d="100"/>
        </p:scale>
        <p:origin x="177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04"/>
    </p:cViewPr>
  </p:outlineViewPr>
  <p:notesTextViewPr>
    <p:cViewPr>
      <p:scale>
        <a:sx n="100" d="100"/>
        <a:sy n="100" d="100"/>
      </p:scale>
      <p:origin x="0" y="-36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1632" y="-10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70248" cy="48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02" tIns="47951" rIns="95902" bIns="47951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3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12" y="1"/>
            <a:ext cx="3170248" cy="48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02" tIns="47951" rIns="95902" bIns="4795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9625"/>
            <a:ext cx="3170248" cy="479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02" tIns="47951" rIns="95902" bIns="47951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3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12" y="9119625"/>
            <a:ext cx="3170248" cy="479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02" tIns="47951" rIns="95902" bIns="4795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 b="0"/>
            </a:lvl1pPr>
          </a:lstStyle>
          <a:p>
            <a:pPr>
              <a:defRPr/>
            </a:pPr>
            <a:fld id="{D68DCDF7-9352-4B8F-8D93-5D6B91EB34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858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70248" cy="48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02" tIns="47951" rIns="95902" bIns="47951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3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12" y="1"/>
            <a:ext cx="3170248" cy="48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02" tIns="47951" rIns="95902" bIns="4795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2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6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49" y="4559813"/>
            <a:ext cx="5851504" cy="4322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02" tIns="47951" rIns="95902" bIns="479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6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625"/>
            <a:ext cx="3170248" cy="479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02" tIns="47951" rIns="95902" bIns="47951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3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6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12" y="9119625"/>
            <a:ext cx="3170248" cy="479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02" tIns="47951" rIns="95902" bIns="4795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 b="0"/>
            </a:lvl1pPr>
          </a:lstStyle>
          <a:p>
            <a:pPr>
              <a:defRPr/>
            </a:pPr>
            <a:fld id="{FDFA6547-AF5E-4530-B3C1-EC74BCABE3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7441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u="sng" dirty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CA0691-1DB7-4121-8A76-839F0E0A82B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4060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10 min break after</a:t>
            </a:r>
            <a:r>
              <a:rPr lang="en-US" baseline="0" dirty="0" smtClean="0"/>
              <a:t> 1 and 2, then to through to the end? Last section is 70 minutes...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FA6547-AF5E-4530-B3C1-EC74BCABE31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9719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Stage 1</a:t>
            </a:r>
          </a:p>
          <a:p>
            <a:r>
              <a:rPr lang="en-US" sz="120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Most challenging part about trying to visually represent a sociocultural system? How did you overcome those challenges?</a:t>
            </a:r>
          </a:p>
          <a:p>
            <a:r>
              <a:rPr lang="en-US" sz="120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Identifying leverage points and developing potential interventions challenging? Why? (Or why not?) How did your team overcome those challenges?</a:t>
            </a:r>
          </a:p>
          <a:p>
            <a:r>
              <a:rPr lang="en-US" i="0" dirty="0" smtClean="0"/>
              <a:t>Stage 2</a:t>
            </a:r>
          </a:p>
          <a:p>
            <a:r>
              <a:rPr lang="en-US" sz="120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Challenges to integrate your teammates’ respective understandings into a single, coherent representation? Why? (Or why not?) How did your team overcome those challenges?</a:t>
            </a:r>
          </a:p>
          <a:p>
            <a:r>
              <a:rPr lang="en-US" sz="120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Understanding of the system in question change throughout the exercise? Do you think it was useful to begin by exploring one subsystem first? Why? (Or why not?)</a:t>
            </a:r>
          </a:p>
          <a:p>
            <a:r>
              <a:rPr lang="en-US" sz="120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Expand the SCS of interest beyond the one in the second stage, where would you place a broader boundary? Which players outside the current system boundaries would you be interested in including?</a:t>
            </a:r>
          </a:p>
          <a:p>
            <a:r>
              <a:rPr lang="en-US" sz="120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How, if at all, was this exercise relevant to operational situations?</a:t>
            </a:r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FA6547-AF5E-4530-B3C1-EC74BCABE31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600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ppt 1 cov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16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800600" y="2209800"/>
            <a:ext cx="39624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400" b="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499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499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09600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759325"/>
          </a:xfrm>
        </p:spPr>
        <p:txBody>
          <a:bodyPr/>
          <a:lstStyle>
            <a:lvl1pPr marL="463550" indent="-463550">
              <a:buClrTx/>
              <a:defRPr sz="2800" b="0"/>
            </a:lvl1pPr>
            <a:lvl2pPr marL="858838" indent="-401638">
              <a:buClrTx/>
              <a:defRPr sz="2600" b="0"/>
            </a:lvl2pPr>
            <a:lvl3pPr marL="1252538" indent="-338138">
              <a:buClrTx/>
              <a:defRPr sz="2400" b="0"/>
            </a:lvl3pPr>
            <a:lvl4pPr marL="1716088" indent="-344488">
              <a:buClrTx/>
              <a:defRPr sz="2200" b="0"/>
            </a:lvl4pPr>
            <a:lvl5pPr marL="2166938" indent="-338138">
              <a:buClrTx/>
              <a:defRPr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40645" name="Rectangle 5"/>
          <p:cNvSpPr>
            <a:spLocks noChangeArrowheads="1"/>
          </p:cNvSpPr>
          <p:nvPr/>
        </p:nvSpPr>
        <p:spPr bwMode="auto">
          <a:xfrm>
            <a:off x="0" y="32527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>
              <a:defRPr/>
            </a:pPr>
            <a:endParaRPr lang="en-US"/>
          </a:p>
        </p:txBody>
      </p:sp>
      <p:pic>
        <p:nvPicPr>
          <p:cNvPr id="6150" name="Picture 6" descr="banner"/>
          <p:cNvPicPr>
            <a:picLocks noChangeAspect="1" noChangeArrowheads="1"/>
          </p:cNvPicPr>
          <p:nvPr/>
        </p:nvPicPr>
        <p:blipFill>
          <a:blip r:embed="rId15" cstate="print">
            <a:lum bright="36000" contrast="-24000"/>
          </a:blip>
          <a:srcRect l="49680" t="17213" r="8640" b="52965"/>
          <a:stretch>
            <a:fillRect/>
          </a:stretch>
        </p:blipFill>
        <p:spPr bwMode="auto">
          <a:xfrm>
            <a:off x="4114800" y="6383338"/>
            <a:ext cx="27241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152" name="Group 8"/>
          <p:cNvGrpSpPr>
            <a:grpSpLocks/>
          </p:cNvGrpSpPr>
          <p:nvPr userDrawn="1"/>
        </p:nvGrpSpPr>
        <p:grpSpPr bwMode="auto">
          <a:xfrm>
            <a:off x="0" y="1066800"/>
            <a:ext cx="9144000" cy="5867400"/>
            <a:chOff x="144" y="-144"/>
            <a:chExt cx="5760" cy="4336"/>
          </a:xfrm>
        </p:grpSpPr>
        <p:pic>
          <p:nvPicPr>
            <p:cNvPr id="6146" name="Picture 2" descr="ppt 1 all pages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144" y="-144"/>
              <a:ext cx="5760" cy="4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51" name="Rectangle 7"/>
            <p:cNvSpPr>
              <a:spLocks noChangeArrowheads="1"/>
            </p:cNvSpPr>
            <p:nvPr userDrawn="1"/>
          </p:nvSpPr>
          <p:spPr bwMode="auto">
            <a:xfrm>
              <a:off x="144" y="-144"/>
              <a:ext cx="5760" cy="33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  <p:sldLayoutId id="2147483905" r:id="rId8"/>
    <p:sldLayoutId id="2147483906" r:id="rId9"/>
    <p:sldLayoutId id="2147483907" r:id="rId10"/>
    <p:sldLayoutId id="2147483908" r:id="rId11"/>
    <p:sldLayoutId id="2147483909" r:id="rId12"/>
    <p:sldLayoutId id="2147483910" r:id="rId13"/>
  </p:sldLayoutIdLst>
  <p:transition/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99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99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99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99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99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FF99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FF99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FF99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FF99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808080"/>
        </a:buClr>
        <a:buFont typeface="Wingdings" pitchFamily="2" charset="2"/>
        <a:buChar char="q"/>
        <a:defRPr sz="3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808080"/>
        </a:buClr>
        <a:buFont typeface="Wingdings" pitchFamily="2" charset="2"/>
        <a:buChar char="q"/>
        <a:defRPr sz="32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808080"/>
        </a:buClr>
        <a:buFont typeface="Wingdings" pitchFamily="2" charset="2"/>
        <a:buChar char="q"/>
        <a:defRPr sz="28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808080"/>
        </a:buClr>
        <a:buFont typeface="Wingdings" pitchFamily="2" charset="2"/>
        <a:buChar char="q"/>
        <a:defRPr sz="24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808080"/>
        </a:buClr>
        <a:buFont typeface="Wingdings" pitchFamily="2" charset="2"/>
        <a:buChar char="q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808080"/>
        </a:buClr>
        <a:buFont typeface="Wingdings" pitchFamily="2" charset="2"/>
        <a:buChar char="q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808080"/>
        </a:buClr>
        <a:buFont typeface="Wingdings" pitchFamily="2" charset="2"/>
        <a:buChar char="q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808080"/>
        </a:buClr>
        <a:buFont typeface="Wingdings" pitchFamily="2" charset="2"/>
        <a:buChar char="q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808080"/>
        </a:buClr>
        <a:buFont typeface="Wingdings" pitchFamily="2" charset="2"/>
        <a:buChar char="q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1" y="228601"/>
            <a:ext cx="4114799" cy="2057400"/>
          </a:xfrm>
          <a:prstGeom prst="rect">
            <a:avLst/>
          </a:prstGeom>
        </p:spPr>
      </p:pic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048000"/>
            <a:ext cx="6705600" cy="685800"/>
          </a:xfrm>
        </p:spPr>
        <p:txBody>
          <a:bodyPr/>
          <a:lstStyle/>
          <a:p>
            <a:pPr algn="ctr" eaLnBrk="1" hangingPunct="1"/>
            <a:r>
              <a:rPr lang="en-US" sz="4800" dirty="0" err="1" smtClean="0">
                <a:solidFill>
                  <a:schemeClr val="tx1"/>
                </a:solidFill>
              </a:rPr>
              <a:t>BoundEx</a:t>
            </a:r>
            <a:endParaRPr lang="en-US" sz="4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4759325"/>
          </a:xfrm>
        </p:spPr>
        <p:txBody>
          <a:bodyPr/>
          <a:lstStyle/>
          <a:p>
            <a:r>
              <a:rPr lang="en-US" dirty="0"/>
              <a:t>You will explore a complex real-world sociocultural system (SCS) in small teams and discuss potential interventions with the class</a:t>
            </a:r>
          </a:p>
          <a:p>
            <a:pPr marL="808038" indent="-347663">
              <a:buFont typeface="+mj-lt"/>
              <a:buAutoNum type="arabicPeriod"/>
            </a:pPr>
            <a:r>
              <a:rPr lang="en-US" sz="2400" dirty="0" smtClean="0"/>
              <a:t>Review materials </a:t>
            </a:r>
            <a:r>
              <a:rPr lang="en-US" sz="2400" dirty="0"/>
              <a:t>on the issue your team has been assigned to address </a:t>
            </a:r>
            <a:r>
              <a:rPr lang="en-US" sz="2400" dirty="0" smtClean="0"/>
              <a:t>(60 min)</a:t>
            </a:r>
            <a:endParaRPr lang="en-US" sz="2400" dirty="0"/>
          </a:p>
          <a:p>
            <a:pPr marL="808038" indent="-347663">
              <a:buFont typeface="+mj-lt"/>
              <a:buAutoNum type="arabicPeriod"/>
            </a:pPr>
            <a:r>
              <a:rPr lang="en-US" sz="2400" dirty="0"/>
              <a:t>Share your team’s understanding of the situation and how your team thinks it could be improved (40 min)</a:t>
            </a:r>
          </a:p>
          <a:p>
            <a:pPr marL="808038" indent="-347663">
              <a:buFont typeface="+mj-lt"/>
              <a:buAutoNum type="arabicPeriod"/>
            </a:pPr>
            <a:r>
              <a:rPr lang="en-US" sz="2400" dirty="0" smtClean="0"/>
              <a:t>Consider the </a:t>
            </a:r>
            <a:r>
              <a:rPr lang="en-US" sz="2400" dirty="0"/>
              <a:t>broader SCS beyond your specific issue and discuss </a:t>
            </a:r>
            <a:r>
              <a:rPr lang="en-US" sz="2400" dirty="0" smtClean="0"/>
              <a:t>interventions in new teams </a:t>
            </a:r>
            <a:r>
              <a:rPr lang="en-US" sz="2400" dirty="0"/>
              <a:t>(20 min)</a:t>
            </a:r>
          </a:p>
          <a:p>
            <a:pPr marL="808038" indent="-347663">
              <a:buFont typeface="+mj-lt"/>
              <a:buAutoNum type="arabicPeriod"/>
            </a:pPr>
            <a:r>
              <a:rPr lang="en-US" sz="2400" dirty="0"/>
              <a:t>Whole-class discussion about interventions </a:t>
            </a:r>
            <a:r>
              <a:rPr lang="en-US" sz="2400" dirty="0" smtClean="0"/>
              <a:t>(25 min)</a:t>
            </a:r>
          </a:p>
          <a:p>
            <a:pPr marL="808038" indent="-347663">
              <a:buFont typeface="+mj-lt"/>
              <a:buAutoNum type="arabicPeriod"/>
            </a:pPr>
            <a:r>
              <a:rPr lang="en-US" sz="2400" dirty="0" smtClean="0"/>
              <a:t>Final discussion/debrief (25 min)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78275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382000" cy="609600"/>
          </a:xfrm>
        </p:spPr>
        <p:txBody>
          <a:bodyPr/>
          <a:lstStyle/>
          <a:p>
            <a:r>
              <a:rPr lang="en-US" dirty="0" smtClean="0"/>
              <a:t>1. Review Materials on Your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about which aspects of the situation are critical for your peers to understand the issue</a:t>
            </a:r>
          </a:p>
          <a:p>
            <a:r>
              <a:rPr lang="en-US" dirty="0" smtClean="0"/>
              <a:t>Draw visual representations to capture the structure and dynamics of the situation</a:t>
            </a:r>
          </a:p>
          <a:p>
            <a:r>
              <a:rPr lang="en-US" dirty="0" smtClean="0"/>
              <a:t>Consider potential interventions and how you anticipate they might impact the situation</a:t>
            </a:r>
          </a:p>
          <a:p>
            <a:endParaRPr lang="en-US" dirty="0" smtClean="0"/>
          </a:p>
          <a:p>
            <a:r>
              <a:rPr lang="en-US" dirty="0" smtClean="0"/>
              <a:t>Be ready to share what you learned after 1 </a:t>
            </a:r>
            <a:r>
              <a:rPr lang="en-US" dirty="0" err="1" smtClean="0"/>
              <a:t>hr</a:t>
            </a:r>
            <a:endParaRPr lang="en-US" dirty="0" smtClean="0"/>
          </a:p>
          <a:p>
            <a:pPr lvl="1"/>
            <a:r>
              <a:rPr lang="en-US" dirty="0" smtClean="0"/>
              <a:t>Plan for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40763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Share What You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Focus on aspects of the situation that are important for peers to know to understand and develop interventions to address the </a:t>
            </a:r>
            <a:r>
              <a:rPr lang="en-US" dirty="0" smtClean="0"/>
              <a:t>situation</a:t>
            </a:r>
          </a:p>
          <a:p>
            <a:r>
              <a:rPr lang="en-US" dirty="0" smtClean="0"/>
              <a:t>Propose potential interventions (given what you know) and how you expect them to impact SCS</a:t>
            </a:r>
          </a:p>
          <a:p>
            <a:r>
              <a:rPr lang="en-US" dirty="0" smtClean="0"/>
              <a:t>Limit your presentation to no more than 10 min</a:t>
            </a:r>
          </a:p>
          <a:p>
            <a:r>
              <a:rPr lang="en-US" dirty="0" smtClean="0"/>
              <a:t>Be ready to answer questions</a:t>
            </a:r>
          </a:p>
        </p:txBody>
      </p:sp>
    </p:spTree>
    <p:extLst>
      <p:ext uri="{BB962C8B-B14F-4D97-AF65-F5344CB8AC3E}">
        <p14:creationId xmlns:p14="http://schemas.microsoft.com/office/powerpoint/2010/main" val="97952273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Consider the Broader SCS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teams of 4 people</a:t>
            </a:r>
          </a:p>
          <a:p>
            <a:r>
              <a:rPr lang="en-US" dirty="0" smtClean="0"/>
              <a:t>You will team up with individuals who explored an issue different from yours during stage 1</a:t>
            </a:r>
          </a:p>
          <a:p>
            <a:r>
              <a:rPr lang="en-US" dirty="0" smtClean="0"/>
              <a:t>Integrate/synthesize your understanding and representations to better understand the broader SCS (i.e., Colombia)</a:t>
            </a:r>
          </a:p>
          <a:p>
            <a:r>
              <a:rPr lang="en-US" dirty="0" smtClean="0"/>
              <a:t>Identify leverage points and develop potential interventions to discuss with the whole class</a:t>
            </a:r>
          </a:p>
        </p:txBody>
      </p:sp>
    </p:spTree>
    <p:extLst>
      <p:ext uri="{BB962C8B-B14F-4D97-AF65-F5344CB8AC3E}">
        <p14:creationId xmlns:p14="http://schemas.microsoft.com/office/powerpoint/2010/main" val="260332206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Discuss Interventions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Teams briefly present their planned interventions and contrast them</a:t>
            </a:r>
          </a:p>
          <a:p>
            <a:r>
              <a:rPr lang="en-US" dirty="0"/>
              <a:t>Whole-class </a:t>
            </a:r>
            <a:r>
              <a:rPr lang="en-US" dirty="0" smtClean="0"/>
              <a:t>discussion to develop a promising, sustainable intervention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194791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Final Discussion/Debrief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0572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Copy of 361_Master">
  <a:themeElements>
    <a:clrScheme name="Custom 2">
      <a:dk1>
        <a:srgbClr val="000000"/>
      </a:dk1>
      <a:lt1>
        <a:srgbClr val="FFFFFF"/>
      </a:lt1>
      <a:dk2>
        <a:srgbClr val="666633"/>
      </a:dk2>
      <a:lt2>
        <a:srgbClr val="00000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E2AA"/>
      </a:accent5>
      <a:accent6>
        <a:srgbClr val="D9D9A1"/>
      </a:accent6>
      <a:hlink>
        <a:srgbClr val="808000"/>
      </a:hlink>
      <a:folHlink>
        <a:srgbClr val="CCCC00"/>
      </a:folHlink>
    </a:clrScheme>
    <a:fontScheme name="1_Copy of 361_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opy of 361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py of 361_Master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py of 361_Master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py of 361_Master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py of 361_Master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py of 361_Master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py of 361_Master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py of 361_Master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py of 361_Master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0BFF6F3C98094DAFD817A26C5F43F0" ma:contentTypeVersion="12" ma:contentTypeDescription="Create a new document." ma:contentTypeScope="" ma:versionID="8964a440dd1148c5646769ac80e876f4">
  <xsd:schema xmlns:xsd="http://www.w3.org/2001/XMLSchema" xmlns:xs="http://www.w3.org/2001/XMLSchema" xmlns:p="http://schemas.microsoft.com/office/2006/metadata/properties" xmlns:ns2="3824c827-c531-43d9-980f-0ac2c342c137" xmlns:ns3="f8fd1609-a400-4f06-9f38-15d9e867677b" targetNamespace="http://schemas.microsoft.com/office/2006/metadata/properties" ma:root="true" ma:fieldsID="4bdb5c4345ca6125fc9e180b47b8b33c" ns2:_="" ns3:_="">
    <xsd:import namespace="3824c827-c531-43d9-980f-0ac2c342c137"/>
    <xsd:import namespace="f8fd1609-a400-4f06-9f38-15d9e867677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24c827-c531-43d9-980f-0ac2c342c13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fd1609-a400-4f06-9f38-15d9e867677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3F940C9-7FE1-4817-B6AC-B0468DABF942}"/>
</file>

<file path=customXml/itemProps2.xml><?xml version="1.0" encoding="utf-8"?>
<ds:datastoreItem xmlns:ds="http://schemas.openxmlformats.org/officeDocument/2006/customXml" ds:itemID="{EE45FE15-A2C2-4C36-99B7-E94E2DB3E6FC}"/>
</file>

<file path=customXml/itemProps3.xml><?xml version="1.0" encoding="utf-8"?>
<ds:datastoreItem xmlns:ds="http://schemas.openxmlformats.org/officeDocument/2006/customXml" ds:itemID="{53027613-D0DA-4E92-92C6-4042D13B363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66752</TotalTime>
  <Words>473</Words>
  <Application>Microsoft Office PowerPoint</Application>
  <PresentationFormat>On-screen Show (4:3)</PresentationFormat>
  <Paragraphs>41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Wingdings</vt:lpstr>
      <vt:lpstr>1_Copy of 361_Master</vt:lpstr>
      <vt:lpstr>BoundEx</vt:lpstr>
      <vt:lpstr>Overview</vt:lpstr>
      <vt:lpstr>1. Review Materials on Your Issue</vt:lpstr>
      <vt:lpstr>2. Share What You Learned</vt:lpstr>
      <vt:lpstr>3. Consider the Broader SCS</vt:lpstr>
      <vt:lpstr>4. Discuss Interventions</vt:lpstr>
      <vt:lpstr>5. Final Discussion/Debrief</vt:lpstr>
    </vt:vector>
  </TitlesOfParts>
  <Company>Studio 361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3C Development</dc:title>
  <dc:creator>Mike McCloskey</dc:creator>
  <cp:lastModifiedBy>Julio Mateo</cp:lastModifiedBy>
  <cp:revision>1194</cp:revision>
  <dcterms:created xsi:type="dcterms:W3CDTF">2005-02-17T15:22:48Z</dcterms:created>
  <dcterms:modified xsi:type="dcterms:W3CDTF">2016-10-12T15:27:28Z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0x010100370BFF6F3C98094DAFD817A26C5F43F0</vt:lpwstr>
  </property>
</Properties>
</file>