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300" r:id="rId5"/>
    <p:sldId id="260" r:id="rId6"/>
    <p:sldId id="264" r:id="rId7"/>
    <p:sldId id="265" r:id="rId8"/>
    <p:sldId id="301" r:id="rId9"/>
    <p:sldId id="302" r:id="rId10"/>
    <p:sldId id="269" r:id="rId11"/>
    <p:sldId id="270" r:id="rId12"/>
    <p:sldId id="299" r:id="rId13"/>
    <p:sldId id="273" r:id="rId14"/>
    <p:sldId id="274" r:id="rId15"/>
    <p:sldId id="298" r:id="rId16"/>
    <p:sldId id="276" r:id="rId17"/>
    <p:sldId id="263" r:id="rId18"/>
    <p:sldId id="277" r:id="rId19"/>
    <p:sldId id="278" r:id="rId20"/>
    <p:sldId id="297" r:id="rId21"/>
    <p:sldId id="279" r:id="rId22"/>
    <p:sldId id="282" r:id="rId23"/>
    <p:sldId id="280" r:id="rId24"/>
    <p:sldId id="290" r:id="rId25"/>
    <p:sldId id="283" r:id="rId26"/>
    <p:sldId id="296" r:id="rId27"/>
    <p:sldId id="292" r:id="rId28"/>
    <p:sldId id="293" r:id="rId29"/>
    <p:sldId id="294" r:id="rId30"/>
    <p:sldId id="29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3706" autoAdjust="0"/>
  </p:normalViewPr>
  <p:slideViewPr>
    <p:cSldViewPr>
      <p:cViewPr>
        <p:scale>
          <a:sx n="87" d="100"/>
          <a:sy n="87" d="100"/>
        </p:scale>
        <p:origin x="-2220" y="-72"/>
      </p:cViewPr>
      <p:guideLst>
        <p:guide orient="horz" pos="432"/>
        <p:guide pos="336"/>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BCD5B-E31D-4BC6-B698-AE540D136F16}" type="datetimeFigureOut">
              <a:rPr lang="en-US" smtClean="0"/>
              <a:t>6/12/2017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173BF-7FFE-41C8-A05D-27089AEB4FDC}" type="slidenum">
              <a:rPr lang="en-US" smtClean="0"/>
              <a:t>‹#›</a:t>
            </a:fld>
            <a:endParaRPr lang="en-US"/>
          </a:p>
        </p:txBody>
      </p:sp>
    </p:spTree>
    <p:extLst>
      <p:ext uri="{BB962C8B-B14F-4D97-AF65-F5344CB8AC3E}">
        <p14:creationId xmlns:p14="http://schemas.microsoft.com/office/powerpoint/2010/main" val="298770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source:  http://www.hawaiiarmyweekly.com/storage/2016/02/2378779-768x510.jpg</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4</a:t>
            </a:fld>
            <a:endParaRPr lang="en-US"/>
          </a:p>
        </p:txBody>
      </p:sp>
    </p:spTree>
    <p:extLst>
      <p:ext uri="{BB962C8B-B14F-4D97-AF65-F5344CB8AC3E}">
        <p14:creationId xmlns:p14="http://schemas.microsoft.com/office/powerpoint/2010/main" val="555202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sz="2000" dirty="0"/>
              <a:t>Use open-ended rather than closed-ended questions that ask for more than a simple “yes” or “no” response.</a:t>
            </a:r>
          </a:p>
          <a:p>
            <a:pPr lvl="1" indent="-228600">
              <a:buFont typeface="Courier New" panose="02070309020205020404" pitchFamily="49" charset="0"/>
              <a:buChar char="o"/>
            </a:pPr>
            <a:r>
              <a:rPr lang="en-US" dirty="0"/>
              <a:t>Remember the objective of the question and tailor the wording appropriately</a:t>
            </a:r>
          </a:p>
          <a:p>
            <a:endParaRPr lang="en-US" sz="800" dirty="0"/>
          </a:p>
          <a:p>
            <a:pPr marL="228600" indent="-228600">
              <a:buFont typeface="Arial" panose="020B0604020202020204" pitchFamily="34" charset="0"/>
              <a:buChar char="•"/>
            </a:pPr>
            <a:r>
              <a:rPr lang="en-US" sz="2000" dirty="0"/>
              <a:t>Ask a variety of types of questions:</a:t>
            </a:r>
          </a:p>
          <a:p>
            <a:pPr marL="457200" indent="-228600">
              <a:buFont typeface="Courier New" panose="02070309020205020404" pitchFamily="49" charset="0"/>
              <a:buChar char="o"/>
            </a:pPr>
            <a:r>
              <a:rPr lang="en-US" dirty="0"/>
              <a:t>Not solely “what happened?” or “what is going on?”</a:t>
            </a:r>
          </a:p>
          <a:p>
            <a:pPr marL="457200" indent="-228600">
              <a:buFont typeface="Courier New" panose="02070309020205020404" pitchFamily="49" charset="0"/>
              <a:buChar char="o"/>
            </a:pPr>
            <a:r>
              <a:rPr lang="en-US" dirty="0"/>
              <a:t>Also ask, “how?” “why?” “what if?” and “what does this mean for x?”</a:t>
            </a:r>
          </a:p>
          <a:p>
            <a:endParaRPr lang="en-US" sz="800" dirty="0"/>
          </a:p>
          <a:p>
            <a:pPr marL="228600" indent="-228600">
              <a:buFont typeface="Arial" panose="020B0604020202020204" pitchFamily="34" charset="0"/>
              <a:buChar char="•"/>
            </a:pPr>
            <a:r>
              <a:rPr lang="en-US" sz="2000" dirty="0"/>
              <a:t>Seek information that reflects contradictory, unfamiliar, or unpopular points of view</a:t>
            </a:r>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27</a:t>
            </a:fld>
            <a:endParaRPr lang="en-US"/>
          </a:p>
        </p:txBody>
      </p:sp>
    </p:spTree>
    <p:extLst>
      <p:ext uri="{BB962C8B-B14F-4D97-AF65-F5344CB8AC3E}">
        <p14:creationId xmlns:p14="http://schemas.microsoft.com/office/powerpoint/2010/main" val="1139915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now going to</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spend time thinking about and planning how we are going to answer the questions you generated in the first part of this activity. Seeking information to answer complex questions is difficult for a variety of reasons. For example: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Operational settings are often awash in data, which may or may not be helpful or relevant making it difficult to figure out what data to focus on and what to filter 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search for information can be unending and it is difficult to decide how and when the information gathered is “enough for now.”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focus of information searches are often too narrow, which limits the breadth and depth of understanding. It is often unclear where to look for information. Or, we rely on familiar sources only, which also limit understanding.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Seeking information that reflects contradictory, unpopular or unfamiliar points of view can be uncomfortable. Being open to alternative perspectives on an issue is difficult, but is critical to enhancing one’s eventual understanding of very complex problems.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Understanding of the situation may change as information is revealed, requiring a new set of questions or a reframing of the problem.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Facilitator should also mention any challenges that the students have brought up thus far.]</a:t>
            </a:r>
            <a:endParaRPr lang="en-US" dirty="0">
              <a:effectLst/>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29</a:t>
            </a:fld>
            <a:endParaRPr lang="en-US"/>
          </a:p>
        </p:txBody>
      </p:sp>
    </p:spTree>
    <p:extLst>
      <p:ext uri="{BB962C8B-B14F-4D97-AF65-F5344CB8AC3E}">
        <p14:creationId xmlns:p14="http://schemas.microsoft.com/office/powerpoint/2010/main" val="1017040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30</a:t>
            </a:fld>
            <a:endParaRPr lang="en-US"/>
          </a:p>
        </p:txBody>
      </p:sp>
    </p:spTree>
    <p:extLst>
      <p:ext uri="{BB962C8B-B14F-4D97-AF65-F5344CB8AC3E}">
        <p14:creationId xmlns:p14="http://schemas.microsoft.com/office/powerpoint/2010/main" val="1427226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way to think about these exercises is akin to what young athletes experience on their way to becoming exceptional athletes. A basketball player practices component skills such as dribbling</a:t>
            </a:r>
            <a:r>
              <a:rPr lang="en-US" sz="1200" kern="1200" baseline="0" dirty="0">
                <a:solidFill>
                  <a:schemeClr val="tx1"/>
                </a:solidFill>
                <a:effectLst/>
                <a:latin typeface="+mn-lt"/>
                <a:ea typeface="+mn-ea"/>
                <a:cs typeface="+mn-cs"/>
              </a:rPr>
              <a:t>, shooting, rebounding, passing, and</a:t>
            </a:r>
            <a:r>
              <a:rPr lang="en-US" sz="1200" kern="1200" dirty="0">
                <a:solidFill>
                  <a:schemeClr val="tx1"/>
                </a:solidFill>
                <a:effectLst/>
                <a:latin typeface="+mn-lt"/>
                <a:ea typeface="+mn-ea"/>
                <a:cs typeface="+mn-cs"/>
              </a:rPr>
              <a:t> footwork. Practicing these component skills – and doing so repeatedly and over time – is essential to becoming a skilled basketball player. </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9</a:t>
            </a:fld>
            <a:endParaRPr lang="en-US"/>
          </a:p>
        </p:txBody>
      </p:sp>
    </p:spTree>
    <p:extLst>
      <p:ext uri="{BB962C8B-B14F-4D97-AF65-F5344CB8AC3E}">
        <p14:creationId xmlns:p14="http://schemas.microsoft.com/office/powerpoint/2010/main" val="122250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same</a:t>
            </a:r>
            <a:r>
              <a:rPr lang="en-US" sz="1200" kern="1200" baseline="0" dirty="0">
                <a:solidFill>
                  <a:schemeClr val="tx1"/>
                </a:solidFill>
                <a:effectLst/>
                <a:latin typeface="+mn-lt"/>
                <a:ea typeface="+mn-ea"/>
                <a:cs typeface="+mn-cs"/>
              </a:rPr>
              <a:t> way, practicing skills such as reflecting, questioning, systems thinking, and thinking into the future (and doing so repeatedly) is essential to becoming a skilled strategic thinker.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30188" indent="-230188">
              <a:buFont typeface="Arial" panose="020B0604020202020204" pitchFamily="34" charset="0"/>
              <a:buChar char="•"/>
            </a:pPr>
            <a:r>
              <a:rPr lang="en-US" dirty="0"/>
              <a:t>Doing any of these exercises once or twice will not transform you into a strategic thinker. </a:t>
            </a:r>
          </a:p>
          <a:p>
            <a:pPr marL="230188" indent="-230188">
              <a:buFont typeface="Arial" panose="020B0604020202020204" pitchFamily="34" charset="0"/>
              <a:buChar char="•"/>
            </a:pPr>
            <a:r>
              <a:rPr lang="en-US" dirty="0"/>
              <a:t>They are analogous to the drills that athletes use to hone their skills.</a:t>
            </a:r>
          </a:p>
          <a:p>
            <a:pPr marL="230188" indent="-230188">
              <a:buFont typeface="Arial" panose="020B0604020202020204" pitchFamily="34" charset="0"/>
              <a:buChar char="•"/>
            </a:pPr>
            <a:r>
              <a:rPr lang="en-US" dirty="0"/>
              <a:t>Developing advanced strategic thinking skills means repeatedly practicing the foundational skills necessary to become a great strategic thinker.</a:t>
            </a:r>
          </a:p>
          <a:p>
            <a:pPr marL="230188" indent="-230188">
              <a:buFont typeface="Arial" panose="020B0604020202020204" pitchFamily="34" charset="0"/>
              <a:buChar char="•"/>
            </a:pPr>
            <a:r>
              <a:rPr lang="en-US" dirty="0"/>
              <a:t>The exercises can help you practice some of the (many) skills you’ll need in order to become a skilled strategic thinker.</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10</a:t>
            </a:fld>
            <a:endParaRPr lang="en-US"/>
          </a:p>
        </p:txBody>
      </p:sp>
    </p:spTree>
    <p:extLst>
      <p:ext uri="{BB962C8B-B14F-4D97-AF65-F5344CB8AC3E}">
        <p14:creationId xmlns:p14="http://schemas.microsoft.com/office/powerpoint/2010/main" val="393589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Part of thinking strategically involves the ability to learn continuously. Active learners ask insightful and powerful questions and find answers to those questions. This is what we are going to be practicing today.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Before we begin, I’d like to emphasize that what we are doing today is not about learning new concepts or making sure you can define what systems thinking is, but practicing a skill that is important for strategic thinking.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exercise, by itself, is not going to transform you into an expert strategic thinker. Developing the ability to think strategically takes a considerable amount of time, relevant experiences, understanding of key concepts, and a lot of practice.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going to give you an opportunity to practice 1) asking powerful questions, and 2) seeking information to inform those questions. </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12</a:t>
            </a:fld>
            <a:endParaRPr lang="en-US"/>
          </a:p>
        </p:txBody>
      </p:sp>
    </p:spTree>
    <p:extLst>
      <p:ext uri="{BB962C8B-B14F-4D97-AF65-F5344CB8AC3E}">
        <p14:creationId xmlns:p14="http://schemas.microsoft.com/office/powerpoint/2010/main" val="135488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By the end of the exercise, you should be able to:</a:t>
            </a:r>
          </a:p>
          <a:p>
            <a:pPr marL="114300" indent="-114300">
              <a:buFont typeface="Arial" panose="020B0604020202020204" pitchFamily="34" charset="0"/>
              <a:buChar char="•"/>
            </a:pPr>
            <a:r>
              <a:rPr lang="en-US" b="1" dirty="0"/>
              <a:t>Generate a wider variety of questions </a:t>
            </a:r>
            <a:r>
              <a:rPr lang="en-US" dirty="0"/>
              <a:t>to deepen learning, enhance situational understanding, identify challenges, question assumptions, and explore alternative perspectives.</a:t>
            </a:r>
          </a:p>
          <a:p>
            <a:pPr marL="114300" indent="-114300">
              <a:buFont typeface="Arial" panose="020B0604020202020204" pitchFamily="34" charset="0"/>
              <a:buChar char="•"/>
            </a:pPr>
            <a:r>
              <a:rPr lang="en-US" b="1" dirty="0"/>
              <a:t>Recognize characteristics of different types of questions: </a:t>
            </a:r>
            <a:r>
              <a:rPr lang="en-US" dirty="0"/>
              <a:t>descriptive, explanatory and exploratory questions, or questions that test fundamental assumptions.</a:t>
            </a:r>
          </a:p>
          <a:p>
            <a:pPr marL="114300" indent="-114300">
              <a:buFont typeface="Arial" panose="020B0604020202020204" pitchFamily="34" charset="0"/>
              <a:buChar char="•"/>
            </a:pPr>
            <a:r>
              <a:rPr lang="en-US" b="1" dirty="0"/>
              <a:t>Recognize characteristics of powerful questions</a:t>
            </a:r>
          </a:p>
          <a:p>
            <a:pPr marL="114300" indent="-114300">
              <a:buFont typeface="Arial" panose="020B0604020202020204" pitchFamily="34" charset="0"/>
              <a:buChar char="•"/>
            </a:pPr>
            <a:r>
              <a:rPr lang="en-US" b="1" dirty="0"/>
              <a:t>Appreciate the kinds of information that can be gained </a:t>
            </a:r>
            <a:r>
              <a:rPr lang="en-US" dirty="0"/>
              <a:t>from different types of questions.</a:t>
            </a:r>
          </a:p>
          <a:p>
            <a:pPr marL="114300" indent="-114300">
              <a:buFont typeface="Arial" panose="020B0604020202020204" pitchFamily="34" charset="0"/>
              <a:buChar char="•"/>
            </a:pPr>
            <a:r>
              <a:rPr lang="en-US" b="1" dirty="0"/>
              <a:t>Develop ideas for diverse information-gathering activities </a:t>
            </a:r>
            <a:r>
              <a:rPr lang="en-US" dirty="0"/>
              <a:t>needed to answer a wide-ranging set of questions.</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16</a:t>
            </a:fld>
            <a:endParaRPr lang="en-US"/>
          </a:p>
        </p:txBody>
      </p:sp>
    </p:spTree>
    <p:extLst>
      <p:ext uri="{BB962C8B-B14F-4D97-AF65-F5344CB8AC3E}">
        <p14:creationId xmlns:p14="http://schemas.microsoft.com/office/powerpoint/2010/main" val="2856623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are going to conduct an exercise on gaining insight by asking questions. Strategic thinkers are active learners. Questioning skills are a key building block to development as a strategic thinker.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Questioning allows us to gather information; but it can also do much more than that. Questions can promote critical thinking and deep learning by helping to clarify our thinking, identify and challenge assumptions, explore alternative perspectives about a current situation or problem, and think about how it may evolve in the future. </a:t>
            </a:r>
          </a:p>
          <a:p>
            <a:r>
              <a:rPr lang="en-US" sz="1200" kern="1200" dirty="0">
                <a:solidFill>
                  <a:schemeClr val="tx1"/>
                </a:solidFill>
                <a:effectLst/>
                <a:latin typeface="+mn-lt"/>
                <a:ea typeface="+mn-ea"/>
                <a:cs typeface="+mn-cs"/>
              </a:rPr>
              <a:t>All of these outcomes of thoughtful questioning are important to the ability to think strategically.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18</a:t>
            </a:fld>
            <a:endParaRPr lang="en-US"/>
          </a:p>
        </p:txBody>
      </p:sp>
    </p:spTree>
    <p:extLst>
      <p:ext uri="{BB962C8B-B14F-4D97-AF65-F5344CB8AC3E}">
        <p14:creationId xmlns:p14="http://schemas.microsoft.com/office/powerpoint/2010/main" val="3397411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important thing to recognize about questioning is that people tend to ask certain kinds of questions, depending on their personal point of view, education, biases, and experience. The questions we ask drive the information we go after, and what we tend to pay attention to and think is important. Because we get used to asking certain kinds of questions, we also get used to looking for certain kinds of information. That can limit our learning, and our ability to get to a deeper, clearer understanding of complex problems. So, it is also important that we develop our skills at asking a wide </a:t>
            </a:r>
            <a:r>
              <a:rPr lang="en-US" sz="1200" i="1" kern="1200" dirty="0">
                <a:solidFill>
                  <a:schemeClr val="tx1"/>
                </a:solidFill>
                <a:effectLst/>
                <a:latin typeface="+mn-lt"/>
                <a:ea typeface="+mn-ea"/>
                <a:cs typeface="+mn-cs"/>
              </a:rPr>
              <a:t>variety</a:t>
            </a:r>
            <a:r>
              <a:rPr lang="en-US" sz="1200" kern="1200" dirty="0">
                <a:solidFill>
                  <a:schemeClr val="tx1"/>
                </a:solidFill>
                <a:effectLst/>
                <a:latin typeface="+mn-lt"/>
                <a:ea typeface="+mn-ea"/>
                <a:cs typeface="+mn-cs"/>
              </a:rPr>
              <a:t> of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can be challenging to develop good questioning skills. For example:</a:t>
            </a:r>
          </a:p>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The biggest challenge to generating insightful questions is that people often want to identify solutions quickly in order to move to action. We often rush to solve the immediate problem, rather than exploring the nature of the problem and developing a deeper understanding before attempting to solve it. As a result, we may end up with solutions that do not adequately address the underlying problem.</a:t>
            </a:r>
          </a:p>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Another challenge is that people often start with a pre-determined view of the problem, which leads them to look for specific kinds of information, and limits how they think about the problem.</a:t>
            </a:r>
          </a:p>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A third challenge is that the questions posed may be too narrow. They may provide answers to only a small portion of the problem, or provide descriptive information but little else.</a:t>
            </a:r>
          </a:p>
          <a:p>
            <a:pPr marL="171450" indent="-171450" eaLnBrk="0" fontAlgn="base" hangingPunct="0">
              <a:buFont typeface="Arial" panose="020B0604020202020204" pitchFamily="34" charset="0"/>
              <a:buChar char="•"/>
            </a:pPr>
            <a:endParaRPr lang="en-US" sz="1200" kern="1200" dirty="0">
              <a:solidFill>
                <a:schemeClr val="tx1"/>
              </a:solidFill>
              <a:effectLst/>
              <a:latin typeface="+mn-lt"/>
              <a:ea typeface="+mn-ea"/>
              <a:cs typeface="+mn-cs"/>
            </a:endParaRPr>
          </a:p>
          <a:p>
            <a:pPr eaLnBrk="0" fontAlgn="base" hangingPunct="0"/>
            <a:r>
              <a:rPr lang="en-US" sz="1200" kern="1200" dirty="0">
                <a:solidFill>
                  <a:schemeClr val="tx1"/>
                </a:solidFill>
                <a:effectLst/>
                <a:latin typeface="+mn-lt"/>
                <a:ea typeface="+mn-ea"/>
                <a:cs typeface="+mn-cs"/>
              </a:rPr>
              <a:t>Effective strategic thinking requires an active learning stance and the ability to ask questions that allow us to develop a fuller understanding of the problem.</a:t>
            </a:r>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19</a:t>
            </a:fld>
            <a:endParaRPr lang="en-US"/>
          </a:p>
        </p:txBody>
      </p:sp>
    </p:spTree>
    <p:extLst>
      <p:ext uri="{BB962C8B-B14F-4D97-AF65-F5344CB8AC3E}">
        <p14:creationId xmlns:p14="http://schemas.microsoft.com/office/powerpoint/2010/main" val="1026925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mn-lt"/>
                <a:ea typeface="+mn-ea"/>
                <a:cs typeface="+mn-cs"/>
              </a:rPr>
              <a:t>Qualities of insightful questions</a:t>
            </a:r>
            <a:r>
              <a:rPr lang="en-US" sz="1200" kern="1200" dirty="0">
                <a:solidFill>
                  <a:schemeClr val="tx1"/>
                </a:solidFill>
                <a:effectLst/>
                <a:latin typeface="+mn-lt"/>
                <a:ea typeface="+mn-ea"/>
                <a:cs typeface="+mn-cs"/>
              </a:rPr>
              <a:t>: Skilled questioning starts with the ability to ask a variety of types of questions. </a:t>
            </a:r>
          </a:p>
          <a:p>
            <a:pPr eaLnBrk="0" fontAlgn="base" hangingPunct="0"/>
            <a:r>
              <a:rPr lang="en-US" sz="1200" kern="1200" dirty="0">
                <a:solidFill>
                  <a:schemeClr val="tx1"/>
                </a:solidFill>
                <a:effectLst/>
                <a:latin typeface="+mn-lt"/>
                <a:ea typeface="+mn-ea"/>
                <a:cs typeface="+mn-cs"/>
              </a:rPr>
              <a:t>A basic distinction is between open-ended and closed-ended questions. Closed-ended questions ask for a simple “yes” or “no” response – for example, “Are you busy Tuesday?” Open-ended questions elicit more varied information and typically start with “Who,” “What,” “Where,” “When,” “Why” or “How.” Open-ended questions ask for something beyond a yes or no answer, for example, “What are you doing on Tuesday?” </a:t>
            </a:r>
          </a:p>
          <a:p>
            <a:pPr eaLnBrk="0" fontAlgn="base" hangingPunct="0"/>
            <a:r>
              <a:rPr lang="en-US" sz="1200" kern="1200" dirty="0">
                <a:solidFill>
                  <a:schemeClr val="tx1"/>
                </a:solidFill>
                <a:effectLst/>
                <a:latin typeface="+mn-lt"/>
                <a:ea typeface="+mn-ea"/>
                <a:cs typeface="+mn-cs"/>
              </a:rPr>
              <a:t> </a:t>
            </a:r>
          </a:p>
          <a:p>
            <a:pPr eaLnBrk="0" fontAlgn="base" hangingPunct="0"/>
            <a:r>
              <a:rPr lang="en-US" sz="1200" kern="1200" dirty="0">
                <a:solidFill>
                  <a:schemeClr val="tx1"/>
                </a:solidFill>
                <a:effectLst/>
                <a:latin typeface="+mn-lt"/>
                <a:ea typeface="+mn-ea"/>
                <a:cs typeface="+mn-cs"/>
              </a:rPr>
              <a:t>In addition, insightful questions:</a:t>
            </a:r>
          </a:p>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Inform rather than seek agreement with a particular point of view</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Open the space of inquiry, invite more ideas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Encourage people to think more broadly and deeply</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Enable people to understand the situation in a holistic way</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Invite deep reflection</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Reveal ambiguity and paradox</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Allow people to understand the assumptions they (and others) hold</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Encourage more questions, and</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Stimulate reflective thinking</a:t>
            </a:r>
          </a:p>
          <a:p>
            <a:pPr marL="171450" indent="-171450" fontAlgn="base">
              <a:buFont typeface="Arial" panose="020B0604020202020204" pitchFamily="34" charset="0"/>
              <a:buChar cha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Generating and seeking answers to insightful questions can help unveil the real problem, which often turns out to be something bigger, more complicated, or entirely different than what we first thought. One advantage of questioning is that it can take place any time and in any situation, and can be used to understand data, events, attitudes, emotions, assumptions, and behaviors.</a:t>
            </a:r>
          </a:p>
          <a:p>
            <a:pPr fontAlgn="base"/>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25</a:t>
            </a:fld>
            <a:endParaRPr lang="en-US"/>
          </a:p>
        </p:txBody>
      </p:sp>
    </p:spTree>
    <p:extLst>
      <p:ext uri="{BB962C8B-B14F-4D97-AF65-F5344CB8AC3E}">
        <p14:creationId xmlns:p14="http://schemas.microsoft.com/office/powerpoint/2010/main" val="3239923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Questioning can take place at any time and in any situation. It can…</a:t>
            </a:r>
          </a:p>
          <a:p>
            <a:pPr marL="228600" indent="-228600">
              <a:buFont typeface="Arial" panose="020B0604020202020204" pitchFamily="34" charset="0"/>
              <a:buChar char="•"/>
            </a:pPr>
            <a:r>
              <a:rPr lang="en-US" sz="1200" dirty="0"/>
              <a:t>be used to understand a bigger picture: data, events, attitudes, emotions, assumptions, and behaviors.</a:t>
            </a:r>
          </a:p>
          <a:p>
            <a:pPr marL="228600" indent="-228600">
              <a:buFont typeface="Arial" panose="020B0604020202020204" pitchFamily="34" charset="0"/>
              <a:buChar char="•"/>
            </a:pPr>
            <a:r>
              <a:rPr lang="en-US" sz="1200" dirty="0"/>
              <a:t>reveal the real problem, which often turns out to be something bigger, more complex, or entirely different than what we first thought.</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26</a:t>
            </a:fld>
            <a:endParaRPr lang="en-US"/>
          </a:p>
        </p:txBody>
      </p:sp>
    </p:spTree>
    <p:extLst>
      <p:ext uri="{BB962C8B-B14F-4D97-AF65-F5344CB8AC3E}">
        <p14:creationId xmlns:p14="http://schemas.microsoft.com/office/powerpoint/2010/main" val="91056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97FB86-69D9-47FC-B965-BC5D87397186}" type="datetime1">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30816-5E0A-41FB-A111-9CEABB1C3AEE}" type="datetime1">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D2087-9836-4057-A9B6-637066C04F6B}" type="datetime1">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5410200"/>
            <a:ext cx="9144000" cy="1447800"/>
            <a:chOff x="0" y="5410200"/>
            <a:chExt cx="9144000" cy="1447800"/>
          </a:xfrm>
        </p:grpSpPr>
        <p:sp>
          <p:nvSpPr>
            <p:cNvPr id="9" name="Rectangle 8"/>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11"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12" name="Picture 11"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13" name="Picture 12"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39B314-FC84-4517-8C5F-10C2A8C5B76B}" type="datetime1">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3BE83A-DD3D-4244-9173-D3D079B13F6A}" type="datetime1">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C3B86F-3B7D-444A-8CF9-300D3A84CCB1}" type="datetime1">
              <a:rPr lang="en-US" smtClean="0"/>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31338-5CA7-466A-BEDF-681AB11CA2B5}" type="datetime1">
              <a:rPr lang="en-US" smtClean="0"/>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83C83-B9F8-4B26-AAB4-58474053A178}" type="datetime1">
              <a:rPr lang="en-US" smtClean="0"/>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CF766-7193-498F-956A-1A9A1E355225}" type="datetime1">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5FA294-1673-4EC1-8AF2-E7C970F1E45F}" type="datetime1">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CE717-AD0D-4176-9B87-65B08F150D12}" type="datetime1">
              <a:rPr lang="en-US" smtClean="0"/>
              <a:t>6/12/2017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55420-71EF-420E-A9A9-9AC0BEC985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62200"/>
            <a:ext cx="9144000" cy="16002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457200" y="2691765"/>
            <a:ext cx="685800" cy="965835"/>
          </a:xfrm>
          <a:prstGeom prst="rect">
            <a:avLst/>
          </a:prstGeom>
          <a:noFill/>
        </p:spPr>
      </p:pic>
      <p:sp>
        <p:nvSpPr>
          <p:cNvPr id="6" name="Title 1"/>
          <p:cNvSpPr>
            <a:spLocks noGrp="1"/>
          </p:cNvSpPr>
          <p:nvPr>
            <p:ph type="ctrTitle"/>
          </p:nvPr>
        </p:nvSpPr>
        <p:spPr>
          <a:xfrm>
            <a:off x="2133600" y="2590800"/>
            <a:ext cx="4800600" cy="1142999"/>
          </a:xfrm>
        </p:spPr>
        <p:txBody>
          <a:bodyPr>
            <a:normAutofit/>
          </a:bodyPr>
          <a:lstStyle/>
          <a:p>
            <a:r>
              <a:rPr lang="en-US" sz="2800" b="1" dirty="0">
                <a:latin typeface="+mn-lt"/>
                <a:cs typeface="Arial" pitchFamily="34" charset="0"/>
              </a:rPr>
              <a:t>Enhancing Strategic Thinking</a:t>
            </a:r>
            <a:r>
              <a:rPr lang="en-US" sz="300" b="1" dirty="0">
                <a:latin typeface="+mn-lt"/>
                <a:cs typeface="Arial" pitchFamily="34" charset="0"/>
              </a:rPr>
              <a:t/>
            </a:r>
            <a:br>
              <a:rPr lang="en-US" sz="300" b="1" dirty="0">
                <a:latin typeface="+mn-lt"/>
                <a:cs typeface="Arial" pitchFamily="34" charset="0"/>
              </a:rPr>
            </a:br>
            <a:r>
              <a:rPr lang="en-US" sz="400" b="1" dirty="0">
                <a:latin typeface="+mn-lt"/>
                <a:cs typeface="Arial" pitchFamily="34" charset="0"/>
              </a:rPr>
              <a:t> </a:t>
            </a:r>
            <a:br>
              <a:rPr lang="en-US" sz="400" b="1" dirty="0">
                <a:latin typeface="+mn-lt"/>
                <a:cs typeface="Arial" pitchFamily="34" charset="0"/>
              </a:rPr>
            </a:br>
            <a:r>
              <a:rPr lang="en-US" sz="2400" i="1" dirty="0">
                <a:latin typeface="+mn-lt"/>
                <a:cs typeface="Arial" pitchFamily="34" charset="0"/>
              </a:rPr>
              <a:t>Skill Building Exercises</a:t>
            </a:r>
          </a:p>
        </p:txBody>
      </p:sp>
      <p:pic>
        <p:nvPicPr>
          <p:cNvPr id="7" name="Picture 2" descr="Image result for future icon"/>
          <p:cNvPicPr>
            <a:picLocks noChangeAspect="1" noChangeArrowheads="1"/>
          </p:cNvPicPr>
          <p:nvPr/>
        </p:nvPicPr>
        <p:blipFill>
          <a:blip r:embed="rId3" cstate="print"/>
          <a:srcRect/>
          <a:stretch>
            <a:fillRect/>
          </a:stretch>
        </p:blipFill>
        <p:spPr bwMode="auto">
          <a:xfrm>
            <a:off x="1219200" y="26670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7010400" y="28194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848600" y="2667000"/>
            <a:ext cx="1143000" cy="1143000"/>
          </a:xfrm>
          <a:prstGeom prst="rect">
            <a:avLst/>
          </a:prstGeom>
          <a:noFill/>
        </p:spPr>
      </p:pic>
      <p:sp>
        <p:nvSpPr>
          <p:cNvPr id="10" name="Rectangle 9"/>
          <p:cNvSpPr/>
          <p:nvPr/>
        </p:nvSpPr>
        <p:spPr>
          <a:xfrm>
            <a:off x="0" y="3962400"/>
            <a:ext cx="9144000" cy="457200"/>
          </a:xfrm>
          <a:prstGeom prst="rect">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Supporting slides</a:t>
            </a:r>
          </a:p>
        </p:txBody>
      </p:sp>
      <p:sp>
        <p:nvSpPr>
          <p:cNvPr id="11" name="Slide Number Placeholder 10"/>
          <p:cNvSpPr>
            <a:spLocks noGrp="1"/>
          </p:cNvSpPr>
          <p:nvPr>
            <p:ph type="sldNum" sz="quarter" idx="12"/>
          </p:nvPr>
        </p:nvSpPr>
        <p:spPr/>
        <p:txBody>
          <a:bodyPr/>
          <a:lstStyle/>
          <a:p>
            <a:fld id="{3D655420-71EF-420E-A9A9-9AC0BEC985D2}"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295400" y="323671"/>
            <a:ext cx="8014201" cy="830997"/>
          </a:xfrm>
          <a:prstGeom prst="rect">
            <a:avLst/>
          </a:prstGeom>
        </p:spPr>
        <p:txBody>
          <a:bodyPr wrap="square">
            <a:spAutoFit/>
          </a:bodyPr>
          <a:lstStyle/>
          <a:p>
            <a:r>
              <a:rPr lang="en-US" sz="2400" b="1" dirty="0">
                <a:solidFill>
                  <a:schemeClr val="accent3">
                    <a:lumMod val="50000"/>
                  </a:schemeClr>
                </a:solidFill>
              </a:rPr>
              <a:t>DEVELOPING STRATEGIC THINKING ABILITY ALSO REQUIRES TIME, PRACTICE, AND ATTENTION TO FOUNDATIONAL SKILLS. </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36708" y="1295400"/>
            <a:ext cx="5035492" cy="3847207"/>
          </a:xfrm>
          <a:prstGeom prst="rect">
            <a:avLst/>
          </a:prstGeom>
          <a:noFill/>
        </p:spPr>
        <p:txBody>
          <a:bodyPr wrap="square" rtlCol="0">
            <a:spAutoFit/>
          </a:bodyPr>
          <a:lstStyle/>
          <a:p>
            <a:pPr marL="228600" indent="-228600">
              <a:buFont typeface="Arial" panose="020B0604020202020204" pitchFamily="34" charset="0"/>
              <a:buChar char="•"/>
            </a:pPr>
            <a:r>
              <a:rPr lang="en-US" sz="2000" dirty="0"/>
              <a:t>Doing any of the exercises once or twice will not transform you into a strategic thinker. </a:t>
            </a:r>
          </a:p>
          <a:p>
            <a:pPr marL="228600" indent="-228600"/>
            <a:endParaRPr lang="en-US" sz="800" dirty="0"/>
          </a:p>
          <a:p>
            <a:pPr marL="228600" indent="-228600">
              <a:buFont typeface="Arial" panose="020B0604020202020204" pitchFamily="34" charset="0"/>
              <a:buChar char="•"/>
            </a:pPr>
            <a:r>
              <a:rPr lang="en-US" sz="2000" dirty="0"/>
              <a:t>They are analogous to the drills that athletes use to hone their skills.</a:t>
            </a:r>
          </a:p>
          <a:p>
            <a:pPr marL="228600" indent="-228600"/>
            <a:endParaRPr lang="en-US" sz="800" dirty="0"/>
          </a:p>
          <a:p>
            <a:pPr marL="228600" indent="-228600">
              <a:buFont typeface="Arial" panose="020B0604020202020204" pitchFamily="34" charset="0"/>
              <a:buChar char="•"/>
            </a:pPr>
            <a:r>
              <a:rPr lang="en-US" sz="2000" dirty="0"/>
              <a:t>Developing advanced ST skills means repeatedly practicing the foundational skills necessary to become a great strategic thinker.</a:t>
            </a:r>
          </a:p>
          <a:p>
            <a:pPr marL="228600" indent="-228600"/>
            <a:endParaRPr lang="en-US" sz="800" dirty="0"/>
          </a:p>
          <a:p>
            <a:pPr marL="228600" indent="-228600">
              <a:buFont typeface="Arial" panose="020B0604020202020204" pitchFamily="34" charset="0"/>
              <a:buChar char="•"/>
            </a:pPr>
            <a:r>
              <a:rPr lang="en-US" sz="2000" dirty="0"/>
              <a:t>The exercises can help you practice some of the (many) skills you’ll need in order to become a skilled strategic thinker.</a:t>
            </a:r>
          </a:p>
        </p:txBody>
      </p:sp>
      <p:sp>
        <p:nvSpPr>
          <p:cNvPr id="6" name="TextBox 5"/>
          <p:cNvSpPr txBox="1"/>
          <p:nvPr/>
        </p:nvSpPr>
        <p:spPr>
          <a:xfrm>
            <a:off x="7586304" y="5181600"/>
            <a:ext cx="1481496" cy="215444"/>
          </a:xfrm>
          <a:prstGeom prst="rect">
            <a:avLst/>
          </a:prstGeom>
          <a:noFill/>
        </p:spPr>
        <p:txBody>
          <a:bodyPr wrap="none" rtlCol="0">
            <a:spAutoFit/>
          </a:bodyPr>
          <a:lstStyle/>
          <a:p>
            <a:r>
              <a:rPr lang="en-US" sz="800" dirty="0">
                <a:solidFill>
                  <a:schemeClr val="bg1">
                    <a:lumMod val="75000"/>
                  </a:schemeClr>
                </a:solidFill>
              </a:rPr>
              <a:t>Image credit: shutterstock.com</a:t>
            </a:r>
          </a:p>
        </p:txBody>
      </p:sp>
      <p:sp>
        <p:nvSpPr>
          <p:cNvPr id="15" name="Slide Number Placeholder 14"/>
          <p:cNvSpPr>
            <a:spLocks noGrp="1"/>
          </p:cNvSpPr>
          <p:nvPr>
            <p:ph type="sldNum" sz="quarter" idx="12"/>
          </p:nvPr>
        </p:nvSpPr>
        <p:spPr/>
        <p:txBody>
          <a:bodyPr/>
          <a:lstStyle/>
          <a:p>
            <a:fld id="{3D655420-71EF-420E-A9A9-9AC0BEC985D2}" type="slidenum">
              <a:rPr lang="en-US" smtClean="0"/>
              <a:t>10</a:t>
            </a:fld>
            <a:endParaRPr lang="en-US"/>
          </a:p>
        </p:txBody>
      </p:sp>
      <p:pic>
        <p:nvPicPr>
          <p:cNvPr id="16" name="Picture 2" descr="C:\Users\dlaufersweiler.ARA-US\Documents\Projects\03 - ARI Strategic Thinking\Images\May 2017 revised exercises\shutterstock_52743742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9196" y="1676400"/>
            <a:ext cx="2695694" cy="21563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45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90800"/>
            <a:ext cx="6477000" cy="1828800"/>
          </a:xfrm>
          <a:prstGeom prst="rect">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Overview</a:t>
            </a:r>
          </a:p>
          <a:p>
            <a:pPr algn="ctr"/>
            <a:r>
              <a:rPr lang="en-US" sz="3600" b="1" dirty="0"/>
              <a:t>Asking Powerful Questions</a:t>
            </a:r>
          </a:p>
        </p:txBody>
      </p:sp>
      <p:sp>
        <p:nvSpPr>
          <p:cNvPr id="4" name="Slide Number Placeholder 3"/>
          <p:cNvSpPr>
            <a:spLocks noGrp="1"/>
          </p:cNvSpPr>
          <p:nvPr>
            <p:ph type="sldNum" sz="quarter" idx="12"/>
          </p:nvPr>
        </p:nvSpPr>
        <p:spPr/>
        <p:txBody>
          <a:bodyPr/>
          <a:lstStyle/>
          <a:p>
            <a:fld id="{3D655420-71EF-420E-A9A9-9AC0BEC985D2}" type="slidenum">
              <a:rPr lang="en-US" smtClean="0"/>
              <a:t>11</a:t>
            </a:fld>
            <a:endParaRPr lang="en-US" dirty="0"/>
          </a:p>
        </p:txBody>
      </p:sp>
    </p:spTree>
    <p:extLst>
      <p:ext uri="{BB962C8B-B14F-4D97-AF65-F5344CB8AC3E}">
        <p14:creationId xmlns:p14="http://schemas.microsoft.com/office/powerpoint/2010/main" val="4397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73559"/>
            <a:ext cx="7099801" cy="461665"/>
          </a:xfrm>
          <a:prstGeom prst="rect">
            <a:avLst/>
          </a:prstGeom>
        </p:spPr>
        <p:txBody>
          <a:bodyPr wrap="square">
            <a:spAutoFit/>
          </a:bodyPr>
          <a:lstStyle/>
          <a:p>
            <a:r>
              <a:rPr lang="en-US" sz="2400" b="1" dirty="0">
                <a:solidFill>
                  <a:schemeClr val="accent3">
                    <a:lumMod val="50000"/>
                  </a:schemeClr>
                </a:solidFill>
              </a:rPr>
              <a:t>WHAT’S THE PURPOSE OF THIS EXERCISE?</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90600" y="1356717"/>
            <a:ext cx="7709376" cy="1384995"/>
          </a:xfrm>
          <a:prstGeom prst="rect">
            <a:avLst/>
          </a:prstGeom>
        </p:spPr>
        <p:txBody>
          <a:bodyPr wrap="square">
            <a:spAutoFit/>
          </a:bodyPr>
          <a:lstStyle/>
          <a:p>
            <a:pPr>
              <a:spcBef>
                <a:spcPts val="600"/>
              </a:spcBef>
              <a:spcAft>
                <a:spcPts val="600"/>
              </a:spcAft>
            </a:pPr>
            <a:r>
              <a:rPr lang="en-US" sz="2000" b="1" dirty="0"/>
              <a:t>Primary Purpose:</a:t>
            </a:r>
            <a:r>
              <a:rPr lang="en-US" sz="2000" dirty="0"/>
              <a:t> To build your </a:t>
            </a:r>
            <a:r>
              <a:rPr lang="en-US" sz="2000" b="1" dirty="0"/>
              <a:t>questioning</a:t>
            </a:r>
            <a:r>
              <a:rPr lang="en-US" sz="2000" dirty="0"/>
              <a:t> skills.</a:t>
            </a:r>
          </a:p>
          <a:p>
            <a:pPr>
              <a:spcBef>
                <a:spcPts val="600"/>
              </a:spcBef>
              <a:spcAft>
                <a:spcPts val="600"/>
              </a:spcAft>
            </a:pPr>
            <a:r>
              <a:rPr lang="en-US" b="1" dirty="0"/>
              <a:t>Questioning</a:t>
            </a:r>
            <a:r>
              <a:rPr lang="en-US" dirty="0"/>
              <a:t>–A learning strategy that can be used to understand problems, relevant factors, interdependencies, assumptions, and differing perspectives more deeply.</a:t>
            </a:r>
          </a:p>
        </p:txBody>
      </p:sp>
      <p:sp>
        <p:nvSpPr>
          <p:cNvPr id="4" name="Rectangle 3"/>
          <p:cNvSpPr/>
          <p:nvPr/>
        </p:nvSpPr>
        <p:spPr>
          <a:xfrm>
            <a:off x="7653416" y="5168444"/>
            <a:ext cx="1481496" cy="215444"/>
          </a:xfrm>
          <a:prstGeom prst="rect">
            <a:avLst/>
          </a:prstGeom>
          <a:noFill/>
        </p:spPr>
        <p:txBody>
          <a:bodyPr wrap="none" rtlCol="0">
            <a:spAutoFit/>
          </a:bodyPr>
          <a:lstStyle/>
          <a:p>
            <a:r>
              <a:rPr lang="en-US" sz="800" dirty="0">
                <a:solidFill>
                  <a:schemeClr val="bg1">
                    <a:lumMod val="75000"/>
                  </a:schemeClr>
                </a:solidFill>
              </a:rPr>
              <a:t>Image credit: shutterstock.com</a:t>
            </a:r>
          </a:p>
        </p:txBody>
      </p:sp>
      <p:sp>
        <p:nvSpPr>
          <p:cNvPr id="6" name="TextBox 5"/>
          <p:cNvSpPr txBox="1"/>
          <p:nvPr/>
        </p:nvSpPr>
        <p:spPr>
          <a:xfrm>
            <a:off x="990600" y="2797314"/>
            <a:ext cx="4924338" cy="707886"/>
          </a:xfrm>
          <a:prstGeom prst="rect">
            <a:avLst/>
          </a:prstGeom>
          <a:noFill/>
        </p:spPr>
        <p:txBody>
          <a:bodyPr wrap="square" rtlCol="0">
            <a:spAutoFit/>
          </a:bodyPr>
          <a:lstStyle/>
          <a:p>
            <a:r>
              <a:rPr lang="en-US" sz="2000" b="1" dirty="0"/>
              <a:t>Secondary Purpose: </a:t>
            </a:r>
            <a:r>
              <a:rPr lang="en-US" sz="2000" dirty="0"/>
              <a:t>To practice generating ideas for how to answer questions. </a:t>
            </a:r>
            <a:endParaRPr lang="en-US" dirty="0"/>
          </a:p>
        </p:txBody>
      </p:sp>
      <p:sp>
        <p:nvSpPr>
          <p:cNvPr id="15" name="Slide Number Placeholder 14"/>
          <p:cNvSpPr>
            <a:spLocks noGrp="1"/>
          </p:cNvSpPr>
          <p:nvPr>
            <p:ph type="sldNum" sz="quarter" idx="12"/>
          </p:nvPr>
        </p:nvSpPr>
        <p:spPr/>
        <p:txBody>
          <a:bodyPr/>
          <a:lstStyle/>
          <a:p>
            <a:fld id="{3D655420-71EF-420E-A9A9-9AC0BEC985D2}" type="slidenum">
              <a:rPr lang="en-US" smtClean="0"/>
              <a:t>12</a:t>
            </a:fld>
            <a:endParaRPr lang="en-US"/>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7400" y="2567354"/>
            <a:ext cx="2534981" cy="25380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8079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371600" y="304800"/>
            <a:ext cx="7335285" cy="830997"/>
          </a:xfrm>
          <a:prstGeom prst="rect">
            <a:avLst/>
          </a:prstGeom>
        </p:spPr>
        <p:txBody>
          <a:bodyPr wrap="square">
            <a:spAutoFit/>
          </a:bodyPr>
          <a:lstStyle/>
          <a:p>
            <a:r>
              <a:rPr lang="en-US" sz="2400" b="1" dirty="0">
                <a:solidFill>
                  <a:schemeClr val="accent3">
                    <a:lumMod val="50000"/>
                  </a:schemeClr>
                </a:solidFill>
              </a:rPr>
              <a:t>THE EXERCISE WILL ALSO HELP YOU PRACTICE THESE ADDITIONAL SKILLS:</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66800" y="1227653"/>
            <a:ext cx="6700007" cy="2492990"/>
          </a:xfrm>
          <a:prstGeom prst="rect">
            <a:avLst/>
          </a:prstGeom>
        </p:spPr>
        <p:txBody>
          <a:bodyPr wrap="square">
            <a:spAutoFit/>
          </a:bodyPr>
          <a:lstStyle/>
          <a:p>
            <a:pPr marL="285750" indent="-285750">
              <a:buFont typeface="Arial" panose="020B0604020202020204" pitchFamily="34" charset="0"/>
              <a:buChar char="•"/>
            </a:pPr>
            <a:r>
              <a:rPr lang="en-US" sz="2000" b="1" dirty="0"/>
              <a:t>Systems thinking </a:t>
            </a:r>
            <a:r>
              <a:rPr lang="en-US" sz="2000" dirty="0"/>
              <a:t>–Recognizing and describing relationships and interdependencies among factors that might otherwise appear unrelated.</a:t>
            </a:r>
          </a:p>
          <a:p>
            <a:endParaRPr lang="en-US" sz="800" dirty="0"/>
          </a:p>
          <a:p>
            <a:pPr marL="285750" indent="-285750">
              <a:buFont typeface="Arial" panose="020B0604020202020204" pitchFamily="34" charset="0"/>
              <a:buChar char="•"/>
            </a:pPr>
            <a:r>
              <a:rPr lang="en-US" sz="2000" b="1" dirty="0"/>
              <a:t>Synthesis</a:t>
            </a:r>
            <a:r>
              <a:rPr lang="en-US" sz="2000" dirty="0"/>
              <a:t>–Integrating seemingly disparate pieces of information into a coherent whole.</a:t>
            </a:r>
          </a:p>
          <a:p>
            <a:endParaRPr lang="en-US" sz="800" dirty="0"/>
          </a:p>
          <a:p>
            <a:pPr marL="285750" indent="-285750">
              <a:buFont typeface="Arial" panose="020B0604020202020204" pitchFamily="34" charset="0"/>
              <a:buChar char="•"/>
            </a:pPr>
            <a:r>
              <a:rPr lang="en-US" sz="2000" b="1" dirty="0"/>
              <a:t>Self-awareness</a:t>
            </a:r>
            <a:r>
              <a:rPr lang="en-US" sz="2000" dirty="0"/>
              <a:t>–Mindfulness of the perspectives, assumptions, and biases you bring to a situation.</a:t>
            </a:r>
          </a:p>
        </p:txBody>
      </p:sp>
      <p:sp>
        <p:nvSpPr>
          <p:cNvPr id="16" name="Slide Number Placeholder 15"/>
          <p:cNvSpPr>
            <a:spLocks noGrp="1"/>
          </p:cNvSpPr>
          <p:nvPr>
            <p:ph type="sldNum" sz="quarter" idx="12"/>
          </p:nvPr>
        </p:nvSpPr>
        <p:spPr/>
        <p:txBody>
          <a:bodyPr/>
          <a:lstStyle/>
          <a:p>
            <a:fld id="{3D655420-71EF-420E-A9A9-9AC0BEC985D2}" type="slidenum">
              <a:rPr lang="en-US" smtClean="0"/>
              <a:t>13</a:t>
            </a:fld>
            <a:endParaRPr lang="en-US"/>
          </a:p>
        </p:txBody>
      </p:sp>
    </p:spTree>
    <p:extLst>
      <p:ext uri="{BB962C8B-B14F-4D97-AF65-F5344CB8AC3E}">
        <p14:creationId xmlns:p14="http://schemas.microsoft.com/office/powerpoint/2010/main" val="182520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73559"/>
            <a:ext cx="7335285" cy="461665"/>
          </a:xfrm>
          <a:prstGeom prst="rect">
            <a:avLst/>
          </a:prstGeom>
        </p:spPr>
        <p:txBody>
          <a:bodyPr wrap="square">
            <a:spAutoFit/>
          </a:bodyPr>
          <a:lstStyle/>
          <a:p>
            <a:r>
              <a:rPr lang="en-US" sz="2400" b="1" dirty="0">
                <a:solidFill>
                  <a:schemeClr val="accent3">
                    <a:lumMod val="50000"/>
                  </a:schemeClr>
                </a:solidFill>
              </a:rPr>
              <a:t>WHAT WILL I DO IN THE EXERCISE?</a:t>
            </a:r>
          </a:p>
        </p:txBody>
      </p:sp>
      <p:cxnSp>
        <p:nvCxnSpPr>
          <p:cNvPr id="14" name="Straight Connector 13"/>
          <p:cNvCxnSpPr/>
          <p:nvPr/>
        </p:nvCxnSpPr>
        <p:spPr>
          <a:xfrm>
            <a:off x="0" y="734568"/>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8" name="Slide Number Placeholder 27"/>
          <p:cNvSpPr>
            <a:spLocks noGrp="1"/>
          </p:cNvSpPr>
          <p:nvPr>
            <p:ph type="sldNum" sz="quarter" idx="12"/>
          </p:nvPr>
        </p:nvSpPr>
        <p:spPr/>
        <p:txBody>
          <a:bodyPr/>
          <a:lstStyle/>
          <a:p>
            <a:fld id="{3D655420-71EF-420E-A9A9-9AC0BEC985D2}" type="slidenum">
              <a:rPr lang="en-US" smtClean="0"/>
              <a:t>14</a:t>
            </a:fld>
            <a:endParaRPr lang="en-US"/>
          </a:p>
        </p:txBody>
      </p:sp>
      <p:grpSp>
        <p:nvGrpSpPr>
          <p:cNvPr id="19" name="Group 18"/>
          <p:cNvGrpSpPr/>
          <p:nvPr/>
        </p:nvGrpSpPr>
        <p:grpSpPr>
          <a:xfrm>
            <a:off x="438902" y="810768"/>
            <a:ext cx="8247898" cy="4523232"/>
            <a:chOff x="438902" y="810768"/>
            <a:chExt cx="8247898" cy="4523232"/>
          </a:xfrm>
        </p:grpSpPr>
        <p:sp>
          <p:nvSpPr>
            <p:cNvPr id="4" name="Bent-Up Arrow 3"/>
            <p:cNvSpPr/>
            <p:nvPr/>
          </p:nvSpPr>
          <p:spPr>
            <a:xfrm rot="5400000">
              <a:off x="1397251" y="1733550"/>
              <a:ext cx="685800" cy="571500"/>
            </a:xfrm>
            <a:prstGeom prst="bentUpArrow">
              <a:avLst/>
            </a:prstGeom>
            <a:solidFill>
              <a:srgbClr val="CC9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ent-Up Arrow 23"/>
            <p:cNvSpPr/>
            <p:nvPr/>
          </p:nvSpPr>
          <p:spPr>
            <a:xfrm rot="5400000">
              <a:off x="4489200" y="3562350"/>
              <a:ext cx="685800" cy="571500"/>
            </a:xfrm>
            <a:prstGeom prst="bentUpArrow">
              <a:avLst/>
            </a:prstGeom>
            <a:solidFill>
              <a:srgbClr val="CC9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ent-Up Arrow 24"/>
            <p:cNvSpPr/>
            <p:nvPr/>
          </p:nvSpPr>
          <p:spPr>
            <a:xfrm rot="5400000">
              <a:off x="2997451" y="2647950"/>
              <a:ext cx="685800" cy="571500"/>
            </a:xfrm>
            <a:prstGeom prst="bentUpArrow">
              <a:avLst/>
            </a:prstGeom>
            <a:solidFill>
              <a:srgbClr val="CC9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38902" y="810768"/>
              <a:ext cx="2044199" cy="865632"/>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View a photo image</a:t>
              </a:r>
              <a:endParaRPr lang="en-US" sz="1200" dirty="0">
                <a:solidFill>
                  <a:schemeClr val="tx1"/>
                </a:solidFill>
              </a:endParaRPr>
            </a:p>
          </p:txBody>
        </p:sp>
        <p:sp>
          <p:nvSpPr>
            <p:cNvPr id="12" name="Rounded Rectangle 11"/>
            <p:cNvSpPr/>
            <p:nvPr/>
          </p:nvSpPr>
          <p:spPr>
            <a:xfrm>
              <a:off x="2039102" y="1725168"/>
              <a:ext cx="2044199" cy="865632"/>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Generate a set of questions </a:t>
              </a:r>
              <a:r>
                <a:rPr lang="en-US" sz="1200" dirty="0">
                  <a:solidFill>
                    <a:schemeClr val="tx1"/>
                  </a:solidFill>
                </a:rPr>
                <a:t>that can help you understand the problem in the image </a:t>
              </a:r>
            </a:p>
          </p:txBody>
        </p:sp>
        <p:sp>
          <p:nvSpPr>
            <p:cNvPr id="15" name="Rounded Rectangle 14"/>
            <p:cNvSpPr/>
            <p:nvPr/>
          </p:nvSpPr>
          <p:spPr>
            <a:xfrm>
              <a:off x="3639302" y="2639568"/>
              <a:ext cx="2044199" cy="865632"/>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Work as a group to </a:t>
              </a:r>
              <a:r>
                <a:rPr lang="en-US" sz="1200" b="1" dirty="0">
                  <a:solidFill>
                    <a:schemeClr val="tx1"/>
                  </a:solidFill>
                </a:rPr>
                <a:t>organize, categorize, and label the questions</a:t>
              </a:r>
              <a:endParaRPr lang="en-US" sz="1200" dirty="0">
                <a:solidFill>
                  <a:schemeClr val="tx1"/>
                </a:solidFill>
              </a:endParaRPr>
            </a:p>
          </p:txBody>
        </p:sp>
        <p:sp>
          <p:nvSpPr>
            <p:cNvPr id="16" name="Rounded Rectangle 15"/>
            <p:cNvSpPr/>
            <p:nvPr/>
          </p:nvSpPr>
          <p:spPr>
            <a:xfrm>
              <a:off x="5163302" y="3553968"/>
              <a:ext cx="2044199" cy="865632"/>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Develop a plan for </a:t>
              </a:r>
              <a:r>
                <a:rPr lang="en-US" sz="1200" dirty="0">
                  <a:solidFill>
                    <a:schemeClr val="tx1"/>
                  </a:solidFill>
                </a:rPr>
                <a:t>answering the questions</a:t>
              </a:r>
            </a:p>
          </p:txBody>
        </p:sp>
        <p:sp>
          <p:nvSpPr>
            <p:cNvPr id="26" name="Rounded Rectangle 25"/>
            <p:cNvSpPr/>
            <p:nvPr/>
          </p:nvSpPr>
          <p:spPr>
            <a:xfrm>
              <a:off x="6642601" y="4468368"/>
              <a:ext cx="2044199" cy="865632"/>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Reflect</a:t>
              </a:r>
              <a:r>
                <a:rPr lang="pt-BR" sz="1200" dirty="0">
                  <a:solidFill>
                    <a:schemeClr val="tx1"/>
                  </a:solidFill>
                </a:rPr>
                <a:t>on exercise; </a:t>
              </a:r>
              <a:r>
                <a:rPr lang="pt-BR" sz="1200" b="1" dirty="0">
                  <a:solidFill>
                    <a:schemeClr val="tx1"/>
                  </a:solidFill>
                </a:rPr>
                <a:t>discuss </a:t>
              </a:r>
              <a:r>
                <a:rPr lang="pt-BR" sz="1200" dirty="0">
                  <a:solidFill>
                    <a:schemeClr val="tx1"/>
                  </a:solidFill>
                </a:rPr>
                <a:t>as a group</a:t>
              </a:r>
              <a:endParaRPr lang="en-US" sz="1200" dirty="0">
                <a:solidFill>
                  <a:schemeClr val="tx1"/>
                </a:solidFill>
              </a:endParaRPr>
            </a:p>
          </p:txBody>
        </p:sp>
        <p:sp>
          <p:nvSpPr>
            <p:cNvPr id="27" name="Bent-Up Arrow 26"/>
            <p:cNvSpPr/>
            <p:nvPr/>
          </p:nvSpPr>
          <p:spPr>
            <a:xfrm rot="5400000">
              <a:off x="5981700" y="4476750"/>
              <a:ext cx="685800" cy="571500"/>
            </a:xfrm>
            <a:prstGeom prst="bentUpArrow">
              <a:avLst/>
            </a:prstGeom>
            <a:solidFill>
              <a:srgbClr val="CC9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0352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73559"/>
            <a:ext cx="7335285" cy="461665"/>
          </a:xfrm>
          <a:prstGeom prst="rect">
            <a:avLst/>
          </a:prstGeom>
        </p:spPr>
        <p:txBody>
          <a:bodyPr wrap="square">
            <a:spAutoFit/>
          </a:bodyPr>
          <a:lstStyle/>
          <a:p>
            <a:r>
              <a:rPr lang="en-US" sz="2400" b="1" dirty="0">
                <a:solidFill>
                  <a:schemeClr val="accent3">
                    <a:lumMod val="50000"/>
                  </a:schemeClr>
                </a:solidFill>
              </a:rPr>
              <a:t>WHAT MATERIALS DO I NEED?</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66800" y="1066800"/>
            <a:ext cx="6700007" cy="1785104"/>
          </a:xfrm>
          <a:prstGeom prst="rect">
            <a:avLst/>
          </a:prstGeom>
        </p:spPr>
        <p:txBody>
          <a:bodyPr wrap="square">
            <a:spAutoFit/>
          </a:bodyPr>
          <a:lstStyle/>
          <a:p>
            <a:endParaRPr lang="en-US" sz="2000" dirty="0"/>
          </a:p>
          <a:p>
            <a:pPr marL="228600" indent="-228600">
              <a:lnSpc>
                <a:spcPct val="150000"/>
              </a:lnSpc>
              <a:buFont typeface="Arial" panose="020B0604020202020204" pitchFamily="34" charset="0"/>
              <a:buChar char="•"/>
            </a:pPr>
            <a:r>
              <a:rPr lang="en-US" sz="2000" dirty="0"/>
              <a:t>Participant Guide (provided by facilitator)</a:t>
            </a:r>
          </a:p>
          <a:p>
            <a:pPr marL="228600" indent="-228600">
              <a:lnSpc>
                <a:spcPct val="150000"/>
              </a:lnSpc>
              <a:buFont typeface="Arial" panose="020B0604020202020204" pitchFamily="34" charset="0"/>
              <a:buChar char="•"/>
            </a:pPr>
            <a:r>
              <a:rPr lang="en-US" sz="2000" dirty="0"/>
              <a:t>Pen/pencil</a:t>
            </a:r>
          </a:p>
          <a:p>
            <a:pPr marL="228600" indent="-228600">
              <a:lnSpc>
                <a:spcPct val="150000"/>
              </a:lnSpc>
              <a:buFont typeface="Arial" panose="020B0604020202020204" pitchFamily="34" charset="0"/>
              <a:buChar char="•"/>
            </a:pPr>
            <a:r>
              <a:rPr lang="en-US" sz="2000" dirty="0"/>
              <a:t>Notebook/pad of </a:t>
            </a:r>
            <a:r>
              <a:rPr lang="en-US" sz="2000" dirty="0" smtClean="0"/>
              <a:t>paper</a:t>
            </a:r>
            <a:endParaRPr lang="en-US" sz="2000" dirty="0"/>
          </a:p>
        </p:txBody>
      </p:sp>
      <p:sp>
        <p:nvSpPr>
          <p:cNvPr id="3" name="Rectangle 2"/>
          <p:cNvSpPr/>
          <p:nvPr/>
        </p:nvSpPr>
        <p:spPr>
          <a:xfrm>
            <a:off x="7510594" y="5105400"/>
            <a:ext cx="1481496" cy="215444"/>
          </a:xfrm>
          <a:prstGeom prst="rect">
            <a:avLst/>
          </a:prstGeom>
        </p:spPr>
        <p:txBody>
          <a:bodyPr wrap="none">
            <a:spAutoFit/>
          </a:bodyPr>
          <a:lstStyle/>
          <a:p>
            <a:r>
              <a:rPr lang="en-US" sz="800" dirty="0">
                <a:solidFill>
                  <a:schemeClr val="bg1">
                    <a:lumMod val="75000"/>
                  </a:schemeClr>
                </a:solidFill>
              </a:rPr>
              <a:t>Image credit: shutterstock.com</a:t>
            </a:r>
          </a:p>
        </p:txBody>
      </p:sp>
      <p:sp>
        <p:nvSpPr>
          <p:cNvPr id="12" name="Slide Number Placeholder 11"/>
          <p:cNvSpPr>
            <a:spLocks noGrp="1"/>
          </p:cNvSpPr>
          <p:nvPr>
            <p:ph type="sldNum" sz="quarter" idx="12"/>
          </p:nvPr>
        </p:nvSpPr>
        <p:spPr/>
        <p:txBody>
          <a:bodyPr/>
          <a:lstStyle/>
          <a:p>
            <a:fld id="{3D655420-71EF-420E-A9A9-9AC0BEC985D2}" type="slidenum">
              <a:rPr lang="en-US" smtClean="0"/>
              <a:t>15</a:t>
            </a:fld>
            <a:endParaRPr lang="en-US"/>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576" y="2209800"/>
            <a:ext cx="3886200"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72117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73559"/>
            <a:ext cx="7099801" cy="461665"/>
          </a:xfrm>
          <a:prstGeom prst="rect">
            <a:avLst/>
          </a:prstGeom>
        </p:spPr>
        <p:txBody>
          <a:bodyPr wrap="square">
            <a:spAutoFit/>
          </a:bodyPr>
          <a:lstStyle/>
          <a:p>
            <a:r>
              <a:rPr lang="en-US" sz="2400" b="1" dirty="0">
                <a:solidFill>
                  <a:schemeClr val="accent3">
                    <a:lumMod val="50000"/>
                  </a:schemeClr>
                </a:solidFill>
              </a:rPr>
              <a:t>WHAT WILL I GAIN FROM THIS EXERCISE?</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0508" y="990600"/>
            <a:ext cx="7550092" cy="3785652"/>
          </a:xfrm>
          <a:prstGeom prst="rect">
            <a:avLst/>
          </a:prstGeom>
          <a:noFill/>
        </p:spPr>
        <p:txBody>
          <a:bodyPr wrap="square" rtlCol="0">
            <a:spAutoFit/>
          </a:bodyPr>
          <a:lstStyle/>
          <a:p>
            <a:pPr marL="114300" indent="-114300">
              <a:buFont typeface="Arial" panose="020B0604020202020204" pitchFamily="34" charset="0"/>
              <a:buChar char="•"/>
            </a:pPr>
            <a:r>
              <a:rPr lang="en-US" sz="2000" b="1" dirty="0"/>
              <a:t>Generate a wider variety of questions </a:t>
            </a:r>
            <a:r>
              <a:rPr lang="en-US" sz="2000" dirty="0"/>
              <a:t>to deepen learning and enhance understanding</a:t>
            </a:r>
          </a:p>
          <a:p>
            <a:endParaRPr lang="en-US" sz="2000" b="1" dirty="0" smtClean="0"/>
          </a:p>
          <a:p>
            <a:pPr marL="114300" indent="-114300">
              <a:buFont typeface="Arial" panose="020B0604020202020204" pitchFamily="34" charset="0"/>
              <a:buChar char="•"/>
            </a:pPr>
            <a:r>
              <a:rPr lang="en-US" sz="2000" b="1" dirty="0" smtClean="0"/>
              <a:t>Recognize </a:t>
            </a:r>
            <a:r>
              <a:rPr lang="en-US" sz="2000" b="1" dirty="0"/>
              <a:t>characteristics of different types of questions.</a:t>
            </a:r>
          </a:p>
          <a:p>
            <a:endParaRPr lang="en-US" sz="2000" dirty="0"/>
          </a:p>
          <a:p>
            <a:pPr marL="114300" indent="-114300">
              <a:buFont typeface="Arial" panose="020B0604020202020204" pitchFamily="34" charset="0"/>
              <a:buChar char="•"/>
            </a:pPr>
            <a:r>
              <a:rPr lang="en-US" sz="2000" b="1" dirty="0"/>
              <a:t>Recognize characteristics of powerful questions</a:t>
            </a:r>
          </a:p>
          <a:p>
            <a:endParaRPr lang="en-US" sz="2000" dirty="0"/>
          </a:p>
          <a:p>
            <a:pPr marL="114300" indent="-114300">
              <a:buFont typeface="Arial" panose="020B0604020202020204" pitchFamily="34" charset="0"/>
              <a:buChar char="•"/>
            </a:pPr>
            <a:r>
              <a:rPr lang="en-US" sz="2000" b="1" dirty="0"/>
              <a:t>Appreciate the kinds of information that can be gained </a:t>
            </a:r>
            <a:r>
              <a:rPr lang="en-US" sz="2000" dirty="0"/>
              <a:t>from different types of questions.</a:t>
            </a:r>
          </a:p>
          <a:p>
            <a:endParaRPr lang="en-US" sz="2000" dirty="0"/>
          </a:p>
          <a:p>
            <a:pPr marL="114300" indent="-114300">
              <a:buFont typeface="Arial" panose="020B0604020202020204" pitchFamily="34" charset="0"/>
              <a:buChar char="•"/>
            </a:pPr>
            <a:r>
              <a:rPr lang="en-US" sz="2000" b="1" dirty="0"/>
              <a:t>Develop ideas for seeking answers to </a:t>
            </a:r>
            <a:r>
              <a:rPr lang="en-US" sz="2000" dirty="0"/>
              <a:t>a wide-ranging set of questions.</a:t>
            </a:r>
          </a:p>
          <a:p>
            <a:pPr marL="285750" indent="-285750">
              <a:buFont typeface="Arial" panose="020B0604020202020204" pitchFamily="34" charset="0"/>
              <a:buChar char="•"/>
            </a:pPr>
            <a:endParaRPr lang="en-US" sz="2000" dirty="0"/>
          </a:p>
        </p:txBody>
      </p:sp>
      <p:sp>
        <p:nvSpPr>
          <p:cNvPr id="15" name="Slide Number Placeholder 14"/>
          <p:cNvSpPr>
            <a:spLocks noGrp="1"/>
          </p:cNvSpPr>
          <p:nvPr>
            <p:ph type="sldNum" sz="quarter" idx="12"/>
          </p:nvPr>
        </p:nvSpPr>
        <p:spPr/>
        <p:txBody>
          <a:bodyPr/>
          <a:lstStyle/>
          <a:p>
            <a:r>
              <a:rPr lang="en-US" dirty="0"/>
              <a:t> </a:t>
            </a:r>
            <a:fld id="{3D655420-71EF-420E-A9A9-9AC0BEC985D2}" type="slidenum">
              <a:rPr lang="en-US" smtClean="0"/>
              <a:t>16</a:t>
            </a:fld>
            <a:endParaRPr lang="en-US" dirty="0"/>
          </a:p>
        </p:txBody>
      </p:sp>
    </p:spTree>
    <p:extLst>
      <p:ext uri="{BB962C8B-B14F-4D97-AF65-F5344CB8AC3E}">
        <p14:creationId xmlns:p14="http://schemas.microsoft.com/office/powerpoint/2010/main" val="3326974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90800"/>
            <a:ext cx="6477000" cy="1828800"/>
          </a:xfrm>
          <a:prstGeom prst="rect">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Brief Tutorial</a:t>
            </a:r>
          </a:p>
          <a:p>
            <a:pPr algn="ctr"/>
            <a:r>
              <a:rPr lang="en-US" sz="3600" b="1" dirty="0"/>
              <a:t>Phase I</a:t>
            </a:r>
          </a:p>
        </p:txBody>
      </p:sp>
      <p:sp>
        <p:nvSpPr>
          <p:cNvPr id="4" name="Slide Number Placeholder 3"/>
          <p:cNvSpPr>
            <a:spLocks noGrp="1"/>
          </p:cNvSpPr>
          <p:nvPr>
            <p:ph type="sldNum" sz="quarter" idx="12"/>
          </p:nvPr>
        </p:nvSpPr>
        <p:spPr/>
        <p:txBody>
          <a:bodyPr/>
          <a:lstStyle/>
          <a:p>
            <a:fld id="{3D655420-71EF-420E-A9A9-9AC0BEC985D2}" type="slidenum">
              <a:rPr lang="en-US" smtClean="0"/>
              <a:t>17</a:t>
            </a:fld>
            <a:endParaRPr lang="en-US"/>
          </a:p>
        </p:txBody>
      </p:sp>
    </p:spTree>
    <p:extLst>
      <p:ext uri="{BB962C8B-B14F-4D97-AF65-F5344CB8AC3E}">
        <p14:creationId xmlns:p14="http://schemas.microsoft.com/office/powerpoint/2010/main" val="3593599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73559"/>
            <a:ext cx="7099801" cy="461665"/>
          </a:xfrm>
          <a:prstGeom prst="rect">
            <a:avLst/>
          </a:prstGeom>
        </p:spPr>
        <p:txBody>
          <a:bodyPr wrap="square">
            <a:spAutoFit/>
          </a:bodyPr>
          <a:lstStyle/>
          <a:p>
            <a:r>
              <a:rPr lang="en-US" sz="2400" b="1" dirty="0">
                <a:solidFill>
                  <a:schemeClr val="accent3">
                    <a:lumMod val="50000"/>
                  </a:schemeClr>
                </a:solidFill>
              </a:rPr>
              <a:t>WHY DOES QUESTIONING MATTER?</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0508" y="1600200"/>
            <a:ext cx="5568892" cy="3293209"/>
          </a:xfrm>
          <a:prstGeom prst="rect">
            <a:avLst/>
          </a:prstGeom>
          <a:noFill/>
        </p:spPr>
        <p:txBody>
          <a:bodyPr wrap="square" rtlCol="0">
            <a:spAutoFit/>
          </a:bodyPr>
          <a:lstStyle/>
          <a:p>
            <a:pPr marL="228600" indent="-228600">
              <a:buFont typeface="Arial" panose="020B0604020202020204" pitchFamily="34" charset="0"/>
              <a:buChar char="•"/>
            </a:pPr>
            <a:r>
              <a:rPr lang="en-US" sz="2000" dirty="0"/>
              <a:t>Strategic thinkers are active learners.</a:t>
            </a:r>
          </a:p>
          <a:p>
            <a:pPr marL="228600" indent="-228600"/>
            <a:endParaRPr lang="en-US" sz="800" dirty="0"/>
          </a:p>
          <a:p>
            <a:pPr marL="228600" indent="-228600">
              <a:buFont typeface="Arial" panose="020B0604020202020204" pitchFamily="34" charset="0"/>
              <a:buChar char="•"/>
            </a:pPr>
            <a:r>
              <a:rPr lang="en-US" sz="2000" dirty="0"/>
              <a:t>Questioning can take us beyond information-gathering by…</a:t>
            </a:r>
          </a:p>
          <a:p>
            <a:endParaRPr lang="en-US" sz="800" dirty="0"/>
          </a:p>
          <a:p>
            <a:pPr marL="342900" lvl="1" indent="-228600">
              <a:buFont typeface="Courier New" panose="02070309020205020404" pitchFamily="49" charset="0"/>
              <a:buChar char="o"/>
            </a:pPr>
            <a:r>
              <a:rPr lang="en-US" dirty="0"/>
              <a:t>promoting critical thinking and deep learning</a:t>
            </a:r>
          </a:p>
          <a:p>
            <a:pPr marL="114300" lvl="1"/>
            <a:endParaRPr lang="en-US" sz="800" dirty="0"/>
          </a:p>
          <a:p>
            <a:pPr marL="342900" lvl="1" indent="-228600">
              <a:buFont typeface="Courier New" panose="02070309020205020404" pitchFamily="49" charset="0"/>
              <a:buChar char="o"/>
            </a:pPr>
            <a:r>
              <a:rPr lang="en-US" dirty="0"/>
              <a:t>helping us identify and challenge assumptions</a:t>
            </a:r>
          </a:p>
          <a:p>
            <a:pPr marL="114300" lvl="1"/>
            <a:endParaRPr lang="en-US" sz="800" dirty="0"/>
          </a:p>
          <a:p>
            <a:pPr marL="342900" lvl="2" indent="-228600">
              <a:buFont typeface="Courier New" panose="02070309020205020404" pitchFamily="49" charset="0"/>
              <a:buChar char="o"/>
            </a:pPr>
            <a:r>
              <a:rPr lang="en-US" dirty="0"/>
              <a:t>helping us create, reinforce, alter, or destroy assumptions</a:t>
            </a:r>
          </a:p>
          <a:p>
            <a:pPr lvl="1"/>
            <a:endParaRPr lang="en-US" sz="800" dirty="0"/>
          </a:p>
          <a:p>
            <a:pPr marL="342900" indent="-228600">
              <a:buFont typeface="Courier New" panose="02070309020205020404" pitchFamily="49" charset="0"/>
              <a:buChar char="o"/>
            </a:pPr>
            <a:r>
              <a:rPr lang="en-US" dirty="0"/>
              <a:t>allowing us to explore alterative perspectives</a:t>
            </a:r>
          </a:p>
          <a:p>
            <a:endParaRPr lang="en-US" dirty="0"/>
          </a:p>
        </p:txBody>
      </p:sp>
      <p:sp>
        <p:nvSpPr>
          <p:cNvPr id="12" name="Slide Number Placeholder 11"/>
          <p:cNvSpPr>
            <a:spLocks noGrp="1"/>
          </p:cNvSpPr>
          <p:nvPr>
            <p:ph type="sldNum" sz="quarter" idx="12"/>
          </p:nvPr>
        </p:nvSpPr>
        <p:spPr/>
        <p:txBody>
          <a:bodyPr/>
          <a:lstStyle/>
          <a:p>
            <a:fld id="{3D655420-71EF-420E-A9A9-9AC0BEC985D2}" type="slidenum">
              <a:rPr lang="en-US" smtClean="0"/>
              <a:t>18</a:t>
            </a:fld>
            <a:endParaRPr lang="en-US"/>
          </a:p>
        </p:txBody>
      </p:sp>
      <p:sp>
        <p:nvSpPr>
          <p:cNvPr id="4" name="TextBox 3"/>
          <p:cNvSpPr txBox="1"/>
          <p:nvPr/>
        </p:nvSpPr>
        <p:spPr>
          <a:xfrm>
            <a:off x="1368454" y="892314"/>
            <a:ext cx="6407092" cy="707886"/>
          </a:xfrm>
          <a:prstGeom prst="rect">
            <a:avLst/>
          </a:prstGeom>
          <a:noFill/>
        </p:spPr>
        <p:txBody>
          <a:bodyPr wrap="square" rtlCol="0">
            <a:spAutoFit/>
          </a:bodyPr>
          <a:lstStyle/>
          <a:p>
            <a:pPr algn="ctr"/>
            <a:r>
              <a:rPr lang="en-US" sz="2000" b="1" dirty="0"/>
              <a:t>Questioning skills are a key building block to developing our strategic thinking abilities</a:t>
            </a:r>
            <a:endParaRPr lang="en-US" sz="2000" dirty="0"/>
          </a:p>
        </p:txBody>
      </p:sp>
      <p:pic>
        <p:nvPicPr>
          <p:cNvPr id="512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067" t="6380" r="11723" b="3909"/>
          <a:stretch/>
        </p:blipFill>
        <p:spPr bwMode="auto">
          <a:xfrm>
            <a:off x="6325319" y="2067309"/>
            <a:ext cx="2629390" cy="2737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7510594" y="5105400"/>
            <a:ext cx="1481496" cy="215444"/>
          </a:xfrm>
          <a:prstGeom prst="rect">
            <a:avLst/>
          </a:prstGeom>
        </p:spPr>
        <p:txBody>
          <a:bodyPr wrap="none">
            <a:spAutoFit/>
          </a:bodyPr>
          <a:lstStyle/>
          <a:p>
            <a:r>
              <a:rPr lang="en-US" sz="800" dirty="0">
                <a:solidFill>
                  <a:schemeClr val="bg1">
                    <a:lumMod val="75000"/>
                  </a:schemeClr>
                </a:solidFill>
              </a:rPr>
              <a:t>Image credit: shutterstock.com</a:t>
            </a:r>
          </a:p>
        </p:txBody>
      </p:sp>
    </p:spTree>
    <p:extLst>
      <p:ext uri="{BB962C8B-B14F-4D97-AF65-F5344CB8AC3E}">
        <p14:creationId xmlns:p14="http://schemas.microsoft.com/office/powerpoint/2010/main" val="187155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480801" cy="461665"/>
          </a:xfrm>
          <a:prstGeom prst="rect">
            <a:avLst/>
          </a:prstGeom>
        </p:spPr>
        <p:txBody>
          <a:bodyPr wrap="square">
            <a:spAutoFit/>
          </a:bodyPr>
          <a:lstStyle/>
          <a:p>
            <a:r>
              <a:rPr lang="en-US" sz="2400" b="1" dirty="0">
                <a:solidFill>
                  <a:schemeClr val="accent3">
                    <a:lumMod val="50000"/>
                  </a:schemeClr>
                </a:solidFill>
              </a:rPr>
              <a:t>WHAT’S HARD ABOUT ASKING INSIGHTFUL QUESTIONS?</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1076504"/>
            <a:ext cx="7397692" cy="2831544"/>
          </a:xfrm>
          <a:prstGeom prst="rect">
            <a:avLst/>
          </a:prstGeom>
          <a:noFill/>
        </p:spPr>
        <p:txBody>
          <a:bodyPr wrap="square" rtlCol="0">
            <a:spAutoFit/>
          </a:bodyPr>
          <a:lstStyle/>
          <a:p>
            <a:pPr marL="228600" indent="-228600">
              <a:buFont typeface="Arial" panose="020B0604020202020204" pitchFamily="34" charset="0"/>
              <a:buChar char="•"/>
            </a:pPr>
            <a:r>
              <a:rPr lang="en-US" sz="2000" dirty="0"/>
              <a:t>We tend to have a set of questions we typically ask (depending on our role, education, experience) and rarely move beyond those questions.</a:t>
            </a:r>
          </a:p>
          <a:p>
            <a:pPr marL="228600" indent="-228600"/>
            <a:endParaRPr lang="en-US" sz="800" dirty="0"/>
          </a:p>
          <a:p>
            <a:pPr marL="228600" indent="-228600">
              <a:buFont typeface="Arial" panose="020B0604020202020204" pitchFamily="34" charset="0"/>
              <a:buChar char="•"/>
            </a:pPr>
            <a:r>
              <a:rPr lang="en-US" sz="2000" dirty="0"/>
              <a:t>We often want to identify solutions quickly in order to move to action; we do not take the time to explore the problem. So we…</a:t>
            </a:r>
          </a:p>
          <a:p>
            <a:endParaRPr lang="en-US" sz="800" dirty="0"/>
          </a:p>
          <a:p>
            <a:pPr marL="457200" indent="-171450">
              <a:buFont typeface="Courier New" panose="02070309020205020404" pitchFamily="49" charset="0"/>
              <a:buChar char="o"/>
            </a:pPr>
            <a:r>
              <a:rPr lang="en-US" dirty="0"/>
              <a:t>may end up with solutions that do not address the underlying problem.</a:t>
            </a:r>
          </a:p>
          <a:p>
            <a:pPr marL="285750"/>
            <a:endParaRPr lang="en-US" sz="800" dirty="0"/>
          </a:p>
          <a:p>
            <a:pPr marL="457200" indent="-171450">
              <a:buFont typeface="Courier New" panose="02070309020205020404" pitchFamily="49" charset="0"/>
              <a:buChar char="o"/>
            </a:pPr>
            <a:r>
              <a:rPr lang="en-US" dirty="0"/>
              <a:t>do not develop advanced skills at asking questions that lead to deeper understanding.</a:t>
            </a:r>
          </a:p>
        </p:txBody>
      </p:sp>
      <p:sp>
        <p:nvSpPr>
          <p:cNvPr id="12" name="Slide Number Placeholder 11"/>
          <p:cNvSpPr>
            <a:spLocks noGrp="1"/>
          </p:cNvSpPr>
          <p:nvPr>
            <p:ph type="sldNum" sz="quarter" idx="12"/>
          </p:nvPr>
        </p:nvSpPr>
        <p:spPr/>
        <p:txBody>
          <a:bodyPr/>
          <a:lstStyle/>
          <a:p>
            <a:fld id="{3D655420-71EF-420E-A9A9-9AC0BEC985D2}" type="slidenum">
              <a:rPr lang="en-US" smtClean="0"/>
              <a:t>19</a:t>
            </a:fld>
            <a:endParaRPr lang="en-US"/>
          </a:p>
        </p:txBody>
      </p:sp>
    </p:spTree>
    <p:extLst>
      <p:ext uri="{BB962C8B-B14F-4D97-AF65-F5344CB8AC3E}">
        <p14:creationId xmlns:p14="http://schemas.microsoft.com/office/powerpoint/2010/main" val="299915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sp>
        <p:nvSpPr>
          <p:cNvPr id="13" name="Rectangle 12"/>
          <p:cNvSpPr/>
          <p:nvPr/>
        </p:nvSpPr>
        <p:spPr>
          <a:xfrm>
            <a:off x="1053599" y="609600"/>
            <a:ext cx="3975601" cy="461665"/>
          </a:xfrm>
          <a:prstGeom prst="rect">
            <a:avLst/>
          </a:prstGeom>
        </p:spPr>
        <p:txBody>
          <a:bodyPr wrap="square">
            <a:spAutoFit/>
          </a:bodyPr>
          <a:lstStyle/>
          <a:p>
            <a:r>
              <a:rPr lang="en-US" sz="2400" b="1" dirty="0">
                <a:solidFill>
                  <a:schemeClr val="accent3">
                    <a:lumMod val="50000"/>
                  </a:schemeClr>
                </a:solidFill>
                <a:cs typeface="Arial" pitchFamily="34" charset="0"/>
              </a:rPr>
              <a:t>NOTE TO FACILITATORS</a:t>
            </a:r>
            <a:endParaRPr lang="en-US" sz="2400" b="1" dirty="0">
              <a:solidFill>
                <a:schemeClr val="accent3">
                  <a:lumMod val="50000"/>
                </a:schemeClr>
              </a:solidFill>
            </a:endParaRPr>
          </a:p>
        </p:txBody>
      </p:sp>
      <p:cxnSp>
        <p:nvCxnSpPr>
          <p:cNvPr id="14" name="Straight Connector 13"/>
          <p:cNvCxnSpPr/>
          <p:nvPr/>
        </p:nvCxnSpPr>
        <p:spPr>
          <a:xfrm>
            <a:off x="0" y="914400"/>
            <a:ext cx="9906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66800" y="1295400"/>
            <a:ext cx="7315200" cy="3108543"/>
          </a:xfrm>
          <a:prstGeom prst="rect">
            <a:avLst/>
          </a:prstGeom>
        </p:spPr>
        <p:txBody>
          <a:bodyPr wrap="square">
            <a:spAutoFit/>
          </a:bodyPr>
          <a:lstStyle/>
          <a:p>
            <a:r>
              <a:rPr lang="en-US" dirty="0"/>
              <a:t>The slides in this deck have been developed to provide the following to participants: </a:t>
            </a:r>
          </a:p>
          <a:p>
            <a:endParaRPr lang="en-US" sz="800" dirty="0"/>
          </a:p>
          <a:p>
            <a:pPr marL="228600" indent="-228600">
              <a:buAutoNum type="arabicParenR"/>
            </a:pPr>
            <a:r>
              <a:rPr lang="en-US" dirty="0"/>
              <a:t>Context for the skill-building exercise – including the importance of practicing foundational skills to become an effective strategic thinker </a:t>
            </a:r>
          </a:p>
          <a:p>
            <a:pPr marL="228600" indent="-228600">
              <a:buAutoNum type="arabicParenR"/>
            </a:pPr>
            <a:r>
              <a:rPr lang="en-US" dirty="0"/>
              <a:t>An overview of the exercise – including the purpose, activities, and learning objectives </a:t>
            </a:r>
          </a:p>
          <a:p>
            <a:pPr marL="228600" indent="-228600">
              <a:buAutoNum type="arabicParenR"/>
            </a:pPr>
            <a:r>
              <a:rPr lang="en-US" dirty="0"/>
              <a:t>Brief tutorial facilitators may choose to adapt, add to, or re-arrange any portions of this slide deck to introduce the exercise to participants. </a:t>
            </a:r>
          </a:p>
          <a:p>
            <a:pPr marL="342900" indent="-342900"/>
            <a:endParaRPr lang="en-US" sz="800" dirty="0"/>
          </a:p>
          <a:p>
            <a:r>
              <a:rPr lang="en-US" dirty="0"/>
              <a:t>Slides contained in the “Background and Context” portion of the slide deck (slides 3 – 10) appear in the slide decks for each of the four exercises. </a:t>
            </a:r>
          </a:p>
        </p:txBody>
      </p:sp>
      <p:sp>
        <p:nvSpPr>
          <p:cNvPr id="4" name="Slide Number Placeholder 3"/>
          <p:cNvSpPr>
            <a:spLocks noGrp="1"/>
          </p:cNvSpPr>
          <p:nvPr>
            <p:ph type="sldNum" sz="quarter" idx="12"/>
          </p:nvPr>
        </p:nvSpPr>
        <p:spPr/>
        <p:txBody>
          <a:bodyPr/>
          <a:lstStyle/>
          <a:p>
            <a:fld id="{3D655420-71EF-420E-A9A9-9AC0BEC985D2}"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371600" y="304800"/>
            <a:ext cx="7938001" cy="830997"/>
          </a:xfrm>
          <a:prstGeom prst="rect">
            <a:avLst/>
          </a:prstGeom>
        </p:spPr>
        <p:txBody>
          <a:bodyPr wrap="square">
            <a:spAutoFit/>
          </a:bodyPr>
          <a:lstStyle/>
          <a:p>
            <a:r>
              <a:rPr lang="en-US" sz="2400" b="1" dirty="0">
                <a:solidFill>
                  <a:schemeClr val="accent3">
                    <a:lumMod val="50000"/>
                  </a:schemeClr>
                </a:solidFill>
              </a:rPr>
              <a:t>WHAT’S HARD ABOUT ASKING INSIGHTFUL QUESTIONS? (Cont’d.)</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1219200"/>
            <a:ext cx="5486400" cy="2923877"/>
          </a:xfrm>
          <a:prstGeom prst="rect">
            <a:avLst/>
          </a:prstGeom>
          <a:noFill/>
        </p:spPr>
        <p:txBody>
          <a:bodyPr wrap="square" rtlCol="0">
            <a:spAutoFit/>
          </a:bodyPr>
          <a:lstStyle/>
          <a:p>
            <a:pPr marL="228600" indent="-228600">
              <a:buFont typeface="Arial" panose="020B0604020202020204" pitchFamily="34" charset="0"/>
              <a:buChar char="•"/>
            </a:pPr>
            <a:r>
              <a:rPr lang="en-US" sz="2000" dirty="0"/>
              <a:t>We often start with a pre-determined view of the problem; we only look at it one way.</a:t>
            </a:r>
          </a:p>
          <a:p>
            <a:pPr marL="228600" indent="-228600"/>
            <a:endParaRPr lang="en-US" sz="800" dirty="0"/>
          </a:p>
          <a:p>
            <a:pPr marL="228600" indent="-228600">
              <a:buFont typeface="Arial" panose="020B0604020202020204" pitchFamily="34" charset="0"/>
              <a:buChar char="•"/>
            </a:pPr>
            <a:r>
              <a:rPr lang="en-US" sz="2000" dirty="0"/>
              <a:t>Questions we pose may be too narrowly focused on a small portion of the problem and, therefore, provide limited information.</a:t>
            </a:r>
          </a:p>
          <a:p>
            <a:pPr marL="457200" indent="-171450">
              <a:buFont typeface="Courier New" panose="02070309020205020404" pitchFamily="49" charset="0"/>
              <a:buChar char="o"/>
            </a:pPr>
            <a:endParaRPr lang="en-US" dirty="0"/>
          </a:p>
          <a:p>
            <a:endParaRPr lang="en-US" sz="2000" dirty="0"/>
          </a:p>
          <a:p>
            <a:pPr marL="114300" indent="-114300">
              <a:buFont typeface="Arial" panose="020B0604020202020204" pitchFamily="34" charset="0"/>
              <a:buChar char="•"/>
            </a:pPr>
            <a:endParaRPr lang="en-US" sz="2000" dirty="0"/>
          </a:p>
          <a:p>
            <a:pPr marL="461963" lvl="1" indent="-176213">
              <a:buFont typeface="Courier New" panose="02070309020205020404" pitchFamily="49" charset="0"/>
              <a:buChar char="o"/>
            </a:pPr>
            <a:endParaRPr lang="en-US" dirty="0"/>
          </a:p>
        </p:txBody>
      </p:sp>
      <p:sp>
        <p:nvSpPr>
          <p:cNvPr id="12" name="Slide Number Placeholder 11"/>
          <p:cNvSpPr>
            <a:spLocks noGrp="1"/>
          </p:cNvSpPr>
          <p:nvPr>
            <p:ph type="sldNum" sz="quarter" idx="12"/>
          </p:nvPr>
        </p:nvSpPr>
        <p:spPr/>
        <p:txBody>
          <a:bodyPr/>
          <a:lstStyle/>
          <a:p>
            <a:fld id="{3D655420-71EF-420E-A9A9-9AC0BEC985D2}" type="slidenum">
              <a:rPr lang="en-US" smtClean="0"/>
              <a:t>20</a:t>
            </a:fld>
            <a:endParaRPr lang="en-US"/>
          </a:p>
        </p:txBody>
      </p:sp>
      <p:sp>
        <p:nvSpPr>
          <p:cNvPr id="16" name="Rectangle 15"/>
          <p:cNvSpPr/>
          <p:nvPr/>
        </p:nvSpPr>
        <p:spPr>
          <a:xfrm>
            <a:off x="7510594" y="5105400"/>
            <a:ext cx="1481496" cy="215444"/>
          </a:xfrm>
          <a:prstGeom prst="rect">
            <a:avLst/>
          </a:prstGeom>
        </p:spPr>
        <p:txBody>
          <a:bodyPr wrap="none">
            <a:spAutoFit/>
          </a:bodyPr>
          <a:lstStyle/>
          <a:p>
            <a:r>
              <a:rPr lang="en-US" sz="800" dirty="0">
                <a:solidFill>
                  <a:schemeClr val="bg1">
                    <a:lumMod val="75000"/>
                  </a:schemeClr>
                </a:solidFill>
              </a:rPr>
              <a:t>Image credit: shutterstock.com</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1845" y="2615184"/>
            <a:ext cx="3735324" cy="2490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48349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73559"/>
            <a:ext cx="7099801" cy="461665"/>
          </a:xfrm>
          <a:prstGeom prst="rect">
            <a:avLst/>
          </a:prstGeom>
        </p:spPr>
        <p:txBody>
          <a:bodyPr wrap="square">
            <a:spAutoFit/>
          </a:bodyPr>
          <a:lstStyle/>
          <a:p>
            <a:r>
              <a:rPr lang="en-US" sz="2400" b="1" dirty="0">
                <a:solidFill>
                  <a:schemeClr val="accent3">
                    <a:lumMod val="50000"/>
                  </a:schemeClr>
                </a:solidFill>
              </a:rPr>
              <a:t>HIERARCHY OF POWERFUL QUESTIONS</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9509" y="1170562"/>
            <a:ext cx="3587691" cy="4462760"/>
          </a:xfrm>
          <a:prstGeom prst="rect">
            <a:avLst/>
          </a:prstGeom>
          <a:noFill/>
        </p:spPr>
        <p:txBody>
          <a:bodyPr wrap="square" rtlCol="0">
            <a:spAutoFit/>
          </a:bodyPr>
          <a:lstStyle/>
          <a:p>
            <a:pPr marL="228600" indent="-228600">
              <a:buFont typeface="Arial" panose="020B0604020202020204" pitchFamily="34" charset="0"/>
              <a:buChar char="•"/>
            </a:pPr>
            <a:r>
              <a:rPr lang="en-US" sz="2000" dirty="0"/>
              <a:t>Questions have varying amounts of power</a:t>
            </a:r>
          </a:p>
          <a:p>
            <a:endParaRPr lang="en-US" sz="800" dirty="0"/>
          </a:p>
          <a:p>
            <a:pPr marL="228600" indent="-228600">
              <a:buFont typeface="Arial" panose="020B0604020202020204" pitchFamily="34" charset="0"/>
              <a:buChar char="•"/>
            </a:pPr>
            <a:r>
              <a:rPr lang="en-US" sz="2000" dirty="0"/>
              <a:t>Any question can become more powerful by moving up the pyramid</a:t>
            </a:r>
          </a:p>
          <a:p>
            <a:endParaRPr lang="en-US" sz="800" dirty="0"/>
          </a:p>
          <a:p>
            <a:pPr marL="228600" indent="-228600">
              <a:buFont typeface="Arial" panose="020B0604020202020204" pitchFamily="34" charset="0"/>
              <a:buChar char="•"/>
            </a:pPr>
            <a:r>
              <a:rPr lang="en-US" sz="2000" dirty="0"/>
              <a:t>Powerful open-ended questions are best for</a:t>
            </a:r>
          </a:p>
          <a:p>
            <a:pPr marL="685800" lvl="1" indent="-228600">
              <a:buFont typeface="Courier New" panose="02070309020205020404" pitchFamily="49" charset="0"/>
              <a:buChar char="o"/>
            </a:pPr>
            <a:r>
              <a:rPr lang="en-US" dirty="0"/>
              <a:t>inquiring</a:t>
            </a:r>
          </a:p>
          <a:p>
            <a:pPr lvl="1"/>
            <a:endParaRPr lang="en-US" sz="800" dirty="0"/>
          </a:p>
          <a:p>
            <a:pPr marL="685800" lvl="1" indent="-228600">
              <a:buFont typeface="Courier New" panose="02070309020205020404" pitchFamily="49" charset="0"/>
              <a:buChar char="o"/>
            </a:pPr>
            <a:r>
              <a:rPr lang="en-US" dirty="0"/>
              <a:t>deeper understanding</a:t>
            </a:r>
          </a:p>
          <a:p>
            <a:pPr lvl="1"/>
            <a:endParaRPr lang="en-US" sz="800" dirty="0"/>
          </a:p>
          <a:p>
            <a:pPr marL="685800" lvl="1" indent="-228600">
              <a:buFont typeface="Courier New" panose="02070309020205020404" pitchFamily="49" charset="0"/>
              <a:buChar char="o"/>
            </a:pPr>
            <a:r>
              <a:rPr lang="en-US" dirty="0"/>
              <a:t>reflective thinking</a:t>
            </a:r>
          </a:p>
          <a:p>
            <a:endParaRPr lang="en-US" sz="2000" dirty="0"/>
          </a:p>
          <a:p>
            <a:pPr marL="114300" indent="-114300">
              <a:buFont typeface="Arial" panose="020B0604020202020204" pitchFamily="34" charset="0"/>
              <a:buChar char="•"/>
            </a:pPr>
            <a:endParaRPr lang="en-US" sz="2000" dirty="0"/>
          </a:p>
          <a:p>
            <a:pPr marL="746125" lvl="1" indent="-288925">
              <a:buFont typeface="Courier New" panose="02070309020205020404" pitchFamily="49" charset="0"/>
              <a:buChar char="o"/>
            </a:pPr>
            <a:endParaRPr lang="en-US" dirty="0"/>
          </a:p>
        </p:txBody>
      </p:sp>
      <p:sp>
        <p:nvSpPr>
          <p:cNvPr id="12" name="Slide Number Placeholder 11"/>
          <p:cNvSpPr>
            <a:spLocks noGrp="1"/>
          </p:cNvSpPr>
          <p:nvPr>
            <p:ph type="sldNum" sz="quarter" idx="12"/>
          </p:nvPr>
        </p:nvSpPr>
        <p:spPr/>
        <p:txBody>
          <a:bodyPr/>
          <a:lstStyle/>
          <a:p>
            <a:fld id="{3D655420-71EF-420E-A9A9-9AC0BEC985D2}" type="slidenum">
              <a:rPr lang="en-US" smtClean="0"/>
              <a:t>21</a:t>
            </a:fld>
            <a:endParaRPr lang="en-US"/>
          </a:p>
        </p:txBody>
      </p:sp>
      <p:grpSp>
        <p:nvGrpSpPr>
          <p:cNvPr id="26" name="Group 25"/>
          <p:cNvGrpSpPr/>
          <p:nvPr/>
        </p:nvGrpSpPr>
        <p:grpSpPr>
          <a:xfrm>
            <a:off x="3541776" y="1170562"/>
            <a:ext cx="4154424" cy="3581400"/>
            <a:chOff x="4760976" y="1371600"/>
            <a:chExt cx="4154424" cy="3581400"/>
          </a:xfrm>
        </p:grpSpPr>
        <p:sp>
          <p:nvSpPr>
            <p:cNvPr id="4" name="Isosceles Triangle 3"/>
            <p:cNvSpPr/>
            <p:nvPr/>
          </p:nvSpPr>
          <p:spPr>
            <a:xfrm>
              <a:off x="4760976" y="1371600"/>
              <a:ext cx="4154424" cy="35814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a:off x="6248400" y="2362200"/>
              <a:ext cx="1143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p:cNvCxnSpPr>
              <a:endCxn id="4" idx="5"/>
            </p:cNvCxnSpPr>
            <p:nvPr/>
          </p:nvCxnSpPr>
          <p:spPr>
            <a:xfrm>
              <a:off x="5791200" y="3162300"/>
              <a:ext cx="208559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257800" y="4114800"/>
              <a:ext cx="3124200" cy="0"/>
            </a:xfrm>
            <a:prstGeom prst="line">
              <a:avLst/>
            </a:prstGeom>
            <a:ln w="19050"/>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5370213" y="4267200"/>
              <a:ext cx="3011787" cy="461665"/>
            </a:xfrm>
            <a:prstGeom prst="rect">
              <a:avLst/>
            </a:prstGeom>
            <a:noFill/>
          </p:spPr>
          <p:txBody>
            <a:bodyPr wrap="none" rtlCol="0">
              <a:spAutoFit/>
            </a:bodyPr>
            <a:lstStyle/>
            <a:p>
              <a:r>
                <a:rPr lang="en-US" sz="2400" dirty="0"/>
                <a:t>Closed-ended (yes/no)</a:t>
              </a:r>
            </a:p>
          </p:txBody>
        </p:sp>
        <p:sp>
          <p:nvSpPr>
            <p:cNvPr id="21" name="TextBox 20"/>
            <p:cNvSpPr txBox="1"/>
            <p:nvPr/>
          </p:nvSpPr>
          <p:spPr>
            <a:xfrm>
              <a:off x="5770043" y="3200400"/>
              <a:ext cx="2154757" cy="830997"/>
            </a:xfrm>
            <a:prstGeom prst="rect">
              <a:avLst/>
            </a:prstGeom>
            <a:noFill/>
          </p:spPr>
          <p:txBody>
            <a:bodyPr wrap="none" rtlCol="0">
              <a:spAutoFit/>
            </a:bodyPr>
            <a:lstStyle/>
            <a:p>
              <a:r>
                <a:rPr lang="en-US" sz="2400" dirty="0"/>
                <a:t>Where	   Which</a:t>
              </a:r>
            </a:p>
            <a:p>
              <a:r>
                <a:rPr lang="en-US" sz="2400" dirty="0"/>
                <a:t> When        Who</a:t>
              </a:r>
            </a:p>
          </p:txBody>
        </p:sp>
        <p:sp>
          <p:nvSpPr>
            <p:cNvPr id="22" name="TextBox 21"/>
            <p:cNvSpPr txBox="1"/>
            <p:nvPr/>
          </p:nvSpPr>
          <p:spPr>
            <a:xfrm>
              <a:off x="6019800" y="2586335"/>
              <a:ext cx="1647310" cy="461665"/>
            </a:xfrm>
            <a:prstGeom prst="rect">
              <a:avLst/>
            </a:prstGeom>
            <a:noFill/>
          </p:spPr>
          <p:txBody>
            <a:bodyPr wrap="none" rtlCol="0">
              <a:spAutoFit/>
            </a:bodyPr>
            <a:lstStyle/>
            <a:p>
              <a:r>
                <a:rPr lang="en-US" sz="2400" dirty="0"/>
                <a:t>How   What</a:t>
              </a:r>
            </a:p>
          </p:txBody>
        </p:sp>
        <p:sp>
          <p:nvSpPr>
            <p:cNvPr id="23" name="TextBox 22"/>
            <p:cNvSpPr txBox="1"/>
            <p:nvPr/>
          </p:nvSpPr>
          <p:spPr>
            <a:xfrm>
              <a:off x="6456778" y="1828800"/>
              <a:ext cx="754437" cy="461665"/>
            </a:xfrm>
            <a:prstGeom prst="rect">
              <a:avLst/>
            </a:prstGeom>
            <a:noFill/>
          </p:spPr>
          <p:txBody>
            <a:bodyPr wrap="none" rtlCol="0">
              <a:spAutoFit/>
            </a:bodyPr>
            <a:lstStyle/>
            <a:p>
              <a:r>
                <a:rPr lang="en-US" sz="2400" dirty="0"/>
                <a:t>Why</a:t>
              </a:r>
            </a:p>
          </p:txBody>
        </p:sp>
      </p:grpSp>
      <p:grpSp>
        <p:nvGrpSpPr>
          <p:cNvPr id="30" name="Group 29"/>
          <p:cNvGrpSpPr/>
          <p:nvPr/>
        </p:nvGrpSpPr>
        <p:grpSpPr>
          <a:xfrm>
            <a:off x="7732473" y="1535668"/>
            <a:ext cx="1259127" cy="3100864"/>
            <a:chOff x="7732473" y="1535668"/>
            <a:chExt cx="1259127" cy="3100864"/>
          </a:xfrm>
        </p:grpSpPr>
        <p:cxnSp>
          <p:nvCxnSpPr>
            <p:cNvPr id="25" name="Straight Arrow Connector 24"/>
            <p:cNvCxnSpPr/>
            <p:nvPr/>
          </p:nvCxnSpPr>
          <p:spPr>
            <a:xfrm>
              <a:off x="8229600" y="1828800"/>
              <a:ext cx="0" cy="2346067"/>
            </a:xfrm>
            <a:prstGeom prst="straightConnector1">
              <a:avLst/>
            </a:prstGeom>
            <a:ln>
              <a:solidFill>
                <a:schemeClr val="bg1">
                  <a:lumMod val="75000"/>
                </a:schemeClr>
              </a:solidFill>
              <a:headEnd type="arrow"/>
              <a:tailEnd type="arrow"/>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7732473" y="1535668"/>
              <a:ext cx="1259127" cy="369332"/>
            </a:xfrm>
            <a:prstGeom prst="rect">
              <a:avLst/>
            </a:prstGeom>
            <a:noFill/>
          </p:spPr>
          <p:txBody>
            <a:bodyPr wrap="none" rtlCol="0">
              <a:spAutoFit/>
            </a:bodyPr>
            <a:lstStyle/>
            <a:p>
              <a:r>
                <a:rPr lang="en-US" i="1" dirty="0"/>
                <a:t>High Power</a:t>
              </a:r>
            </a:p>
          </p:txBody>
        </p:sp>
        <p:sp>
          <p:nvSpPr>
            <p:cNvPr id="28" name="TextBox 27"/>
            <p:cNvSpPr txBox="1"/>
            <p:nvPr/>
          </p:nvSpPr>
          <p:spPr>
            <a:xfrm>
              <a:off x="7732473" y="4267200"/>
              <a:ext cx="1214948" cy="369332"/>
            </a:xfrm>
            <a:prstGeom prst="rect">
              <a:avLst/>
            </a:prstGeom>
            <a:noFill/>
          </p:spPr>
          <p:txBody>
            <a:bodyPr wrap="none" rtlCol="0">
              <a:spAutoFit/>
            </a:bodyPr>
            <a:lstStyle/>
            <a:p>
              <a:r>
                <a:rPr lang="en-US" i="1" dirty="0"/>
                <a:t>Low Power</a:t>
              </a:r>
            </a:p>
          </p:txBody>
        </p:sp>
      </p:grpSp>
    </p:spTree>
    <p:extLst>
      <p:ext uri="{BB962C8B-B14F-4D97-AF65-F5344CB8AC3E}">
        <p14:creationId xmlns:p14="http://schemas.microsoft.com/office/powerpoint/2010/main" val="4068015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099801" cy="461665"/>
          </a:xfrm>
          <a:prstGeom prst="rect">
            <a:avLst/>
          </a:prstGeom>
        </p:spPr>
        <p:txBody>
          <a:bodyPr wrap="square">
            <a:spAutoFit/>
          </a:bodyPr>
          <a:lstStyle/>
          <a:p>
            <a:r>
              <a:rPr lang="en-US" sz="2400" b="1" dirty="0">
                <a:solidFill>
                  <a:schemeClr val="accent3">
                    <a:lumMod val="50000"/>
                  </a:schemeClr>
                </a:solidFill>
              </a:rPr>
              <a:t>HIERARCHY OF POWERFUL QUESTIONS: EXAMPLES</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3D655420-71EF-420E-A9A9-9AC0BEC985D2}" type="slidenum">
              <a:rPr lang="en-US" smtClean="0"/>
              <a:t>22</a:t>
            </a:fld>
            <a:endParaRPr lang="en-US"/>
          </a:p>
        </p:txBody>
      </p:sp>
      <p:grpSp>
        <p:nvGrpSpPr>
          <p:cNvPr id="15" name="Group 14"/>
          <p:cNvGrpSpPr/>
          <p:nvPr/>
        </p:nvGrpSpPr>
        <p:grpSpPr>
          <a:xfrm>
            <a:off x="304800" y="1328440"/>
            <a:ext cx="4154424" cy="3581400"/>
            <a:chOff x="4760976" y="1371600"/>
            <a:chExt cx="4154424" cy="3581400"/>
          </a:xfrm>
        </p:grpSpPr>
        <p:sp>
          <p:nvSpPr>
            <p:cNvPr id="16" name="Isosceles Triangle 15"/>
            <p:cNvSpPr/>
            <p:nvPr/>
          </p:nvSpPr>
          <p:spPr>
            <a:xfrm>
              <a:off x="4760976" y="1371600"/>
              <a:ext cx="4154424" cy="35814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6248400" y="2362200"/>
              <a:ext cx="1143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p:cNvCxnSpPr>
              <a:endCxn id="16" idx="5"/>
            </p:cNvCxnSpPr>
            <p:nvPr/>
          </p:nvCxnSpPr>
          <p:spPr>
            <a:xfrm>
              <a:off x="5791200" y="3162300"/>
              <a:ext cx="208559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5257800" y="4114800"/>
              <a:ext cx="3124200" cy="0"/>
            </a:xfrm>
            <a:prstGeom prst="line">
              <a:avLst/>
            </a:prstGeom>
            <a:ln w="19050"/>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5370213" y="4267200"/>
              <a:ext cx="3011787" cy="461665"/>
            </a:xfrm>
            <a:prstGeom prst="rect">
              <a:avLst/>
            </a:prstGeom>
            <a:noFill/>
          </p:spPr>
          <p:txBody>
            <a:bodyPr wrap="none" rtlCol="0">
              <a:spAutoFit/>
            </a:bodyPr>
            <a:lstStyle/>
            <a:p>
              <a:r>
                <a:rPr lang="en-US" sz="2400" dirty="0"/>
                <a:t>Closed-ended (yes/no)</a:t>
              </a:r>
            </a:p>
          </p:txBody>
        </p:sp>
        <p:sp>
          <p:nvSpPr>
            <p:cNvPr id="21" name="TextBox 20"/>
            <p:cNvSpPr txBox="1"/>
            <p:nvPr/>
          </p:nvSpPr>
          <p:spPr>
            <a:xfrm>
              <a:off x="5770043" y="3200400"/>
              <a:ext cx="2154757" cy="830997"/>
            </a:xfrm>
            <a:prstGeom prst="rect">
              <a:avLst/>
            </a:prstGeom>
            <a:noFill/>
          </p:spPr>
          <p:txBody>
            <a:bodyPr wrap="none" rtlCol="0">
              <a:spAutoFit/>
            </a:bodyPr>
            <a:lstStyle/>
            <a:p>
              <a:r>
                <a:rPr lang="en-US" sz="2400" dirty="0"/>
                <a:t>Where	   Which</a:t>
              </a:r>
            </a:p>
            <a:p>
              <a:r>
                <a:rPr lang="en-US" sz="2400" dirty="0"/>
                <a:t> When        Who</a:t>
              </a:r>
            </a:p>
          </p:txBody>
        </p:sp>
        <p:sp>
          <p:nvSpPr>
            <p:cNvPr id="22" name="TextBox 21"/>
            <p:cNvSpPr txBox="1"/>
            <p:nvPr/>
          </p:nvSpPr>
          <p:spPr>
            <a:xfrm>
              <a:off x="6019800" y="2586335"/>
              <a:ext cx="1647310" cy="461665"/>
            </a:xfrm>
            <a:prstGeom prst="rect">
              <a:avLst/>
            </a:prstGeom>
            <a:noFill/>
          </p:spPr>
          <p:txBody>
            <a:bodyPr wrap="none" rtlCol="0">
              <a:spAutoFit/>
            </a:bodyPr>
            <a:lstStyle/>
            <a:p>
              <a:r>
                <a:rPr lang="en-US" sz="2400" dirty="0"/>
                <a:t>How   What</a:t>
              </a:r>
            </a:p>
          </p:txBody>
        </p:sp>
        <p:sp>
          <p:nvSpPr>
            <p:cNvPr id="23" name="TextBox 22"/>
            <p:cNvSpPr txBox="1"/>
            <p:nvPr/>
          </p:nvSpPr>
          <p:spPr>
            <a:xfrm>
              <a:off x="6456778" y="1828800"/>
              <a:ext cx="754437" cy="461665"/>
            </a:xfrm>
            <a:prstGeom prst="rect">
              <a:avLst/>
            </a:prstGeom>
            <a:noFill/>
          </p:spPr>
          <p:txBody>
            <a:bodyPr wrap="none" rtlCol="0">
              <a:spAutoFit/>
            </a:bodyPr>
            <a:lstStyle/>
            <a:p>
              <a:r>
                <a:rPr lang="en-US" sz="2400" dirty="0"/>
                <a:t>Why</a:t>
              </a:r>
            </a:p>
          </p:txBody>
        </p:sp>
      </p:grpSp>
      <p:grpSp>
        <p:nvGrpSpPr>
          <p:cNvPr id="24" name="Group 23"/>
          <p:cNvGrpSpPr/>
          <p:nvPr/>
        </p:nvGrpSpPr>
        <p:grpSpPr>
          <a:xfrm>
            <a:off x="4191000" y="1451401"/>
            <a:ext cx="1259127" cy="3100864"/>
            <a:chOff x="7732473" y="1535668"/>
            <a:chExt cx="1259127" cy="3100864"/>
          </a:xfrm>
        </p:grpSpPr>
        <p:cxnSp>
          <p:nvCxnSpPr>
            <p:cNvPr id="25" name="Straight Arrow Connector 24"/>
            <p:cNvCxnSpPr/>
            <p:nvPr/>
          </p:nvCxnSpPr>
          <p:spPr>
            <a:xfrm>
              <a:off x="8229600" y="1828800"/>
              <a:ext cx="0" cy="2346067"/>
            </a:xfrm>
            <a:prstGeom prst="straightConnector1">
              <a:avLst/>
            </a:prstGeom>
            <a:ln>
              <a:solidFill>
                <a:schemeClr val="bg1">
                  <a:lumMod val="75000"/>
                </a:schemeClr>
              </a:solidFill>
              <a:headEnd type="arrow"/>
              <a:tailEnd type="arrow"/>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7732473" y="1535668"/>
              <a:ext cx="1259127" cy="369332"/>
            </a:xfrm>
            <a:prstGeom prst="rect">
              <a:avLst/>
            </a:prstGeom>
            <a:noFill/>
          </p:spPr>
          <p:txBody>
            <a:bodyPr wrap="none" rtlCol="0">
              <a:spAutoFit/>
            </a:bodyPr>
            <a:lstStyle/>
            <a:p>
              <a:r>
                <a:rPr lang="en-US" i="1" dirty="0"/>
                <a:t>High Power</a:t>
              </a:r>
            </a:p>
          </p:txBody>
        </p:sp>
        <p:sp>
          <p:nvSpPr>
            <p:cNvPr id="27" name="TextBox 26"/>
            <p:cNvSpPr txBox="1"/>
            <p:nvPr/>
          </p:nvSpPr>
          <p:spPr>
            <a:xfrm>
              <a:off x="7732473" y="4267200"/>
              <a:ext cx="1214948" cy="369332"/>
            </a:xfrm>
            <a:prstGeom prst="rect">
              <a:avLst/>
            </a:prstGeom>
            <a:noFill/>
          </p:spPr>
          <p:txBody>
            <a:bodyPr wrap="none" rtlCol="0">
              <a:spAutoFit/>
            </a:bodyPr>
            <a:lstStyle/>
            <a:p>
              <a:r>
                <a:rPr lang="en-US" i="1" dirty="0"/>
                <a:t>Low Power</a:t>
              </a:r>
            </a:p>
          </p:txBody>
        </p:sp>
      </p:grpSp>
      <p:sp>
        <p:nvSpPr>
          <p:cNvPr id="28" name="TextBox 27"/>
          <p:cNvSpPr txBox="1"/>
          <p:nvPr/>
        </p:nvSpPr>
        <p:spPr>
          <a:xfrm>
            <a:off x="5486400" y="1941255"/>
            <a:ext cx="3124200" cy="2554545"/>
          </a:xfrm>
          <a:prstGeom prst="rect">
            <a:avLst/>
          </a:prstGeom>
          <a:noFill/>
        </p:spPr>
        <p:txBody>
          <a:bodyPr wrap="square" rtlCol="0">
            <a:spAutoFit/>
          </a:bodyPr>
          <a:lstStyle/>
          <a:p>
            <a:pPr algn="ctr"/>
            <a:r>
              <a:rPr lang="en-US" sz="2000" b="1" i="1" dirty="0"/>
              <a:t>Why</a:t>
            </a:r>
            <a:r>
              <a:rPr lang="en-US" sz="2000" dirty="0"/>
              <a:t> are we considering </a:t>
            </a:r>
          </a:p>
          <a:p>
            <a:pPr algn="ctr"/>
            <a:r>
              <a:rPr lang="en-US" sz="2000" dirty="0"/>
              <a:t>this policy?</a:t>
            </a:r>
          </a:p>
          <a:p>
            <a:pPr algn="ctr"/>
            <a:endParaRPr lang="en-US" sz="2000" dirty="0"/>
          </a:p>
          <a:p>
            <a:pPr algn="ctr"/>
            <a:r>
              <a:rPr lang="en-US" sz="2000" b="1" i="1" dirty="0"/>
              <a:t>How</a:t>
            </a:r>
            <a:r>
              <a:rPr lang="en-US" sz="2000" dirty="0"/>
              <a:t> could we implement </a:t>
            </a:r>
          </a:p>
          <a:p>
            <a:pPr algn="ctr"/>
            <a:r>
              <a:rPr lang="en-US" sz="2000" dirty="0"/>
              <a:t>this policy?</a:t>
            </a:r>
          </a:p>
          <a:p>
            <a:pPr algn="ctr"/>
            <a:endParaRPr lang="en-US" sz="2000" dirty="0"/>
          </a:p>
          <a:p>
            <a:pPr algn="ctr"/>
            <a:r>
              <a:rPr lang="en-US" sz="2000" b="1" i="1" dirty="0"/>
              <a:t>Should</a:t>
            </a:r>
            <a:r>
              <a:rPr lang="en-US" sz="2000" dirty="0"/>
              <a:t> we implement </a:t>
            </a:r>
          </a:p>
          <a:p>
            <a:pPr algn="ctr"/>
            <a:r>
              <a:rPr lang="en-US" sz="2000" dirty="0"/>
              <a:t>this policy?</a:t>
            </a:r>
          </a:p>
        </p:txBody>
      </p:sp>
    </p:spTree>
    <p:extLst>
      <p:ext uri="{BB962C8B-B14F-4D97-AF65-F5344CB8AC3E}">
        <p14:creationId xmlns:p14="http://schemas.microsoft.com/office/powerpoint/2010/main" val="3427466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099801" cy="461665"/>
          </a:xfrm>
          <a:prstGeom prst="rect">
            <a:avLst/>
          </a:prstGeom>
        </p:spPr>
        <p:txBody>
          <a:bodyPr wrap="square">
            <a:spAutoFit/>
          </a:bodyPr>
          <a:lstStyle/>
          <a:p>
            <a:r>
              <a:rPr lang="en-US" sz="2400" b="1" dirty="0">
                <a:solidFill>
                  <a:schemeClr val="accent3">
                    <a:lumMod val="50000"/>
                  </a:schemeClr>
                </a:solidFill>
              </a:rPr>
              <a:t>THREE DIMENSIONS OF POWERFUL QUESTIONS</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4953000"/>
            <a:ext cx="3048001" cy="461665"/>
          </a:xfrm>
          <a:prstGeom prst="rect">
            <a:avLst/>
          </a:prstGeom>
        </p:spPr>
        <p:txBody>
          <a:bodyPr wrap="square">
            <a:spAutoFit/>
          </a:bodyPr>
          <a:lstStyle/>
          <a:p>
            <a:r>
              <a:rPr lang="en-US" sz="800" dirty="0">
                <a:solidFill>
                  <a:schemeClr val="bg1">
                    <a:lumMod val="75000"/>
                  </a:schemeClr>
                </a:solidFill>
              </a:rPr>
              <a:t>Vogt, E. E. (1994). The art and architecture of powerful questions. </a:t>
            </a:r>
            <a:r>
              <a:rPr lang="en-US" sz="800" dirty="0" err="1">
                <a:solidFill>
                  <a:schemeClr val="bg1">
                    <a:lumMod val="75000"/>
                  </a:schemeClr>
                </a:solidFill>
              </a:rPr>
              <a:t>MicroMentor</a:t>
            </a:r>
            <a:r>
              <a:rPr lang="en-US" sz="800" dirty="0">
                <a:solidFill>
                  <a:schemeClr val="bg1">
                    <a:lumMod val="75000"/>
                  </a:schemeClr>
                </a:solidFill>
              </a:rPr>
              <a:t> Corporate Learning Journal. Available through http://www.cashflow88.com/decisiones/ powerfulquestions.pdf.</a:t>
            </a:r>
          </a:p>
        </p:txBody>
      </p:sp>
      <p:sp>
        <p:nvSpPr>
          <p:cNvPr id="18" name="Slide Number Placeholder 17"/>
          <p:cNvSpPr>
            <a:spLocks noGrp="1"/>
          </p:cNvSpPr>
          <p:nvPr>
            <p:ph type="sldNum" sz="quarter" idx="12"/>
          </p:nvPr>
        </p:nvSpPr>
        <p:spPr/>
        <p:txBody>
          <a:bodyPr/>
          <a:lstStyle/>
          <a:p>
            <a:fld id="{3D655420-71EF-420E-A9A9-9AC0BEC985D2}" type="slidenum">
              <a:rPr lang="en-US" smtClean="0"/>
              <a:t>23</a:t>
            </a:fld>
            <a:endParaRPr lang="en-US"/>
          </a:p>
        </p:txBody>
      </p:sp>
      <p:sp>
        <p:nvSpPr>
          <p:cNvPr id="3" name="Rectangle 2"/>
          <p:cNvSpPr/>
          <p:nvPr/>
        </p:nvSpPr>
        <p:spPr>
          <a:xfrm>
            <a:off x="638174" y="777419"/>
            <a:ext cx="4984023" cy="4708981"/>
          </a:xfrm>
          <a:prstGeom prst="rect">
            <a:avLst/>
          </a:prstGeom>
        </p:spPr>
        <p:txBody>
          <a:bodyPr wrap="square">
            <a:spAutoFit/>
          </a:bodyPr>
          <a:lstStyle/>
          <a:p>
            <a:r>
              <a:rPr lang="en-US" sz="2000" dirty="0"/>
              <a:t>Powerful questions are defined by three dimensions:</a:t>
            </a:r>
          </a:p>
          <a:p>
            <a:pPr marL="685800" lvl="1" indent="-228600">
              <a:buFont typeface="Arial" panose="020B0604020202020204" pitchFamily="34" charset="0"/>
              <a:buChar char="•"/>
            </a:pPr>
            <a:r>
              <a:rPr lang="en-US" sz="2000" b="1" dirty="0"/>
              <a:t>Scope</a:t>
            </a:r>
            <a:endParaRPr lang="en-US" dirty="0"/>
          </a:p>
          <a:p>
            <a:pPr lvl="2" indent="-228600">
              <a:buFont typeface="Courier New" panose="02070309020205020404" pitchFamily="49" charset="0"/>
              <a:buChar char="o"/>
            </a:pPr>
            <a:r>
              <a:rPr lang="en-US" dirty="0"/>
              <a:t>Greater scope: encompass more people, more volume, more time, or more concerns</a:t>
            </a:r>
          </a:p>
          <a:p>
            <a:pPr lvl="1"/>
            <a:endParaRPr lang="en-US" sz="800" dirty="0"/>
          </a:p>
          <a:p>
            <a:pPr marL="685800" lvl="1" indent="-228600">
              <a:buFont typeface="Arial" panose="020B0604020202020204" pitchFamily="34" charset="0"/>
              <a:buChar char="•"/>
            </a:pPr>
            <a:r>
              <a:rPr lang="en-US" sz="2000" b="1" dirty="0"/>
              <a:t>Meaning/Context</a:t>
            </a:r>
          </a:p>
          <a:p>
            <a:pPr marL="914400" lvl="1" indent="-228600">
              <a:buFont typeface="Courier New" panose="02070309020205020404" pitchFamily="49" charset="0"/>
              <a:buChar char="o"/>
            </a:pPr>
            <a:r>
              <a:rPr lang="en-US" dirty="0"/>
              <a:t>Challenge assumptions</a:t>
            </a:r>
          </a:p>
          <a:p>
            <a:pPr marL="914400" lvl="1" indent="-228600">
              <a:buFont typeface="Courier New" panose="02070309020205020404" pitchFamily="49" charset="0"/>
              <a:buChar char="o"/>
            </a:pPr>
            <a:r>
              <a:rPr lang="en-US" dirty="0"/>
              <a:t>Generate energy and encourage exploration</a:t>
            </a:r>
          </a:p>
          <a:p>
            <a:pPr marL="914400" lvl="1" indent="-228600">
              <a:buFont typeface="Courier New" panose="02070309020205020404" pitchFamily="49" charset="0"/>
              <a:buChar char="o"/>
            </a:pPr>
            <a:r>
              <a:rPr lang="en-US" dirty="0"/>
              <a:t>Touch a deeper meaning</a:t>
            </a:r>
          </a:p>
          <a:p>
            <a:pPr lvl="1"/>
            <a:endParaRPr lang="en-US" sz="800" dirty="0"/>
          </a:p>
          <a:p>
            <a:pPr marL="685800" lvl="1" indent="-228600">
              <a:buFont typeface="Arial" panose="020B0604020202020204" pitchFamily="34" charset="0"/>
              <a:buChar char="•"/>
            </a:pPr>
            <a:r>
              <a:rPr lang="en-US" sz="2000" b="1" dirty="0"/>
              <a:t>Architecture</a:t>
            </a:r>
          </a:p>
          <a:p>
            <a:pPr marL="914400" lvl="1" indent="-228600">
              <a:buFont typeface="Courier New" panose="02070309020205020404" pitchFamily="49" charset="0"/>
              <a:buChar char="o"/>
            </a:pPr>
            <a:r>
              <a:rPr lang="en-US" dirty="0"/>
              <a:t>Hierarchy of powerful questions</a:t>
            </a:r>
          </a:p>
          <a:p>
            <a:pPr marL="914400" lvl="1" indent="-228600">
              <a:buFont typeface="Courier New" panose="02070309020205020404" pitchFamily="49" charset="0"/>
              <a:buChar char="o"/>
            </a:pPr>
            <a:r>
              <a:rPr lang="en-US" dirty="0"/>
              <a:t>Open-ended vs. closed-ended questions</a:t>
            </a:r>
          </a:p>
          <a:p>
            <a:pPr lvl="1"/>
            <a:endParaRPr lang="en-US" dirty="0"/>
          </a:p>
        </p:txBody>
      </p:sp>
      <p:grpSp>
        <p:nvGrpSpPr>
          <p:cNvPr id="26" name="Group 25"/>
          <p:cNvGrpSpPr/>
          <p:nvPr/>
        </p:nvGrpSpPr>
        <p:grpSpPr>
          <a:xfrm>
            <a:off x="5057285" y="1371600"/>
            <a:ext cx="3858115" cy="2960132"/>
            <a:chOff x="5181600" y="1295400"/>
            <a:chExt cx="3858115" cy="2960132"/>
          </a:xfrm>
        </p:grpSpPr>
        <p:grpSp>
          <p:nvGrpSpPr>
            <p:cNvPr id="25" name="Group 24"/>
            <p:cNvGrpSpPr/>
            <p:nvPr/>
          </p:nvGrpSpPr>
          <p:grpSpPr>
            <a:xfrm>
              <a:off x="5562600" y="1676400"/>
              <a:ext cx="2895600" cy="2209800"/>
              <a:chOff x="5867400" y="1676400"/>
              <a:chExt cx="2895600" cy="2209800"/>
            </a:xfrm>
          </p:grpSpPr>
          <p:cxnSp>
            <p:nvCxnSpPr>
              <p:cNvPr id="6" name="Straight Arrow Connector 5"/>
              <p:cNvCxnSpPr/>
              <p:nvPr/>
            </p:nvCxnSpPr>
            <p:spPr>
              <a:xfrm flipV="1">
                <a:off x="6858000" y="1676400"/>
                <a:ext cx="0" cy="175260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867400" y="3429000"/>
                <a:ext cx="990600" cy="45720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858000" y="3429000"/>
                <a:ext cx="1905000"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816854" y="1295400"/>
              <a:ext cx="1345946" cy="369332"/>
            </a:xfrm>
            <a:prstGeom prst="rect">
              <a:avLst/>
            </a:prstGeom>
            <a:noFill/>
          </p:spPr>
          <p:txBody>
            <a:bodyPr wrap="none" rtlCol="0">
              <a:spAutoFit/>
            </a:bodyPr>
            <a:lstStyle/>
            <a:p>
              <a:r>
                <a:rPr lang="en-US" dirty="0"/>
                <a:t>Architecture</a:t>
              </a:r>
            </a:p>
          </p:txBody>
        </p:sp>
        <p:sp>
          <p:nvSpPr>
            <p:cNvPr id="22" name="TextBox 21"/>
            <p:cNvSpPr txBox="1"/>
            <p:nvPr/>
          </p:nvSpPr>
          <p:spPr>
            <a:xfrm>
              <a:off x="7199916" y="3516868"/>
              <a:ext cx="1839799" cy="369332"/>
            </a:xfrm>
            <a:prstGeom prst="rect">
              <a:avLst/>
            </a:prstGeom>
            <a:noFill/>
          </p:spPr>
          <p:txBody>
            <a:bodyPr wrap="none" rtlCol="0">
              <a:spAutoFit/>
            </a:bodyPr>
            <a:lstStyle/>
            <a:p>
              <a:r>
                <a:rPr lang="en-US" dirty="0"/>
                <a:t>Meaning/Context</a:t>
              </a:r>
            </a:p>
          </p:txBody>
        </p:sp>
        <p:sp>
          <p:nvSpPr>
            <p:cNvPr id="23" name="TextBox 22"/>
            <p:cNvSpPr txBox="1"/>
            <p:nvPr/>
          </p:nvSpPr>
          <p:spPr>
            <a:xfrm>
              <a:off x="5181600" y="3886200"/>
              <a:ext cx="745397" cy="369332"/>
            </a:xfrm>
            <a:prstGeom prst="rect">
              <a:avLst/>
            </a:prstGeom>
            <a:noFill/>
          </p:spPr>
          <p:txBody>
            <a:bodyPr wrap="none" rtlCol="0">
              <a:spAutoFit/>
            </a:bodyPr>
            <a:lstStyle/>
            <a:p>
              <a:r>
                <a:rPr lang="en-US" dirty="0"/>
                <a:t>Scope</a:t>
              </a:r>
            </a:p>
          </p:txBody>
        </p:sp>
      </p:grpSp>
    </p:spTree>
    <p:extLst>
      <p:ext uri="{BB962C8B-B14F-4D97-AF65-F5344CB8AC3E}">
        <p14:creationId xmlns:p14="http://schemas.microsoft.com/office/powerpoint/2010/main" val="3534540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295400" y="304800"/>
            <a:ext cx="7633201" cy="461665"/>
          </a:xfrm>
          <a:prstGeom prst="rect">
            <a:avLst/>
          </a:prstGeom>
        </p:spPr>
        <p:txBody>
          <a:bodyPr wrap="square">
            <a:spAutoFit/>
          </a:bodyPr>
          <a:lstStyle/>
          <a:p>
            <a:r>
              <a:rPr lang="en-US" sz="2400" b="1" dirty="0">
                <a:solidFill>
                  <a:schemeClr val="accent3">
                    <a:lumMod val="50000"/>
                  </a:schemeClr>
                </a:solidFill>
              </a:rPr>
              <a:t>THREE DIMENSIONS OF POWERFUL QUESTIONS EXAMPLES</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4953000"/>
            <a:ext cx="3048001" cy="461665"/>
          </a:xfrm>
          <a:prstGeom prst="rect">
            <a:avLst/>
          </a:prstGeom>
        </p:spPr>
        <p:txBody>
          <a:bodyPr wrap="square">
            <a:spAutoFit/>
          </a:bodyPr>
          <a:lstStyle/>
          <a:p>
            <a:r>
              <a:rPr lang="en-US" sz="800" dirty="0">
                <a:solidFill>
                  <a:schemeClr val="bg1">
                    <a:lumMod val="75000"/>
                  </a:schemeClr>
                </a:solidFill>
              </a:rPr>
              <a:t>Vogt, E. E. (1994). The art and architecture of powerful questions. </a:t>
            </a:r>
            <a:r>
              <a:rPr lang="en-US" sz="800" dirty="0" err="1">
                <a:solidFill>
                  <a:schemeClr val="bg1">
                    <a:lumMod val="75000"/>
                  </a:schemeClr>
                </a:solidFill>
              </a:rPr>
              <a:t>MicroMentor</a:t>
            </a:r>
            <a:r>
              <a:rPr lang="en-US" sz="800" dirty="0">
                <a:solidFill>
                  <a:schemeClr val="bg1">
                    <a:lumMod val="75000"/>
                  </a:schemeClr>
                </a:solidFill>
              </a:rPr>
              <a:t> Corporate Learning Journal. Available through http://www.cashflow88.com/decisiones/ powerfulquestions.pdf.</a:t>
            </a:r>
          </a:p>
        </p:txBody>
      </p:sp>
      <p:sp>
        <p:nvSpPr>
          <p:cNvPr id="18" name="Slide Number Placeholder 17"/>
          <p:cNvSpPr>
            <a:spLocks noGrp="1"/>
          </p:cNvSpPr>
          <p:nvPr>
            <p:ph type="sldNum" sz="quarter" idx="12"/>
          </p:nvPr>
        </p:nvSpPr>
        <p:spPr/>
        <p:txBody>
          <a:bodyPr/>
          <a:lstStyle/>
          <a:p>
            <a:fld id="{3D655420-71EF-420E-A9A9-9AC0BEC985D2}" type="slidenum">
              <a:rPr lang="en-US" smtClean="0"/>
              <a:t>24</a:t>
            </a:fld>
            <a:endParaRPr lang="en-US"/>
          </a:p>
        </p:txBody>
      </p:sp>
      <p:sp>
        <p:nvSpPr>
          <p:cNvPr id="3" name="Rectangle 2"/>
          <p:cNvSpPr/>
          <p:nvPr/>
        </p:nvSpPr>
        <p:spPr>
          <a:xfrm>
            <a:off x="638174" y="685800"/>
            <a:ext cx="4984023" cy="4739759"/>
          </a:xfrm>
          <a:prstGeom prst="rect">
            <a:avLst/>
          </a:prstGeom>
        </p:spPr>
        <p:txBody>
          <a:bodyPr wrap="square">
            <a:spAutoFit/>
          </a:bodyPr>
          <a:lstStyle/>
          <a:p>
            <a:endParaRPr lang="en-US" dirty="0"/>
          </a:p>
          <a:p>
            <a:pPr marL="228600" indent="-228600">
              <a:buFont typeface="Arial" panose="020B0604020202020204" pitchFamily="34" charset="0"/>
              <a:buChar char="•"/>
            </a:pPr>
            <a:r>
              <a:rPr lang="en-US" sz="2000" b="1" dirty="0"/>
              <a:t>Scope</a:t>
            </a:r>
            <a:endParaRPr lang="en-US" dirty="0"/>
          </a:p>
          <a:p>
            <a:pPr lvl="1" indent="-228600">
              <a:buFont typeface="Courier New" panose="02070309020205020404" pitchFamily="49" charset="0"/>
              <a:buChar char="o"/>
            </a:pPr>
            <a:r>
              <a:rPr lang="en-US" i="1" dirty="0"/>
              <a:t>How does our decision affect the security of </a:t>
            </a:r>
            <a:r>
              <a:rPr lang="en-US" i="1" u="sng" dirty="0"/>
              <a:t>our unit</a:t>
            </a:r>
            <a:r>
              <a:rPr lang="en-US" i="1" dirty="0"/>
              <a:t>?</a:t>
            </a:r>
            <a:endParaRPr lang="en-US" dirty="0"/>
          </a:p>
          <a:p>
            <a:pPr lvl="1" indent="-228600">
              <a:buFont typeface="Courier New" panose="02070309020205020404" pitchFamily="49" charset="0"/>
              <a:buChar char="o"/>
            </a:pPr>
            <a:r>
              <a:rPr lang="en-US" i="1" dirty="0"/>
              <a:t>How does our decision affect the security of </a:t>
            </a:r>
            <a:r>
              <a:rPr lang="en-US" i="1" u="sng" dirty="0"/>
              <a:t>this nation</a:t>
            </a:r>
            <a:r>
              <a:rPr lang="en-US" i="1" dirty="0"/>
              <a:t>?</a:t>
            </a:r>
            <a:endParaRPr lang="en-US" dirty="0"/>
          </a:p>
          <a:p>
            <a:pPr lvl="1"/>
            <a:endParaRPr lang="en-US" sz="800" dirty="0"/>
          </a:p>
          <a:p>
            <a:pPr marL="228600" indent="-228600">
              <a:buFont typeface="Arial" panose="020B0604020202020204" pitchFamily="34" charset="0"/>
              <a:buChar char="•"/>
            </a:pPr>
            <a:r>
              <a:rPr lang="en-US" sz="2000" b="1" dirty="0"/>
              <a:t>Meaning/Context</a:t>
            </a:r>
          </a:p>
          <a:p>
            <a:pPr marL="457200" indent="-228600">
              <a:buFont typeface="Courier New" panose="02070309020205020404" pitchFamily="49" charset="0"/>
              <a:buChar char="o"/>
            </a:pPr>
            <a:r>
              <a:rPr lang="en-US" i="1" dirty="0"/>
              <a:t>How can we </a:t>
            </a:r>
            <a:r>
              <a:rPr lang="en-US" i="1" u="sng" dirty="0"/>
              <a:t>compete</a:t>
            </a:r>
            <a:r>
              <a:rPr lang="en-US" i="1" dirty="0"/>
              <a:t> with them?</a:t>
            </a:r>
          </a:p>
          <a:p>
            <a:pPr marL="457200" indent="-228600">
              <a:buFont typeface="Courier New" panose="02070309020205020404" pitchFamily="49" charset="0"/>
              <a:buChar char="o"/>
            </a:pPr>
            <a:r>
              <a:rPr lang="en-US" i="1" dirty="0"/>
              <a:t>How can we </a:t>
            </a:r>
            <a:r>
              <a:rPr lang="en-US" i="1" u="sng" dirty="0"/>
              <a:t>collaborate</a:t>
            </a:r>
            <a:r>
              <a:rPr lang="en-US" i="1" dirty="0"/>
              <a:t> with them?</a:t>
            </a:r>
          </a:p>
          <a:p>
            <a:endParaRPr lang="en-US" dirty="0"/>
          </a:p>
          <a:p>
            <a:pPr marL="228600" indent="-228600">
              <a:buFont typeface="Arial" panose="020B0604020202020204" pitchFamily="34" charset="0"/>
              <a:buChar char="•"/>
            </a:pPr>
            <a:r>
              <a:rPr lang="en-US" sz="2000" b="1" dirty="0"/>
              <a:t>Architecture. Compare:</a:t>
            </a:r>
          </a:p>
          <a:p>
            <a:pPr lvl="1" indent="-228600">
              <a:buFont typeface="Courier New" panose="02070309020205020404" pitchFamily="49" charset="0"/>
              <a:buChar char="o"/>
            </a:pPr>
            <a:r>
              <a:rPr lang="en-US" i="1" u="sng" dirty="0"/>
              <a:t>Should</a:t>
            </a:r>
            <a:r>
              <a:rPr lang="en-US" i="1" dirty="0"/>
              <a:t> we implement the policy?</a:t>
            </a:r>
            <a:endParaRPr lang="en-US" dirty="0"/>
          </a:p>
          <a:p>
            <a:pPr lvl="1" indent="-228600">
              <a:buFont typeface="Courier New" panose="02070309020205020404" pitchFamily="49" charset="0"/>
              <a:buChar char="o"/>
            </a:pPr>
            <a:r>
              <a:rPr lang="en-US" i="1" u="sng" dirty="0"/>
              <a:t>How</a:t>
            </a:r>
            <a:r>
              <a:rPr lang="en-US" i="1" dirty="0"/>
              <a:t> could we implement the policy?</a:t>
            </a:r>
            <a:endParaRPr lang="en-US" dirty="0"/>
          </a:p>
          <a:p>
            <a:pPr lvl="1" indent="-228600">
              <a:buFont typeface="Courier New" panose="02070309020205020404" pitchFamily="49" charset="0"/>
              <a:buChar char="o"/>
            </a:pPr>
            <a:r>
              <a:rPr lang="en-US" i="1" u="sng" dirty="0"/>
              <a:t>Why</a:t>
            </a:r>
            <a:r>
              <a:rPr lang="en-US" i="1" dirty="0"/>
              <a:t> are we considering this policy?</a:t>
            </a:r>
            <a:endParaRPr lang="en-US" dirty="0"/>
          </a:p>
          <a:p>
            <a:endParaRPr lang="en-US" u="sng" dirty="0"/>
          </a:p>
          <a:p>
            <a:pPr lvl="1"/>
            <a:endParaRPr lang="en-US" dirty="0"/>
          </a:p>
        </p:txBody>
      </p:sp>
      <p:grpSp>
        <p:nvGrpSpPr>
          <p:cNvPr id="26" name="Group 25"/>
          <p:cNvGrpSpPr/>
          <p:nvPr/>
        </p:nvGrpSpPr>
        <p:grpSpPr>
          <a:xfrm>
            <a:off x="5057285" y="1371600"/>
            <a:ext cx="3858115" cy="2960132"/>
            <a:chOff x="5181600" y="1295400"/>
            <a:chExt cx="3858115" cy="2960132"/>
          </a:xfrm>
        </p:grpSpPr>
        <p:grpSp>
          <p:nvGrpSpPr>
            <p:cNvPr id="25" name="Group 24"/>
            <p:cNvGrpSpPr/>
            <p:nvPr/>
          </p:nvGrpSpPr>
          <p:grpSpPr>
            <a:xfrm>
              <a:off x="5562600" y="1676400"/>
              <a:ext cx="2895600" cy="2209800"/>
              <a:chOff x="5867400" y="1676400"/>
              <a:chExt cx="2895600" cy="2209800"/>
            </a:xfrm>
          </p:grpSpPr>
          <p:cxnSp>
            <p:nvCxnSpPr>
              <p:cNvPr id="6" name="Straight Arrow Connector 5"/>
              <p:cNvCxnSpPr/>
              <p:nvPr/>
            </p:nvCxnSpPr>
            <p:spPr>
              <a:xfrm flipV="1">
                <a:off x="6858000" y="1676400"/>
                <a:ext cx="0" cy="175260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867400" y="3429000"/>
                <a:ext cx="990600" cy="45720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858000" y="3429000"/>
                <a:ext cx="1905000"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816854" y="1295400"/>
              <a:ext cx="1345946" cy="369332"/>
            </a:xfrm>
            <a:prstGeom prst="rect">
              <a:avLst/>
            </a:prstGeom>
            <a:noFill/>
          </p:spPr>
          <p:txBody>
            <a:bodyPr wrap="none" rtlCol="0">
              <a:spAutoFit/>
            </a:bodyPr>
            <a:lstStyle/>
            <a:p>
              <a:r>
                <a:rPr lang="en-US" dirty="0"/>
                <a:t>Architecture</a:t>
              </a:r>
            </a:p>
          </p:txBody>
        </p:sp>
        <p:sp>
          <p:nvSpPr>
            <p:cNvPr id="22" name="TextBox 21"/>
            <p:cNvSpPr txBox="1"/>
            <p:nvPr/>
          </p:nvSpPr>
          <p:spPr>
            <a:xfrm>
              <a:off x="7199916" y="3516868"/>
              <a:ext cx="1839799" cy="369332"/>
            </a:xfrm>
            <a:prstGeom prst="rect">
              <a:avLst/>
            </a:prstGeom>
            <a:noFill/>
          </p:spPr>
          <p:txBody>
            <a:bodyPr wrap="none" rtlCol="0">
              <a:spAutoFit/>
            </a:bodyPr>
            <a:lstStyle/>
            <a:p>
              <a:r>
                <a:rPr lang="en-US" dirty="0"/>
                <a:t>Meaning/Context</a:t>
              </a:r>
            </a:p>
          </p:txBody>
        </p:sp>
        <p:sp>
          <p:nvSpPr>
            <p:cNvPr id="23" name="TextBox 22"/>
            <p:cNvSpPr txBox="1"/>
            <p:nvPr/>
          </p:nvSpPr>
          <p:spPr>
            <a:xfrm>
              <a:off x="5181600" y="3886200"/>
              <a:ext cx="745397" cy="369332"/>
            </a:xfrm>
            <a:prstGeom prst="rect">
              <a:avLst/>
            </a:prstGeom>
            <a:noFill/>
          </p:spPr>
          <p:txBody>
            <a:bodyPr wrap="none" rtlCol="0">
              <a:spAutoFit/>
            </a:bodyPr>
            <a:lstStyle/>
            <a:p>
              <a:r>
                <a:rPr lang="en-US" dirty="0"/>
                <a:t>Scope</a:t>
              </a:r>
            </a:p>
          </p:txBody>
        </p:sp>
      </p:grpSp>
    </p:spTree>
    <p:extLst>
      <p:ext uri="{BB962C8B-B14F-4D97-AF65-F5344CB8AC3E}">
        <p14:creationId xmlns:p14="http://schemas.microsoft.com/office/powerpoint/2010/main" val="1621142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295400" y="152400"/>
            <a:ext cx="7467600" cy="830997"/>
          </a:xfrm>
          <a:prstGeom prst="rect">
            <a:avLst/>
          </a:prstGeom>
        </p:spPr>
        <p:txBody>
          <a:bodyPr wrap="square">
            <a:spAutoFit/>
          </a:bodyPr>
          <a:lstStyle/>
          <a:p>
            <a:r>
              <a:rPr lang="en-US" sz="2400" b="1" dirty="0">
                <a:solidFill>
                  <a:schemeClr val="accent3">
                    <a:lumMod val="50000"/>
                  </a:schemeClr>
                </a:solidFill>
              </a:rPr>
              <a:t>SKILLED QUESTIONING STARTS WITH THE ABILITY TO ASK A VARIETY OF TYPES OF QUESTIONS.</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11254" y="1193709"/>
            <a:ext cx="7321492" cy="3508653"/>
          </a:xfrm>
          <a:prstGeom prst="rect">
            <a:avLst/>
          </a:prstGeom>
          <a:noFill/>
        </p:spPr>
        <p:txBody>
          <a:bodyPr wrap="square" rtlCol="0">
            <a:spAutoFit/>
          </a:bodyPr>
          <a:lstStyle/>
          <a:p>
            <a:r>
              <a:rPr lang="en-US" sz="2200" dirty="0"/>
              <a:t>Insightful questions…</a:t>
            </a:r>
          </a:p>
          <a:p>
            <a:pPr marL="228600" indent="-228600">
              <a:buFont typeface="Arial" panose="020B0604020202020204" pitchFamily="34" charset="0"/>
              <a:buChar char="•"/>
            </a:pPr>
            <a:r>
              <a:rPr lang="en-US" sz="2000" dirty="0"/>
              <a:t>are open-ended (ask for more than a “yes” or a “no”).</a:t>
            </a:r>
          </a:p>
          <a:p>
            <a:pPr marL="228600" indent="-228600">
              <a:buFont typeface="Arial" panose="020B0604020202020204" pitchFamily="34" charset="0"/>
              <a:buChar char="•"/>
            </a:pPr>
            <a:r>
              <a:rPr lang="en-US" sz="2000" dirty="0"/>
              <a:t>typically start with who, what, where, when, why, or how.</a:t>
            </a:r>
          </a:p>
          <a:p>
            <a:pPr marL="228600" indent="-228600">
              <a:buFont typeface="Arial" panose="020B0604020202020204" pitchFamily="34" charset="0"/>
              <a:buChar char="•"/>
            </a:pPr>
            <a:r>
              <a:rPr lang="en-US" sz="2000" dirty="0"/>
              <a:t>inform rather than seek agreement with a point of view.</a:t>
            </a:r>
          </a:p>
          <a:p>
            <a:pPr marL="228600" indent="-228600">
              <a:buFont typeface="Arial" panose="020B0604020202020204" pitchFamily="34" charset="0"/>
              <a:buChar char="•"/>
            </a:pPr>
            <a:r>
              <a:rPr lang="en-US" sz="2000" dirty="0"/>
              <a:t>encourage people to think more broadly and deeply.</a:t>
            </a:r>
          </a:p>
          <a:p>
            <a:pPr marL="228600" indent="-228600">
              <a:buFont typeface="Arial" panose="020B0604020202020204" pitchFamily="34" charset="0"/>
              <a:buChar char="•"/>
            </a:pPr>
            <a:r>
              <a:rPr lang="en-US" sz="2000" dirty="0"/>
              <a:t>enable people to understand the situation in a holistic way.</a:t>
            </a:r>
          </a:p>
          <a:p>
            <a:pPr marL="228600" indent="-228600">
              <a:buFont typeface="Arial" panose="020B0604020202020204" pitchFamily="34" charset="0"/>
              <a:buChar char="•"/>
            </a:pPr>
            <a:r>
              <a:rPr lang="en-US" sz="2000" dirty="0"/>
              <a:t>help identify areas of ambiguity and paradox.</a:t>
            </a:r>
          </a:p>
          <a:p>
            <a:pPr marL="228600" indent="-228600">
              <a:buFont typeface="Arial" panose="020B0604020202020204" pitchFamily="34" charset="0"/>
              <a:buChar char="•"/>
            </a:pPr>
            <a:r>
              <a:rPr lang="en-US" sz="2000" dirty="0"/>
              <a:t>allow people to understand assumptions they (and others) hold.</a:t>
            </a:r>
          </a:p>
          <a:p>
            <a:pPr marL="228600" indent="-228600">
              <a:buFont typeface="Arial" panose="020B0604020202020204" pitchFamily="34" charset="0"/>
              <a:buChar char="•"/>
            </a:pPr>
            <a:r>
              <a:rPr lang="en-US" sz="2000" dirty="0"/>
              <a:t>invite deep reflection.</a:t>
            </a:r>
          </a:p>
          <a:p>
            <a:pPr marL="228600" indent="-228600">
              <a:buFont typeface="Arial" panose="020B0604020202020204" pitchFamily="34" charset="0"/>
              <a:buChar char="•"/>
            </a:pPr>
            <a:r>
              <a:rPr lang="en-US" sz="2000" dirty="0"/>
              <a:t>encourage more questions.</a:t>
            </a:r>
          </a:p>
          <a:p>
            <a:pPr marL="228600" indent="-228600">
              <a:buFont typeface="Arial" panose="020B0604020202020204" pitchFamily="34" charset="0"/>
              <a:buChar char="•"/>
            </a:pPr>
            <a:r>
              <a:rPr lang="en-US" sz="2000" dirty="0"/>
              <a:t>stimulate reflective thinking.</a:t>
            </a:r>
          </a:p>
        </p:txBody>
      </p:sp>
      <p:sp>
        <p:nvSpPr>
          <p:cNvPr id="18" name="Slide Number Placeholder 17"/>
          <p:cNvSpPr>
            <a:spLocks noGrp="1"/>
          </p:cNvSpPr>
          <p:nvPr>
            <p:ph type="sldNum" sz="quarter" idx="12"/>
          </p:nvPr>
        </p:nvSpPr>
        <p:spPr/>
        <p:txBody>
          <a:bodyPr/>
          <a:lstStyle/>
          <a:p>
            <a:fld id="{3D655420-71EF-420E-A9A9-9AC0BEC985D2}" type="slidenum">
              <a:rPr lang="en-US" smtClean="0"/>
              <a:t>25</a:t>
            </a:fld>
            <a:endParaRPr lang="en-US"/>
          </a:p>
        </p:txBody>
      </p:sp>
    </p:spTree>
    <p:extLst>
      <p:ext uri="{BB962C8B-B14F-4D97-AF65-F5344CB8AC3E}">
        <p14:creationId xmlns:p14="http://schemas.microsoft.com/office/powerpoint/2010/main" val="880447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480801" cy="830997"/>
          </a:xfrm>
          <a:prstGeom prst="rect">
            <a:avLst/>
          </a:prstGeom>
        </p:spPr>
        <p:txBody>
          <a:bodyPr wrap="square">
            <a:spAutoFit/>
          </a:bodyPr>
          <a:lstStyle/>
          <a:p>
            <a:r>
              <a:rPr lang="en-US" sz="2400" b="1" dirty="0">
                <a:solidFill>
                  <a:schemeClr val="accent3">
                    <a:lumMod val="50000"/>
                  </a:schemeClr>
                </a:solidFill>
              </a:rPr>
              <a:t>INSIGHTFUL QUESTIONS CAN LEAD TO A FULLER UNDERSTANDING OF A PROBLEM.</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8905" y="1295400"/>
            <a:ext cx="6162676" cy="1569660"/>
          </a:xfrm>
          <a:prstGeom prst="rect">
            <a:avLst/>
          </a:prstGeom>
          <a:noFill/>
        </p:spPr>
        <p:txBody>
          <a:bodyPr wrap="square" rtlCol="0">
            <a:spAutoFit/>
          </a:bodyPr>
          <a:lstStyle/>
          <a:p>
            <a:r>
              <a:rPr lang="en-US" sz="2000" dirty="0"/>
              <a:t>Questioning can take place at any time and in any situation. It can…</a:t>
            </a:r>
          </a:p>
          <a:p>
            <a:endParaRPr lang="en-US" sz="800" dirty="0"/>
          </a:p>
          <a:p>
            <a:pPr marL="228600" indent="-228600">
              <a:buFont typeface="Arial" panose="020B0604020202020204" pitchFamily="34" charset="0"/>
              <a:buChar char="•"/>
            </a:pPr>
            <a:r>
              <a:rPr lang="en-US" sz="2000" dirty="0"/>
              <a:t>be used to understand a bigger picture: data, events, attitudes, emotions, assumptions, and behaviors.</a:t>
            </a:r>
          </a:p>
          <a:p>
            <a:pPr marL="228600" indent="-228600"/>
            <a:endParaRPr lang="en-US" sz="800" dirty="0"/>
          </a:p>
        </p:txBody>
      </p:sp>
      <p:sp>
        <p:nvSpPr>
          <p:cNvPr id="18" name="Slide Number Placeholder 17"/>
          <p:cNvSpPr>
            <a:spLocks noGrp="1"/>
          </p:cNvSpPr>
          <p:nvPr>
            <p:ph type="sldNum" sz="quarter" idx="12"/>
          </p:nvPr>
        </p:nvSpPr>
        <p:spPr/>
        <p:txBody>
          <a:bodyPr/>
          <a:lstStyle/>
          <a:p>
            <a:fld id="{3D655420-71EF-420E-A9A9-9AC0BEC985D2}" type="slidenum">
              <a:rPr lang="en-US" smtClean="0"/>
              <a:t>26</a:t>
            </a:fld>
            <a:endParaRPr lang="en-US"/>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6336" y="2865060"/>
            <a:ext cx="3276600" cy="218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876300" y="2865060"/>
            <a:ext cx="4343400" cy="984885"/>
          </a:xfrm>
          <a:prstGeom prst="rect">
            <a:avLst/>
          </a:prstGeom>
          <a:noFill/>
        </p:spPr>
        <p:txBody>
          <a:bodyPr wrap="square" rtlCol="0">
            <a:spAutoFit/>
          </a:bodyPr>
          <a:lstStyle/>
          <a:p>
            <a:pPr marL="173038" indent="-173038">
              <a:buFont typeface="Arial" panose="020B0604020202020204" pitchFamily="34" charset="0"/>
              <a:buChar char="•"/>
            </a:pPr>
            <a:r>
              <a:rPr lang="en-US" sz="2000" dirty="0"/>
              <a:t>reveal the real problem – often different than what we first thought.</a:t>
            </a:r>
          </a:p>
          <a:p>
            <a:endParaRPr lang="en-US" dirty="0"/>
          </a:p>
        </p:txBody>
      </p:sp>
      <p:sp>
        <p:nvSpPr>
          <p:cNvPr id="15" name="Rectangle 14"/>
          <p:cNvSpPr/>
          <p:nvPr/>
        </p:nvSpPr>
        <p:spPr>
          <a:xfrm>
            <a:off x="7510594" y="5105400"/>
            <a:ext cx="1481496" cy="215444"/>
          </a:xfrm>
          <a:prstGeom prst="rect">
            <a:avLst/>
          </a:prstGeom>
        </p:spPr>
        <p:txBody>
          <a:bodyPr wrap="none">
            <a:spAutoFit/>
          </a:bodyPr>
          <a:lstStyle/>
          <a:p>
            <a:r>
              <a:rPr lang="en-US" sz="800" dirty="0">
                <a:solidFill>
                  <a:schemeClr val="bg1">
                    <a:lumMod val="75000"/>
                  </a:schemeClr>
                </a:solidFill>
              </a:rPr>
              <a:t>Image credit: shutterstock.com</a:t>
            </a:r>
          </a:p>
        </p:txBody>
      </p:sp>
    </p:spTree>
    <p:extLst>
      <p:ext uri="{BB962C8B-B14F-4D97-AF65-F5344CB8AC3E}">
        <p14:creationId xmlns:p14="http://schemas.microsoft.com/office/powerpoint/2010/main" val="3793452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371600" y="373559"/>
            <a:ext cx="7099801" cy="461665"/>
          </a:xfrm>
          <a:prstGeom prst="rect">
            <a:avLst/>
          </a:prstGeom>
        </p:spPr>
        <p:txBody>
          <a:bodyPr wrap="square">
            <a:spAutoFit/>
          </a:bodyPr>
          <a:lstStyle/>
          <a:p>
            <a:r>
              <a:rPr lang="en-US" sz="2400" b="1" dirty="0">
                <a:solidFill>
                  <a:schemeClr val="accent3">
                    <a:lumMod val="50000"/>
                  </a:schemeClr>
                </a:solidFill>
              </a:rPr>
              <a:t>TIPS FOR ASKING INSIGHTFUL QUESTIONS</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0" y="1066800"/>
            <a:ext cx="6629400" cy="2400657"/>
          </a:xfrm>
          <a:prstGeom prst="rect">
            <a:avLst/>
          </a:prstGeom>
          <a:noFill/>
        </p:spPr>
        <p:txBody>
          <a:bodyPr wrap="square" rtlCol="0">
            <a:spAutoFit/>
          </a:bodyPr>
          <a:lstStyle/>
          <a:p>
            <a:pPr marL="228600" indent="-228600">
              <a:buFont typeface="Arial" panose="020B0604020202020204" pitchFamily="34" charset="0"/>
              <a:buChar char="•"/>
            </a:pPr>
            <a:r>
              <a:rPr lang="en-US" sz="2000" dirty="0"/>
              <a:t>Use open-ended rather than closed-ended questions</a:t>
            </a:r>
          </a:p>
          <a:p>
            <a:pPr marL="228600" indent="-228600">
              <a:buFont typeface="Arial" panose="020B0604020202020204" pitchFamily="34" charset="0"/>
              <a:buChar char="•"/>
            </a:pPr>
            <a:endParaRPr lang="en-US" sz="800" dirty="0"/>
          </a:p>
          <a:p>
            <a:pPr marL="228600" indent="-228600">
              <a:buFont typeface="Arial" panose="020B0604020202020204" pitchFamily="34" charset="0"/>
              <a:buChar char="•"/>
            </a:pPr>
            <a:r>
              <a:rPr lang="en-US" sz="2000" dirty="0"/>
              <a:t>Ask a variety of types of questions:</a:t>
            </a:r>
          </a:p>
          <a:p>
            <a:pPr marL="457200" indent="-228600">
              <a:buFont typeface="Courier New" panose="02070309020205020404" pitchFamily="49" charset="0"/>
              <a:buChar char="o"/>
            </a:pPr>
            <a:r>
              <a:rPr lang="en-US" dirty="0"/>
              <a:t>Not solely “what happened?” or “what is going on?”</a:t>
            </a:r>
          </a:p>
          <a:p>
            <a:pPr marL="457200" indent="-228600">
              <a:buFont typeface="Courier New" panose="02070309020205020404" pitchFamily="49" charset="0"/>
              <a:buChar char="o"/>
            </a:pPr>
            <a:r>
              <a:rPr lang="en-US" dirty="0"/>
              <a:t>Also ask, “how?” “why?” “what if?” and “what does this mean for x?”</a:t>
            </a:r>
          </a:p>
          <a:p>
            <a:endParaRPr lang="en-US" sz="800" dirty="0"/>
          </a:p>
          <a:p>
            <a:pPr marL="228600" indent="-228600">
              <a:buFont typeface="Arial" panose="020B0604020202020204" pitchFamily="34" charset="0"/>
              <a:buChar char="•"/>
            </a:pPr>
            <a:r>
              <a:rPr lang="en-US" sz="2000" dirty="0"/>
              <a:t>Seek information that reflects contradictory, unfamiliar, or unpopular points of view.</a:t>
            </a:r>
          </a:p>
        </p:txBody>
      </p:sp>
      <p:sp>
        <p:nvSpPr>
          <p:cNvPr id="18" name="Slide Number Placeholder 17"/>
          <p:cNvSpPr>
            <a:spLocks noGrp="1"/>
          </p:cNvSpPr>
          <p:nvPr>
            <p:ph type="sldNum" sz="quarter" idx="12"/>
          </p:nvPr>
        </p:nvSpPr>
        <p:spPr/>
        <p:txBody>
          <a:bodyPr/>
          <a:lstStyle/>
          <a:p>
            <a:fld id="{3D655420-71EF-420E-A9A9-9AC0BEC985D2}" type="slidenum">
              <a:rPr lang="en-US" smtClean="0"/>
              <a:t>27</a:t>
            </a:fld>
            <a:endParaRPr lang="en-US"/>
          </a:p>
        </p:txBody>
      </p:sp>
    </p:spTree>
    <p:extLst>
      <p:ext uri="{BB962C8B-B14F-4D97-AF65-F5344CB8AC3E}">
        <p14:creationId xmlns:p14="http://schemas.microsoft.com/office/powerpoint/2010/main" val="3121547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90800"/>
            <a:ext cx="6477000" cy="1828800"/>
          </a:xfrm>
          <a:prstGeom prst="rect">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Brief Tutorial</a:t>
            </a:r>
          </a:p>
          <a:p>
            <a:pPr algn="ctr"/>
            <a:r>
              <a:rPr lang="en-US" sz="3600" b="1" dirty="0"/>
              <a:t>Phase II</a:t>
            </a:r>
          </a:p>
        </p:txBody>
      </p:sp>
      <p:sp>
        <p:nvSpPr>
          <p:cNvPr id="4" name="Slide Number Placeholder 3"/>
          <p:cNvSpPr>
            <a:spLocks noGrp="1"/>
          </p:cNvSpPr>
          <p:nvPr>
            <p:ph type="sldNum" sz="quarter" idx="12"/>
          </p:nvPr>
        </p:nvSpPr>
        <p:spPr/>
        <p:txBody>
          <a:bodyPr/>
          <a:lstStyle/>
          <a:p>
            <a:fld id="{3D655420-71EF-420E-A9A9-9AC0BEC985D2}" type="slidenum">
              <a:rPr lang="en-US" smtClean="0"/>
              <a:t>28</a:t>
            </a:fld>
            <a:endParaRPr lang="en-US"/>
          </a:p>
        </p:txBody>
      </p:sp>
    </p:spTree>
    <p:extLst>
      <p:ext uri="{BB962C8B-B14F-4D97-AF65-F5344CB8AC3E}">
        <p14:creationId xmlns:p14="http://schemas.microsoft.com/office/powerpoint/2010/main" val="3175521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295400" y="304800"/>
            <a:ext cx="7709401" cy="830997"/>
          </a:xfrm>
          <a:prstGeom prst="rect">
            <a:avLst/>
          </a:prstGeom>
        </p:spPr>
        <p:txBody>
          <a:bodyPr wrap="square">
            <a:spAutoFit/>
          </a:bodyPr>
          <a:lstStyle/>
          <a:p>
            <a:r>
              <a:rPr lang="en-US" sz="2400" b="1" dirty="0">
                <a:solidFill>
                  <a:schemeClr val="accent3">
                    <a:lumMod val="50000"/>
                  </a:schemeClr>
                </a:solidFill>
              </a:rPr>
              <a:t>FINDING ANSWERS TO COMPLEX QUESTIONS CAN BE DIFFICULT, BECAUSE…</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3D655420-71EF-420E-A9A9-9AC0BEC985D2}" type="slidenum">
              <a:rPr lang="en-US" smtClean="0"/>
              <a:t>29</a:t>
            </a:fld>
            <a:endParaRPr lang="en-US"/>
          </a:p>
        </p:txBody>
      </p:sp>
      <p:sp>
        <p:nvSpPr>
          <p:cNvPr id="3" name="Rectangle 2"/>
          <p:cNvSpPr/>
          <p:nvPr/>
        </p:nvSpPr>
        <p:spPr>
          <a:xfrm>
            <a:off x="914400" y="1070789"/>
            <a:ext cx="7086600" cy="2739211"/>
          </a:xfrm>
          <a:prstGeom prst="rect">
            <a:avLst/>
          </a:prstGeom>
        </p:spPr>
        <p:txBody>
          <a:bodyPr wrap="square">
            <a:spAutoFit/>
          </a:bodyPr>
          <a:lstStyle/>
          <a:p>
            <a:endParaRPr lang="en-US" dirty="0"/>
          </a:p>
          <a:p>
            <a:pPr marL="228600" indent="-228600">
              <a:buFont typeface="Arial" panose="020B0604020202020204" pitchFamily="34" charset="0"/>
              <a:buChar char="•"/>
            </a:pPr>
            <a:r>
              <a:rPr lang="en-US" sz="2200" dirty="0"/>
              <a:t>Operational settings are awash in data.</a:t>
            </a:r>
          </a:p>
          <a:p>
            <a:pPr marL="457200" indent="-228600">
              <a:buFont typeface="Courier New" panose="02070309020205020404" pitchFamily="49" charset="0"/>
              <a:buChar char="o"/>
            </a:pPr>
            <a:r>
              <a:rPr lang="en-US" dirty="0"/>
              <a:t>Challenge: Figuring out what data to focus on and what to filter out.</a:t>
            </a:r>
          </a:p>
          <a:p>
            <a:endParaRPr lang="en-US" sz="800" dirty="0"/>
          </a:p>
          <a:p>
            <a:pPr marL="228600" indent="-228600">
              <a:buFont typeface="Arial" panose="020B0604020202020204" pitchFamily="34" charset="0"/>
              <a:buChar char="•"/>
            </a:pPr>
            <a:r>
              <a:rPr lang="en-US" sz="2200" dirty="0"/>
              <a:t>The search for information can be unending.</a:t>
            </a:r>
          </a:p>
          <a:p>
            <a:pPr marL="457200" indent="-228600">
              <a:buFont typeface="Courier New" panose="02070309020205020404" pitchFamily="49" charset="0"/>
              <a:buChar char="o"/>
            </a:pPr>
            <a:r>
              <a:rPr lang="en-US" dirty="0"/>
              <a:t>Challenge: Deciding how and when the information gathered is “enough for now.”</a:t>
            </a:r>
          </a:p>
          <a:p>
            <a:endParaRPr lang="en-US" sz="800" dirty="0"/>
          </a:p>
          <a:p>
            <a:pPr marL="228600" indent="-228600">
              <a:buFont typeface="Arial" panose="020B0604020202020204" pitchFamily="34" charset="0"/>
              <a:buChar char="•"/>
            </a:pPr>
            <a:r>
              <a:rPr lang="en-US" sz="2200" dirty="0"/>
              <a:t>The focus of information searches is often too narrow.</a:t>
            </a:r>
          </a:p>
          <a:p>
            <a:pPr marL="457200" indent="-228600">
              <a:buFont typeface="Courier New" panose="02070309020205020404" pitchFamily="49" charset="0"/>
              <a:buChar char="o"/>
            </a:pPr>
            <a:r>
              <a:rPr lang="en-US" dirty="0"/>
              <a:t>Challenge: Allowing for breadth and depth of understanding.</a:t>
            </a:r>
          </a:p>
        </p:txBody>
      </p:sp>
    </p:spTree>
    <p:extLst>
      <p:ext uri="{BB962C8B-B14F-4D97-AF65-F5344CB8AC3E}">
        <p14:creationId xmlns:p14="http://schemas.microsoft.com/office/powerpoint/2010/main" val="774759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90800"/>
            <a:ext cx="6477000" cy="1828800"/>
          </a:xfrm>
          <a:prstGeom prst="rect">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Background and Context</a:t>
            </a:r>
          </a:p>
        </p:txBody>
      </p:sp>
      <p:sp>
        <p:nvSpPr>
          <p:cNvPr id="4" name="Slide Number Placeholder 3"/>
          <p:cNvSpPr>
            <a:spLocks noGrp="1"/>
          </p:cNvSpPr>
          <p:nvPr>
            <p:ph type="sldNum" sz="quarter" idx="12"/>
          </p:nvPr>
        </p:nvSpPr>
        <p:spPr/>
        <p:txBody>
          <a:bodyPr/>
          <a:lstStyle/>
          <a:p>
            <a:fld id="{3D655420-71EF-420E-A9A9-9AC0BEC985D2}"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295400" y="304800"/>
            <a:ext cx="7709401" cy="830997"/>
          </a:xfrm>
          <a:prstGeom prst="rect">
            <a:avLst/>
          </a:prstGeom>
        </p:spPr>
        <p:txBody>
          <a:bodyPr wrap="square">
            <a:spAutoFit/>
          </a:bodyPr>
          <a:lstStyle/>
          <a:p>
            <a:r>
              <a:rPr lang="en-US" sz="2400" b="1" dirty="0">
                <a:solidFill>
                  <a:schemeClr val="accent3">
                    <a:lumMod val="50000"/>
                  </a:schemeClr>
                </a:solidFill>
              </a:rPr>
              <a:t>FINDING ANSWERS TO COMPLEX QUESTIONS CAN BE DIFFICULT, BECAUSE…</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3D655420-71EF-420E-A9A9-9AC0BEC985D2}" type="slidenum">
              <a:rPr lang="en-US" smtClean="0"/>
              <a:t>30</a:t>
            </a:fld>
            <a:endParaRPr lang="en-US"/>
          </a:p>
        </p:txBody>
      </p:sp>
      <p:sp>
        <p:nvSpPr>
          <p:cNvPr id="3" name="Rectangle 2"/>
          <p:cNvSpPr/>
          <p:nvPr/>
        </p:nvSpPr>
        <p:spPr>
          <a:xfrm>
            <a:off x="914400" y="1193899"/>
            <a:ext cx="8305800" cy="2616101"/>
          </a:xfrm>
          <a:prstGeom prst="rect">
            <a:avLst/>
          </a:prstGeom>
        </p:spPr>
        <p:txBody>
          <a:bodyPr wrap="square">
            <a:spAutoFit/>
          </a:bodyPr>
          <a:lstStyle/>
          <a:p>
            <a:pPr marL="228600" indent="-228600">
              <a:buFont typeface="Arial" panose="020B0604020202020204" pitchFamily="34" charset="0"/>
              <a:buChar char="•"/>
            </a:pPr>
            <a:r>
              <a:rPr lang="en-US" sz="2000" dirty="0"/>
              <a:t>It can be unclear where to look for information.</a:t>
            </a:r>
          </a:p>
          <a:p>
            <a:pPr marL="228600" indent="-228600"/>
            <a:endParaRPr lang="en-US" sz="800" dirty="0"/>
          </a:p>
          <a:p>
            <a:pPr marL="228600" indent="-228600">
              <a:buFont typeface="Arial" panose="020B0604020202020204" pitchFamily="34" charset="0"/>
              <a:buChar char="•"/>
            </a:pPr>
            <a:r>
              <a:rPr lang="en-US" sz="2000" dirty="0"/>
              <a:t>We may rely too much on familiar sources and limit learning and understanding.</a:t>
            </a:r>
          </a:p>
          <a:p>
            <a:pPr marL="228600" indent="-228600"/>
            <a:endParaRPr lang="en-US" sz="800" dirty="0"/>
          </a:p>
          <a:p>
            <a:pPr marL="228600" indent="-228600">
              <a:buFont typeface="Arial" panose="020B0604020202020204" pitchFamily="34" charset="0"/>
              <a:buChar char="•"/>
            </a:pPr>
            <a:r>
              <a:rPr lang="en-US" sz="2000" dirty="0"/>
              <a:t>Seeking information that reflects contradictory, unpopular, or unfamiliar points of view can be uncomfortable, but is essential.</a:t>
            </a:r>
          </a:p>
          <a:p>
            <a:pPr marL="228600" indent="-228600"/>
            <a:endParaRPr lang="en-US" sz="800" dirty="0"/>
          </a:p>
          <a:p>
            <a:pPr marL="228600" indent="-228600">
              <a:buFont typeface="Arial" panose="020B0604020202020204" pitchFamily="34" charset="0"/>
              <a:buChar char="•"/>
            </a:pPr>
            <a:r>
              <a:rPr lang="en-US" sz="2000" dirty="0"/>
              <a:t>Our view of the situation may change as information is revealed. This may lead to a new set of questions or reframing of the problem.</a:t>
            </a:r>
          </a:p>
        </p:txBody>
      </p:sp>
    </p:spTree>
    <p:extLst>
      <p:ext uri="{BB962C8B-B14F-4D97-AF65-F5344CB8AC3E}">
        <p14:creationId xmlns:p14="http://schemas.microsoft.com/office/powerpoint/2010/main" val="416137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sp>
        <p:nvSpPr>
          <p:cNvPr id="13" name="Rectangle 12"/>
          <p:cNvSpPr/>
          <p:nvPr/>
        </p:nvSpPr>
        <p:spPr>
          <a:xfrm>
            <a:off x="1434599" y="304800"/>
            <a:ext cx="6490201" cy="830997"/>
          </a:xfrm>
          <a:prstGeom prst="rect">
            <a:avLst/>
          </a:prstGeom>
        </p:spPr>
        <p:txBody>
          <a:bodyPr wrap="square">
            <a:spAutoFit/>
          </a:bodyPr>
          <a:lstStyle/>
          <a:p>
            <a:r>
              <a:rPr lang="en-US" sz="2400" b="1" dirty="0">
                <a:solidFill>
                  <a:schemeClr val="accent3">
                    <a:lumMod val="50000"/>
                  </a:schemeClr>
                </a:solidFill>
              </a:rPr>
              <a:t>CURRENT AND FUTURE ARMY LEADERS NEED TO BE ABLE TO THINK STRATEGICALLY</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219200" y="1447800"/>
            <a:ext cx="4191000" cy="3785652"/>
          </a:xfrm>
          <a:prstGeom prst="rect">
            <a:avLst/>
          </a:prstGeom>
        </p:spPr>
        <p:txBody>
          <a:bodyPr wrap="square">
            <a:spAutoFit/>
          </a:bodyPr>
          <a:lstStyle/>
          <a:p>
            <a:pPr marL="227013" indent="-227013"/>
            <a:r>
              <a:rPr lang="en-US" sz="1700" dirty="0"/>
              <a:t>•  </a:t>
            </a:r>
            <a:r>
              <a:rPr lang="en-US" sz="2000" dirty="0"/>
              <a:t>Army leaders need to anticipate change, think long term, envision potential futures, and exploit opportunities to serve national interests</a:t>
            </a:r>
          </a:p>
          <a:p>
            <a:pPr marL="227013" indent="-227013"/>
            <a:endParaRPr lang="en-US" sz="2000" dirty="0"/>
          </a:p>
          <a:p>
            <a:pPr marL="227013" indent="-227013"/>
            <a:r>
              <a:rPr lang="en-US" sz="2000" dirty="0"/>
              <a:t>•  Before Army leaders step into positions that require them to function as strategic thinkers and planners, they need to hone the “building block” skills that underpin strategic thinking</a:t>
            </a:r>
          </a:p>
        </p:txBody>
      </p:sp>
      <p:sp>
        <p:nvSpPr>
          <p:cNvPr id="4" name="Slide Number Placeholder 3"/>
          <p:cNvSpPr>
            <a:spLocks noGrp="1"/>
          </p:cNvSpPr>
          <p:nvPr>
            <p:ph type="sldNum" sz="quarter" idx="12"/>
          </p:nvPr>
        </p:nvSpPr>
        <p:spPr/>
        <p:txBody>
          <a:bodyPr/>
          <a:lstStyle/>
          <a:p>
            <a:fld id="{3D655420-71EF-420E-A9A9-9AC0BEC985D2}" type="slidenum">
              <a:rPr lang="en-US" smtClean="0"/>
              <a:t>4</a:t>
            </a:fld>
            <a:endParaRPr lang="en-US"/>
          </a:p>
        </p:txBody>
      </p:sp>
      <p:pic>
        <p:nvPicPr>
          <p:cNvPr id="12" name="Picture 11" descr="A group of people sitting at a table&#10;&#10;Description generated with very high confidenc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200" y="1609254"/>
            <a:ext cx="3518118" cy="2648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p:cNvSpPr txBox="1"/>
          <p:nvPr/>
        </p:nvSpPr>
        <p:spPr>
          <a:xfrm>
            <a:off x="5203944" y="4267200"/>
            <a:ext cx="3950120" cy="215444"/>
          </a:xfrm>
          <a:prstGeom prst="rect">
            <a:avLst/>
          </a:prstGeom>
          <a:noFill/>
        </p:spPr>
        <p:txBody>
          <a:bodyPr wrap="none" rtlCol="0">
            <a:spAutoFit/>
          </a:bodyPr>
          <a:lstStyle/>
          <a:p>
            <a:pPr lvl="0">
              <a:defRPr/>
            </a:pPr>
            <a:r>
              <a:rPr lang="en-US" sz="800" dirty="0">
                <a:solidFill>
                  <a:schemeClr val="bg1">
                    <a:lumMod val="75000"/>
                  </a:schemeClr>
                </a:solidFill>
              </a:rPr>
              <a:t>Image credit: http://www.hawaiiarmyweekly.com/storage/2016/02/2378779-768x510.jpg</a:t>
            </a:r>
          </a:p>
        </p:txBody>
      </p:sp>
    </p:spTree>
    <p:extLst>
      <p:ext uri="{BB962C8B-B14F-4D97-AF65-F5344CB8AC3E}">
        <p14:creationId xmlns:p14="http://schemas.microsoft.com/office/powerpoint/2010/main" val="429191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099801" cy="830997"/>
          </a:xfrm>
          <a:prstGeom prst="rect">
            <a:avLst/>
          </a:prstGeom>
        </p:spPr>
        <p:txBody>
          <a:bodyPr wrap="square">
            <a:spAutoFit/>
          </a:bodyPr>
          <a:lstStyle/>
          <a:p>
            <a:r>
              <a:rPr lang="en-US" sz="2400" b="1" dirty="0">
                <a:solidFill>
                  <a:schemeClr val="accent3">
                    <a:lumMod val="50000"/>
                  </a:schemeClr>
                </a:solidFill>
              </a:rPr>
              <a:t>WHAT SKILLS ARE FOUNDATIONAL TO STRATEGIC THINKING ABILITY?</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174132006"/>
              </p:ext>
            </p:extLst>
          </p:nvPr>
        </p:nvGraphicFramePr>
        <p:xfrm>
          <a:off x="533400" y="1220525"/>
          <a:ext cx="8153400" cy="3884874"/>
        </p:xfrm>
        <a:graphic>
          <a:graphicData uri="http://schemas.openxmlformats.org/drawingml/2006/table">
            <a:tbl>
              <a:tblPr firstRow="1" bandRow="1">
                <a:tableStyleId>{F5AB1C69-6EDB-4FF4-983F-18BD219EF322}</a:tableStyleId>
              </a:tblPr>
              <a:tblGrid>
                <a:gridCol w="2438400">
                  <a:extLst>
                    <a:ext uri="{9D8B030D-6E8A-4147-A177-3AD203B41FA5}">
                      <a16:colId xmlns:a16="http://schemas.microsoft.com/office/drawing/2014/main" xmlns="" val="20000"/>
                    </a:ext>
                  </a:extLst>
                </a:gridCol>
                <a:gridCol w="5715000">
                  <a:extLst>
                    <a:ext uri="{9D8B030D-6E8A-4147-A177-3AD203B41FA5}">
                      <a16:colId xmlns:a16="http://schemas.microsoft.com/office/drawing/2014/main" xmlns="" val="20001"/>
                    </a:ext>
                  </a:extLst>
                </a:gridCol>
              </a:tblGrid>
              <a:tr h="599091">
                <a:tc>
                  <a:txBody>
                    <a:bodyPr/>
                    <a:lstStyle/>
                    <a:p>
                      <a:r>
                        <a:rPr lang="en-US" sz="1800" dirty="0"/>
                        <a:t>Competency</a:t>
                      </a:r>
                    </a:p>
                  </a:txBody>
                  <a:tcPr anchor="ctr">
                    <a:solidFill>
                      <a:schemeClr val="accent3">
                        <a:lumMod val="50000"/>
                      </a:schemeClr>
                    </a:solidFill>
                  </a:tcPr>
                </a:tc>
                <a:tc>
                  <a:txBody>
                    <a:bodyPr/>
                    <a:lstStyle/>
                    <a:p>
                      <a:r>
                        <a:rPr lang="en-US" sz="1800" dirty="0"/>
                        <a:t>A Strategic</a:t>
                      </a:r>
                      <a:r>
                        <a:rPr lang="en-US" sz="1800" baseline="0" dirty="0"/>
                        <a:t> Thinker…</a:t>
                      </a:r>
                      <a:endParaRPr lang="en-US" sz="1800" dirty="0"/>
                    </a:p>
                  </a:txBody>
                  <a:tcPr anchor="ctr">
                    <a:solidFill>
                      <a:schemeClr val="accent3">
                        <a:lumMod val="50000"/>
                      </a:schemeClr>
                    </a:solidFill>
                  </a:tcPr>
                </a:tc>
                <a:extLst>
                  <a:ext uri="{0D108BD9-81ED-4DB2-BD59-A6C34878D82A}">
                    <a16:rowId xmlns:a16="http://schemas.microsoft.com/office/drawing/2014/main" xmlns="" val="10000"/>
                  </a:ext>
                </a:extLst>
              </a:tr>
              <a:tr h="1165923">
                <a:tc>
                  <a:txBody>
                    <a:bodyPr/>
                    <a:lstStyle/>
                    <a:p>
                      <a:r>
                        <a:rPr lang="en-US" sz="1400" b="1" dirty="0"/>
                        <a:t>Comprehensive</a:t>
                      </a:r>
                      <a:r>
                        <a:rPr lang="en-US" sz="1400" b="1" baseline="0" dirty="0"/>
                        <a:t> </a:t>
                      </a:r>
                    </a:p>
                    <a:p>
                      <a:r>
                        <a:rPr lang="en-US" sz="1400" b="1" baseline="0" dirty="0"/>
                        <a:t>Information Gathering</a:t>
                      </a:r>
                      <a:endParaRPr lang="en-US" sz="1400" b="1" dirty="0"/>
                    </a:p>
                  </a:txBody>
                  <a:tcPr/>
                </a:tc>
                <a:tc>
                  <a:txBody>
                    <a:bodyPr/>
                    <a:lstStyle/>
                    <a:p>
                      <a:pPr marL="117475" indent="-117475">
                        <a:buFont typeface="Arial" panose="020B0604020202020204" pitchFamily="34" charset="0"/>
                        <a:buChar char="•"/>
                      </a:pPr>
                      <a:r>
                        <a:rPr lang="en-US" sz="1200" dirty="0"/>
                        <a:t>continuously scans the environment</a:t>
                      </a:r>
                    </a:p>
                    <a:p>
                      <a:pPr marL="117475" indent="-117475">
                        <a:buFont typeface="Arial" panose="020B0604020202020204" pitchFamily="34" charset="0"/>
                        <a:buChar char="•"/>
                      </a:pPr>
                      <a:r>
                        <a:rPr lang="en-US" sz="1200" dirty="0"/>
                        <a:t>seeks information from disparate sources </a:t>
                      </a:r>
                    </a:p>
                    <a:p>
                      <a:pPr marL="117475" indent="-117475">
                        <a:buFont typeface="Arial" panose="020B0604020202020204" pitchFamily="34" charset="0"/>
                        <a:buChar char="•"/>
                      </a:pPr>
                      <a:r>
                        <a:rPr lang="en-US" sz="1200" dirty="0"/>
                        <a:t>suspends judgment and maintains an open mind</a:t>
                      </a:r>
                    </a:p>
                    <a:p>
                      <a:pPr marL="117475" indent="-117475">
                        <a:buFont typeface="Arial" panose="020B0604020202020204" pitchFamily="34" charset="0"/>
                        <a:buChar char="•"/>
                      </a:pPr>
                      <a:r>
                        <a:rPr lang="en-US" sz="1200" dirty="0"/>
                        <a:t>considers other perspectives</a:t>
                      </a:r>
                    </a:p>
                    <a:p>
                      <a:pPr marL="117475" indent="-117475">
                        <a:buFont typeface="Arial" panose="020B0604020202020204" pitchFamily="34" charset="0"/>
                        <a:buChar char="•"/>
                      </a:pPr>
                      <a:r>
                        <a:rPr lang="en-US" sz="1200" dirty="0"/>
                        <a:t>possesses advanced listening and research skills</a:t>
                      </a:r>
                    </a:p>
                  </a:txBody>
                  <a:tcPr/>
                </a:tc>
                <a:extLst>
                  <a:ext uri="{0D108BD9-81ED-4DB2-BD59-A6C34878D82A}">
                    <a16:rowId xmlns:a16="http://schemas.microsoft.com/office/drawing/2014/main" xmlns="" val="10001"/>
                  </a:ext>
                </a:extLst>
              </a:tr>
              <a:tr h="953937">
                <a:tc>
                  <a:txBody>
                    <a:bodyPr/>
                    <a:lstStyle/>
                    <a:p>
                      <a:r>
                        <a:rPr lang="en-US" sz="1400" b="1" dirty="0"/>
                        <a:t>Learning </a:t>
                      </a:r>
                    </a:p>
                  </a:txBody>
                  <a:tcPr/>
                </a:tc>
                <a:tc>
                  <a:txBody>
                    <a:bodyPr/>
                    <a:lstStyle/>
                    <a:p>
                      <a:pPr marL="117475" indent="-117475">
                        <a:buFont typeface="Arial" panose="020B0604020202020204" pitchFamily="34" charset="0"/>
                        <a:buChar char="•"/>
                      </a:pPr>
                      <a:r>
                        <a:rPr lang="en-US" sz="1200" dirty="0"/>
                        <a:t>is a lifelong learner</a:t>
                      </a:r>
                    </a:p>
                    <a:p>
                      <a:pPr marL="117475" indent="-117475">
                        <a:buFont typeface="Arial" panose="020B0604020202020204" pitchFamily="34" charset="0"/>
                        <a:buChar char="•"/>
                      </a:pPr>
                      <a:r>
                        <a:rPr lang="en-US" sz="1200" dirty="0"/>
                        <a:t>iteratively tests, reflects on, conceptualizes, and manages knowledge to gain insights on the environment</a:t>
                      </a:r>
                    </a:p>
                    <a:p>
                      <a:pPr marL="117475" indent="-117475">
                        <a:buFont typeface="Arial" panose="020B0604020202020204" pitchFamily="34" charset="0"/>
                        <a:buChar char="•"/>
                      </a:pPr>
                      <a:r>
                        <a:rPr lang="en-US" sz="1200" dirty="0"/>
                        <a:t>continuously examines his/her own thinking</a:t>
                      </a:r>
                    </a:p>
                  </a:txBody>
                  <a:tcPr/>
                </a:tc>
                <a:extLst>
                  <a:ext uri="{0D108BD9-81ED-4DB2-BD59-A6C34878D82A}">
                    <a16:rowId xmlns:a16="http://schemas.microsoft.com/office/drawing/2014/main" xmlns="" val="10002"/>
                  </a:ext>
                </a:extLst>
              </a:tr>
              <a:tr h="1165923">
                <a:tc>
                  <a:txBody>
                    <a:bodyPr/>
                    <a:lstStyle/>
                    <a:p>
                      <a:r>
                        <a:rPr lang="en-US" sz="1400" b="1" dirty="0"/>
                        <a:t>Critical Thinking</a:t>
                      </a:r>
                    </a:p>
                  </a:txBody>
                  <a:tcPr/>
                </a:tc>
                <a:tc>
                  <a:txBody>
                    <a:bodyPr/>
                    <a:lstStyle/>
                    <a:p>
                      <a:pPr marL="117475" indent="-117475">
                        <a:buFont typeface="Arial" panose="020B0604020202020204" pitchFamily="34" charset="0"/>
                        <a:buChar char="•"/>
                      </a:pPr>
                      <a:r>
                        <a:rPr lang="en-US" sz="1200" dirty="0"/>
                        <a:t>identifies the essential aspects of a situation </a:t>
                      </a:r>
                    </a:p>
                    <a:p>
                      <a:pPr marL="117475" indent="-117475">
                        <a:buFont typeface="Arial" panose="020B0604020202020204" pitchFamily="34" charset="0"/>
                        <a:buChar char="•"/>
                      </a:pPr>
                      <a:r>
                        <a:rPr lang="en-US" sz="1200" dirty="0"/>
                        <a:t>questions assumptions and asks relevant questions</a:t>
                      </a:r>
                    </a:p>
                    <a:p>
                      <a:pPr marL="117475" indent="-117475">
                        <a:buFont typeface="Arial" panose="020B0604020202020204" pitchFamily="34" charset="0"/>
                        <a:buChar char="•"/>
                      </a:pPr>
                      <a:r>
                        <a:rPr lang="en-US" sz="1200" dirty="0"/>
                        <a:t>seeks to identify meaningful connections and distinctions</a:t>
                      </a:r>
                    </a:p>
                    <a:p>
                      <a:pPr marL="117475" indent="-117475">
                        <a:buFont typeface="Arial" panose="020B0604020202020204" pitchFamily="34" charset="0"/>
                        <a:buChar char="•"/>
                      </a:pPr>
                      <a:r>
                        <a:rPr lang="en-US" sz="1200" dirty="0"/>
                        <a:t>understands nuance</a:t>
                      </a:r>
                    </a:p>
                    <a:p>
                      <a:pPr marL="117475" indent="-117475">
                        <a:buFont typeface="Arial" panose="020B0604020202020204" pitchFamily="34" charset="0"/>
                        <a:buChar char="•"/>
                      </a:pPr>
                      <a:r>
                        <a:rPr lang="en-US" sz="1200" dirty="0"/>
                        <a:t>considers the limits of data</a:t>
                      </a:r>
                    </a:p>
                  </a:txBody>
                  <a:tcPr/>
                </a:tc>
                <a:extLst>
                  <a:ext uri="{0D108BD9-81ED-4DB2-BD59-A6C34878D82A}">
                    <a16:rowId xmlns:a16="http://schemas.microsoft.com/office/drawing/2014/main" xmlns="" val="10003"/>
                  </a:ext>
                </a:extLst>
              </a:tr>
            </a:tbl>
          </a:graphicData>
        </a:graphic>
      </p:graphicFrame>
      <p:sp>
        <p:nvSpPr>
          <p:cNvPr id="6" name="Slide Number Placeholder 5"/>
          <p:cNvSpPr>
            <a:spLocks noGrp="1"/>
          </p:cNvSpPr>
          <p:nvPr>
            <p:ph type="sldNum" sz="quarter" idx="12"/>
          </p:nvPr>
        </p:nvSpPr>
        <p:spPr/>
        <p:txBody>
          <a:bodyPr/>
          <a:lstStyle/>
          <a:p>
            <a:fld id="{3D655420-71EF-420E-A9A9-9AC0BEC985D2}"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371600" y="304800"/>
            <a:ext cx="7861801" cy="830997"/>
          </a:xfrm>
          <a:prstGeom prst="rect">
            <a:avLst/>
          </a:prstGeom>
        </p:spPr>
        <p:txBody>
          <a:bodyPr wrap="square">
            <a:spAutoFit/>
          </a:bodyPr>
          <a:lstStyle/>
          <a:p>
            <a:r>
              <a:rPr lang="en-US" sz="2400" b="1" dirty="0">
                <a:solidFill>
                  <a:schemeClr val="accent3">
                    <a:lumMod val="50000"/>
                  </a:schemeClr>
                </a:solidFill>
              </a:rPr>
              <a:t>WHAT SKILLS ARE FOUNDATIONAL TO STRATEGIC THINKING ABILITY? (CONT’D.)</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2618174185"/>
              </p:ext>
            </p:extLst>
          </p:nvPr>
        </p:nvGraphicFramePr>
        <p:xfrm>
          <a:off x="533400" y="1143000"/>
          <a:ext cx="8153400" cy="3817204"/>
        </p:xfrm>
        <a:graphic>
          <a:graphicData uri="http://schemas.openxmlformats.org/drawingml/2006/table">
            <a:tbl>
              <a:tblPr firstRow="1" bandRow="1">
                <a:tableStyleId>{F5AB1C69-6EDB-4FF4-983F-18BD219EF322}</a:tableStyleId>
              </a:tblPr>
              <a:tblGrid>
                <a:gridCol w="2438400">
                  <a:extLst>
                    <a:ext uri="{9D8B030D-6E8A-4147-A177-3AD203B41FA5}">
                      <a16:colId xmlns:a16="http://schemas.microsoft.com/office/drawing/2014/main" xmlns="" val="20000"/>
                    </a:ext>
                  </a:extLst>
                </a:gridCol>
                <a:gridCol w="5715000">
                  <a:extLst>
                    <a:ext uri="{9D8B030D-6E8A-4147-A177-3AD203B41FA5}">
                      <a16:colId xmlns:a16="http://schemas.microsoft.com/office/drawing/2014/main" xmlns="" val="20001"/>
                    </a:ext>
                  </a:extLst>
                </a:gridCol>
              </a:tblGrid>
              <a:tr h="668332">
                <a:tc>
                  <a:txBody>
                    <a:bodyPr/>
                    <a:lstStyle/>
                    <a:p>
                      <a:r>
                        <a:rPr lang="en-US" sz="1800" dirty="0"/>
                        <a:t>Competency</a:t>
                      </a:r>
                    </a:p>
                  </a:txBody>
                  <a:tcPr anchor="ctr">
                    <a:solidFill>
                      <a:schemeClr val="accent3">
                        <a:lumMod val="50000"/>
                      </a:schemeClr>
                    </a:solidFill>
                  </a:tcPr>
                </a:tc>
                <a:tc>
                  <a:txBody>
                    <a:bodyPr/>
                    <a:lstStyle/>
                    <a:p>
                      <a:r>
                        <a:rPr lang="en-US" sz="1800" dirty="0"/>
                        <a:t>A Strategic</a:t>
                      </a:r>
                      <a:r>
                        <a:rPr lang="en-US" sz="1800" baseline="0" dirty="0"/>
                        <a:t> Thinker…</a:t>
                      </a:r>
                      <a:endParaRPr lang="en-US" sz="1800" dirty="0"/>
                    </a:p>
                  </a:txBody>
                  <a:tcPr anchor="ctr">
                    <a:solidFill>
                      <a:schemeClr val="accent3">
                        <a:lumMod val="50000"/>
                      </a:schemeClr>
                    </a:solidFill>
                  </a:tcPr>
                </a:tc>
                <a:extLst>
                  <a:ext uri="{0D108BD9-81ED-4DB2-BD59-A6C34878D82A}">
                    <a16:rowId xmlns:a16="http://schemas.microsoft.com/office/drawing/2014/main" xmlns="" val="10000"/>
                  </a:ext>
                </a:extLst>
              </a:tr>
              <a:tr h="13006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Thinking in Time	</a:t>
                      </a:r>
                    </a:p>
                    <a:p>
                      <a:endParaRPr lang="en-US" sz="1400" b="1" kern="1200" dirty="0">
                        <a:solidFill>
                          <a:schemeClr val="dk1"/>
                        </a:solidFill>
                        <a:latin typeface="+mn-lt"/>
                        <a:ea typeface="+mn-ea"/>
                        <a:cs typeface="+mn-cs"/>
                      </a:endParaRPr>
                    </a:p>
                  </a:txBody>
                  <a:tcPr/>
                </a:tc>
                <a:tc>
                  <a:txBody>
                    <a:bodyPr/>
                    <a:lstStyle/>
                    <a:p>
                      <a:pPr marL="117475" indent="-117475">
                        <a:buFont typeface="Arial" panose="020B0604020202020204" pitchFamily="34" charset="0"/>
                        <a:buChar char="•"/>
                      </a:pPr>
                      <a:r>
                        <a:rPr lang="en-US" sz="1200" kern="1200" dirty="0">
                          <a:solidFill>
                            <a:schemeClr val="dk1"/>
                          </a:solidFill>
                          <a:latin typeface="+mn-lt"/>
                          <a:ea typeface="+mn-ea"/>
                          <a:cs typeface="+mn-cs"/>
                        </a:rPr>
                        <a:t>understands historical and contemporary contexts.</a:t>
                      </a:r>
                    </a:p>
                    <a:p>
                      <a:pPr marL="117475" indent="-117475">
                        <a:buFont typeface="Arial" panose="020B0604020202020204" pitchFamily="34" charset="0"/>
                        <a:buChar char="•"/>
                      </a:pPr>
                      <a:r>
                        <a:rPr lang="en-US" sz="1200" kern="1200" dirty="0">
                          <a:solidFill>
                            <a:schemeClr val="dk1"/>
                          </a:solidFill>
                          <a:latin typeface="+mn-lt"/>
                          <a:ea typeface="+mn-ea"/>
                          <a:cs typeface="+mn-cs"/>
                        </a:rPr>
                        <a:t>recognizes patterns.</a:t>
                      </a:r>
                    </a:p>
                    <a:p>
                      <a:pPr marL="117475" indent="-117475">
                        <a:buFont typeface="Arial" panose="020B0604020202020204" pitchFamily="34" charset="0"/>
                        <a:buChar char="•"/>
                      </a:pPr>
                      <a:r>
                        <a:rPr lang="en-US" sz="1200" kern="1200" dirty="0">
                          <a:solidFill>
                            <a:schemeClr val="dk1"/>
                          </a:solidFill>
                          <a:latin typeface="+mn-lt"/>
                          <a:ea typeface="+mn-ea"/>
                          <a:cs typeface="+mn-cs"/>
                        </a:rPr>
                        <a:t>forecasts possible futures.</a:t>
                      </a:r>
                    </a:p>
                    <a:p>
                      <a:pPr marL="117475" indent="-117475">
                        <a:buFont typeface="Arial" panose="020B0604020202020204" pitchFamily="34" charset="0"/>
                        <a:buChar char="•"/>
                      </a:pPr>
                      <a:r>
                        <a:rPr lang="en-US" sz="1200" kern="1200" dirty="0">
                          <a:solidFill>
                            <a:schemeClr val="dk1"/>
                          </a:solidFill>
                          <a:latin typeface="+mn-lt"/>
                          <a:ea typeface="+mn-ea"/>
                          <a:cs typeface="+mn-cs"/>
                        </a:rPr>
                        <a:t>anticipates second-and third-order effects.</a:t>
                      </a:r>
                    </a:p>
                    <a:p>
                      <a:pPr marL="117475" indent="-117475">
                        <a:buFont typeface="Arial" panose="020B0604020202020204" pitchFamily="34" charset="0"/>
                        <a:buChar char="•"/>
                        <a:tabLst/>
                      </a:pPr>
                      <a:r>
                        <a:rPr lang="en-US" sz="1200" kern="1200" dirty="0">
                          <a:solidFill>
                            <a:schemeClr val="dk1"/>
                          </a:solidFill>
                          <a:latin typeface="+mn-lt"/>
                          <a:ea typeface="+mn-ea"/>
                          <a:cs typeface="+mn-cs"/>
                        </a:rPr>
                        <a:t>has a long-term perspective.</a:t>
                      </a:r>
                      <a:endParaRPr lang="en-US" sz="1200" dirty="0"/>
                    </a:p>
                  </a:txBody>
                  <a:tcPr/>
                </a:tc>
                <a:extLst>
                  <a:ext uri="{0D108BD9-81ED-4DB2-BD59-A6C34878D82A}">
                    <a16:rowId xmlns:a16="http://schemas.microsoft.com/office/drawing/2014/main" xmlns="" val="10001"/>
                  </a:ext>
                </a:extLst>
              </a:tr>
              <a:tr h="790002">
                <a:tc>
                  <a:txBody>
                    <a:bodyPr/>
                    <a:lstStyle/>
                    <a:p>
                      <a:r>
                        <a:rPr lang="en-US" sz="1400" b="1" kern="1200" dirty="0">
                          <a:solidFill>
                            <a:schemeClr val="dk1"/>
                          </a:solidFill>
                          <a:latin typeface="+mn-lt"/>
                          <a:ea typeface="+mn-ea"/>
                          <a:cs typeface="+mn-cs"/>
                        </a:rPr>
                        <a:t>Innovative Thinking</a:t>
                      </a:r>
                    </a:p>
                  </a:txBody>
                  <a:tcPr/>
                </a:tc>
                <a:tc>
                  <a:txBody>
                    <a:bodyPr/>
                    <a:lstStyle/>
                    <a:p>
                      <a:pPr marL="117475" indent="-117475">
                        <a:buFont typeface="Arial" panose="020B0604020202020204" pitchFamily="34" charset="0"/>
                        <a:buChar char="•"/>
                      </a:pPr>
                      <a:r>
                        <a:rPr lang="en-US" sz="1200" kern="1200" dirty="0">
                          <a:solidFill>
                            <a:schemeClr val="dk1"/>
                          </a:solidFill>
                          <a:latin typeface="+mn-lt"/>
                          <a:ea typeface="+mn-ea"/>
                          <a:cs typeface="+mn-cs"/>
                        </a:rPr>
                        <a:t>generates creative and novel ideas, concepts, and approaches, independent of conventional norms.</a:t>
                      </a:r>
                      <a:endParaRPr lang="en-US" sz="12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10002"/>
                  </a:ext>
                </a:extLst>
              </a:tr>
              <a:tr h="1058193">
                <a:tc>
                  <a:txBody>
                    <a:bodyPr/>
                    <a:lstStyle/>
                    <a:p>
                      <a:r>
                        <a:rPr lang="en-US" sz="1400" b="1" kern="1200" dirty="0">
                          <a:solidFill>
                            <a:schemeClr val="dk1"/>
                          </a:solidFill>
                          <a:latin typeface="+mn-lt"/>
                          <a:ea typeface="+mn-ea"/>
                          <a:cs typeface="+mn-cs"/>
                        </a:rPr>
                        <a:t>Systems Thinking</a:t>
                      </a:r>
                    </a:p>
                  </a:txBody>
                  <a:tcPr/>
                </a:tc>
                <a:tc>
                  <a:txBody>
                    <a:bodyPr/>
                    <a:lstStyle/>
                    <a:p>
                      <a:pPr marL="117475" indent="-117475">
                        <a:buFont typeface="Arial" panose="020B0604020202020204" pitchFamily="34" charset="0"/>
                        <a:buChar char="•"/>
                      </a:pPr>
                      <a:r>
                        <a:rPr lang="en-US" sz="1200" kern="1200" dirty="0">
                          <a:solidFill>
                            <a:schemeClr val="dk1"/>
                          </a:solidFill>
                          <a:latin typeface="+mn-lt"/>
                          <a:ea typeface="+mn-ea"/>
                          <a:cs typeface="+mn-cs"/>
                        </a:rPr>
                        <a:t>uses a holistic perspective of the dynamic and complex environment.</a:t>
                      </a:r>
                    </a:p>
                    <a:p>
                      <a:pPr marL="117475" indent="-117475">
                        <a:buFont typeface="Arial" panose="020B0604020202020204" pitchFamily="34" charset="0"/>
                        <a:buChar char="•"/>
                      </a:pPr>
                      <a:r>
                        <a:rPr lang="en-US" sz="1200" kern="1200" dirty="0">
                          <a:solidFill>
                            <a:schemeClr val="dk1"/>
                          </a:solidFill>
                          <a:latin typeface="+mn-lt"/>
                          <a:ea typeface="+mn-ea"/>
                          <a:cs typeface="+mn-cs"/>
                        </a:rPr>
                        <a:t>identifies interrelationships and integrates disparate factors into a comprehensive whole.</a:t>
                      </a:r>
                      <a:r>
                        <a:rPr lang="en-US" sz="12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xmlns="" val="10003"/>
                  </a:ext>
                </a:extLst>
              </a:tr>
            </a:tbl>
          </a:graphicData>
        </a:graphic>
      </p:graphicFrame>
      <p:sp>
        <p:nvSpPr>
          <p:cNvPr id="6" name="Slide Number Placeholder 5"/>
          <p:cNvSpPr>
            <a:spLocks noGrp="1"/>
          </p:cNvSpPr>
          <p:nvPr>
            <p:ph type="sldNum" sz="quarter" idx="12"/>
          </p:nvPr>
        </p:nvSpPr>
        <p:spPr/>
        <p:txBody>
          <a:bodyPr/>
          <a:lstStyle/>
          <a:p>
            <a:fld id="{3D655420-71EF-420E-A9A9-9AC0BEC985D2}" type="slidenum">
              <a:rPr lang="en-US" smtClean="0"/>
              <a:t>6</a:t>
            </a:fld>
            <a:endParaRPr lang="en-US"/>
          </a:p>
        </p:txBody>
      </p:sp>
    </p:spTree>
    <p:extLst>
      <p:ext uri="{BB962C8B-B14F-4D97-AF65-F5344CB8AC3E}">
        <p14:creationId xmlns:p14="http://schemas.microsoft.com/office/powerpoint/2010/main" val="365623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295400" y="376535"/>
            <a:ext cx="8229600" cy="461665"/>
          </a:xfrm>
          <a:prstGeom prst="rect">
            <a:avLst/>
          </a:prstGeom>
        </p:spPr>
        <p:txBody>
          <a:bodyPr wrap="square">
            <a:spAutoFit/>
          </a:bodyPr>
          <a:lstStyle/>
          <a:p>
            <a:r>
              <a:rPr lang="en-US" sz="2400" b="1" dirty="0">
                <a:solidFill>
                  <a:schemeClr val="accent3">
                    <a:lumMod val="50000"/>
                  </a:schemeClr>
                </a:solidFill>
              </a:rPr>
              <a:t>WHAT ELSE IS IMPORTANT TO STRATEGIC THINKING ABILITY?</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3047492164"/>
              </p:ext>
            </p:extLst>
          </p:nvPr>
        </p:nvGraphicFramePr>
        <p:xfrm>
          <a:off x="533400" y="935603"/>
          <a:ext cx="8458200" cy="4169797"/>
        </p:xfrm>
        <a:graphic>
          <a:graphicData uri="http://schemas.openxmlformats.org/drawingml/2006/table">
            <a:tbl>
              <a:tblPr firstRow="1" bandRow="1">
                <a:tableStyleId>{F5AB1C69-6EDB-4FF4-983F-18BD219EF322}</a:tableStyleId>
              </a:tblPr>
              <a:tblGrid>
                <a:gridCol w="2529555">
                  <a:extLst>
                    <a:ext uri="{9D8B030D-6E8A-4147-A177-3AD203B41FA5}">
                      <a16:colId xmlns:a16="http://schemas.microsoft.com/office/drawing/2014/main" xmlns="" val="20000"/>
                    </a:ext>
                  </a:extLst>
                </a:gridCol>
                <a:gridCol w="5928645">
                  <a:extLst>
                    <a:ext uri="{9D8B030D-6E8A-4147-A177-3AD203B41FA5}">
                      <a16:colId xmlns:a16="http://schemas.microsoft.com/office/drawing/2014/main" xmlns="" val="20001"/>
                    </a:ext>
                  </a:extLst>
                </a:gridCol>
              </a:tblGrid>
              <a:tr h="516835">
                <a:tc>
                  <a:txBody>
                    <a:bodyPr/>
                    <a:lstStyle/>
                    <a:p>
                      <a:r>
                        <a:rPr lang="en-US" sz="1600" dirty="0"/>
                        <a:t>Competency</a:t>
                      </a:r>
                    </a:p>
                  </a:txBody>
                  <a:tcPr anchor="ctr">
                    <a:solidFill>
                      <a:schemeClr val="accent3">
                        <a:lumMod val="50000"/>
                      </a:schemeClr>
                    </a:solidFill>
                  </a:tcPr>
                </a:tc>
                <a:tc>
                  <a:txBody>
                    <a:bodyPr/>
                    <a:lstStyle/>
                    <a:p>
                      <a:r>
                        <a:rPr lang="en-US" sz="1600" dirty="0"/>
                        <a:t>A Strategic</a:t>
                      </a:r>
                      <a:r>
                        <a:rPr lang="en-US" sz="1600" baseline="0" dirty="0"/>
                        <a:t> Thinker…</a:t>
                      </a:r>
                      <a:endParaRPr lang="en-US" sz="1600" dirty="0"/>
                    </a:p>
                  </a:txBody>
                  <a:tcPr anchor="ctr">
                    <a:solidFill>
                      <a:schemeClr val="accent3">
                        <a:lumMod val="50000"/>
                      </a:schemeClr>
                    </a:solidFill>
                  </a:tcPr>
                </a:tc>
                <a:extLst>
                  <a:ext uri="{0D108BD9-81ED-4DB2-BD59-A6C34878D82A}">
                    <a16:rowId xmlns:a16="http://schemas.microsoft.com/office/drawing/2014/main" xmlns="" val="10000"/>
                  </a:ext>
                </a:extLst>
              </a:tr>
              <a:tr h="818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dk1"/>
                          </a:solidFill>
                          <a:latin typeface="+mn-lt"/>
                          <a:ea typeface="+mn-ea"/>
                          <a:cs typeface="+mn-cs"/>
                        </a:rPr>
                        <a:t>Knowledge</a:t>
                      </a:r>
                      <a:r>
                        <a:rPr lang="en-US" sz="1400" b="0" i="0" u="none" strike="noStrike" kern="1200" baseline="0" dirty="0">
                          <a:solidFill>
                            <a:schemeClr val="dk1"/>
                          </a:solidFill>
                          <a:latin typeface="+mn-lt"/>
                          <a:ea typeface="+mn-ea"/>
                          <a:cs typeface="+mn-cs"/>
                        </a:rPr>
                        <a:t>	</a:t>
                      </a:r>
                    </a:p>
                    <a:p>
                      <a:endParaRPr lang="en-US" sz="1400" b="1" dirty="0"/>
                    </a:p>
                  </a:txBody>
                  <a:tcPr/>
                </a:tc>
                <a:tc>
                  <a:txBody>
                    <a:bodyPr/>
                    <a:lstStyle/>
                    <a:p>
                      <a:pPr marL="0" indent="0">
                        <a:buFont typeface="Arial" panose="020B0604020202020204" pitchFamily="34" charset="0"/>
                        <a:buNone/>
                      </a:pPr>
                      <a:r>
                        <a:rPr lang="en-US" sz="1200" kern="1200" dirty="0">
                          <a:solidFill>
                            <a:schemeClr val="dk1"/>
                          </a:solidFill>
                          <a:latin typeface="+mn-lt"/>
                          <a:ea typeface="+mn-ea"/>
                          <a:cs typeface="+mn-cs"/>
                        </a:rPr>
                        <a:t>Has a solid foundation for strategic thinking based in:</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a broad general knowledge of many disciplines (e.g., geo-politics, world religions/cultures, economics, technology, sociology). </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knowledge specific to a strategic environment (e.g., local/regional customs, history, stakeholders).</a:t>
                      </a:r>
                      <a:endParaRPr lang="en-US" sz="1200" dirty="0"/>
                    </a:p>
                  </a:txBody>
                  <a:tcPr/>
                </a:tc>
                <a:extLst>
                  <a:ext uri="{0D108BD9-81ED-4DB2-BD59-A6C34878D82A}">
                    <a16:rowId xmlns:a16="http://schemas.microsoft.com/office/drawing/2014/main" xmlns="" val="10001"/>
                  </a:ext>
                </a:extLst>
              </a:tr>
              <a:tr h="818322">
                <a:tc>
                  <a:txBody>
                    <a:bodyPr/>
                    <a:lstStyle/>
                    <a:p>
                      <a:r>
                        <a:rPr lang="en-US" sz="1400" b="1" dirty="0"/>
                        <a:t>Collaboration</a:t>
                      </a:r>
                    </a:p>
                  </a:txBody>
                  <a:tcPr/>
                </a:tc>
                <a:tc>
                  <a:txBody>
                    <a:bodyPr/>
                    <a:lstStyle/>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Leverages the capabilities of others in a team or informal network (e.g., through cooperation, leadership, building trust, conflict management) to supplement his/her own strategic thinking.	</a:t>
                      </a:r>
                    </a:p>
                  </a:txBody>
                  <a:tcPr/>
                </a:tc>
                <a:extLst>
                  <a:ext uri="{0D108BD9-81ED-4DB2-BD59-A6C34878D82A}">
                    <a16:rowId xmlns:a16="http://schemas.microsoft.com/office/drawing/2014/main" xmlns="" val="10002"/>
                  </a:ext>
                </a:extLst>
              </a:tr>
              <a:tr h="818322">
                <a:tc>
                  <a:txBody>
                    <a:bodyPr/>
                    <a:lstStyle/>
                    <a:p>
                      <a:r>
                        <a:rPr lang="en-US" sz="1400" b="1" dirty="0"/>
                        <a:t>Communication</a:t>
                      </a:r>
                    </a:p>
                  </a:txBody>
                  <a:tcPr/>
                </a:tc>
                <a:tc>
                  <a:txBody>
                    <a:bodyPr/>
                    <a:lstStyle/>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Communicates candidly and effectively to gain individual understanding and move to the shared understanding required for strategy implementation.</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Is adept in the use of multiple media formats (oral, written, visual). </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Communicates well with diverse audiences that require tailored and persuasive messages.	</a:t>
                      </a:r>
                    </a:p>
                  </a:txBody>
                  <a:tcPr/>
                </a:tc>
                <a:extLst>
                  <a:ext uri="{0D108BD9-81ED-4DB2-BD59-A6C34878D82A}">
                    <a16:rowId xmlns:a16="http://schemas.microsoft.com/office/drawing/2014/main" xmlns="" val="10003"/>
                  </a:ext>
                </a:extLst>
              </a:tr>
              <a:tr h="818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Emotional Regulation</a:t>
                      </a:r>
                    </a:p>
                    <a:p>
                      <a:endParaRPr lang="en-US" sz="1400" b="1" dirty="0"/>
                    </a:p>
                  </a:txBody>
                  <a:tcPr/>
                </a:tc>
                <a:tc>
                  <a:txBody>
                    <a:bodyPr/>
                    <a:lstStyle/>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Is intellectually humble.</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Accounts for his/her own natural limitations and biases related to emotion, perspective, and self-interest.</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Maintains respect for differing values and priorities.</a:t>
                      </a:r>
                    </a:p>
                  </a:txBody>
                  <a:tcPr/>
                </a:tc>
                <a:extLst>
                  <a:ext uri="{0D108BD9-81ED-4DB2-BD59-A6C34878D82A}">
                    <a16:rowId xmlns:a16="http://schemas.microsoft.com/office/drawing/2014/main" xmlns="" val="10004"/>
                  </a:ext>
                </a:extLst>
              </a:tr>
            </a:tbl>
          </a:graphicData>
        </a:graphic>
      </p:graphicFrame>
      <p:sp>
        <p:nvSpPr>
          <p:cNvPr id="6" name="Slide Number Placeholder 5"/>
          <p:cNvSpPr>
            <a:spLocks noGrp="1"/>
          </p:cNvSpPr>
          <p:nvPr>
            <p:ph type="sldNum" sz="quarter" idx="12"/>
          </p:nvPr>
        </p:nvSpPr>
        <p:spPr/>
        <p:txBody>
          <a:bodyPr/>
          <a:lstStyle/>
          <a:p>
            <a:fld id="{3D655420-71EF-420E-A9A9-9AC0BEC985D2}" type="slidenum">
              <a:rPr lang="en-US" smtClean="0"/>
              <a:t>7</a:t>
            </a:fld>
            <a:endParaRPr lang="en-US"/>
          </a:p>
        </p:txBody>
      </p:sp>
    </p:spTree>
    <p:extLst>
      <p:ext uri="{BB962C8B-B14F-4D97-AF65-F5344CB8AC3E}">
        <p14:creationId xmlns:p14="http://schemas.microsoft.com/office/powerpoint/2010/main" val="91360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709401" cy="830997"/>
          </a:xfrm>
          <a:prstGeom prst="rect">
            <a:avLst/>
          </a:prstGeom>
        </p:spPr>
        <p:txBody>
          <a:bodyPr wrap="square">
            <a:spAutoFit/>
          </a:bodyPr>
          <a:lstStyle/>
          <a:p>
            <a:r>
              <a:rPr lang="en-US" sz="2400" b="1" dirty="0">
                <a:solidFill>
                  <a:schemeClr val="accent3">
                    <a:lumMod val="50000"/>
                  </a:schemeClr>
                </a:solidFill>
              </a:rPr>
              <a:t>STRATEGIC THINKING SKILL-BUILDING EXERCISES WILL HELP YOU BUILD SKILLS NEEDED FOR STRATEGIC THINKING.</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60508" y="1295400"/>
            <a:ext cx="6940492" cy="2723823"/>
          </a:xfrm>
          <a:prstGeom prst="rect">
            <a:avLst/>
          </a:prstGeom>
        </p:spPr>
        <p:txBody>
          <a:bodyPr wrap="square">
            <a:spAutoFit/>
          </a:bodyPr>
          <a:lstStyle/>
          <a:p>
            <a:r>
              <a:rPr lang="en-US" sz="2000" b="1" dirty="0"/>
              <a:t>Exercises in this series include</a:t>
            </a:r>
            <a:r>
              <a:rPr lang="en-US" sz="2000" dirty="0"/>
              <a:t>:</a:t>
            </a:r>
          </a:p>
          <a:p>
            <a:endParaRPr lang="en-US" sz="800" dirty="0"/>
          </a:p>
          <a:p>
            <a:pPr marL="230188" indent="-230188">
              <a:spcBef>
                <a:spcPts val="600"/>
              </a:spcBef>
              <a:spcAft>
                <a:spcPts val="600"/>
              </a:spcAft>
              <a:buFont typeface="Arial" panose="020B0604020202020204" pitchFamily="34" charset="0"/>
              <a:buChar char="•"/>
            </a:pPr>
            <a:r>
              <a:rPr lang="en-US" b="1" dirty="0"/>
              <a:t>Reflecting on Experience</a:t>
            </a:r>
            <a:r>
              <a:rPr lang="en-US" dirty="0"/>
              <a:t>--provides practice in reflective thinking, learning from experience.</a:t>
            </a:r>
          </a:p>
          <a:p>
            <a:pPr marL="230188" indent="-230188">
              <a:spcBef>
                <a:spcPts val="600"/>
              </a:spcBef>
              <a:spcAft>
                <a:spcPts val="600"/>
              </a:spcAft>
              <a:buFont typeface="Arial" panose="020B0604020202020204" pitchFamily="34" charset="0"/>
              <a:buChar char="•"/>
            </a:pPr>
            <a:r>
              <a:rPr lang="en-US" b="1" dirty="0"/>
              <a:t>Asking Powerful Questions</a:t>
            </a:r>
            <a:r>
              <a:rPr lang="en-US" dirty="0"/>
              <a:t>--provides practice in questioning.</a:t>
            </a:r>
          </a:p>
          <a:p>
            <a:pPr marL="230188" indent="-230188">
              <a:spcBef>
                <a:spcPts val="600"/>
              </a:spcBef>
              <a:spcAft>
                <a:spcPts val="600"/>
              </a:spcAft>
              <a:buFont typeface="Arial" panose="020B0604020202020204" pitchFamily="34" charset="0"/>
              <a:buChar char="•"/>
            </a:pPr>
            <a:r>
              <a:rPr lang="en-US" b="1" dirty="0"/>
              <a:t>Telling a Story</a:t>
            </a:r>
            <a:r>
              <a:rPr lang="en-US" dirty="0"/>
              <a:t>--provides practice in systems thinking, synthesis.</a:t>
            </a:r>
          </a:p>
          <a:p>
            <a:pPr marL="230188" indent="-230188">
              <a:spcBef>
                <a:spcPts val="600"/>
              </a:spcBef>
              <a:spcAft>
                <a:spcPts val="600"/>
              </a:spcAft>
              <a:buFont typeface="Arial" panose="020B0604020202020204" pitchFamily="34" charset="0"/>
              <a:buChar char="•"/>
            </a:pPr>
            <a:r>
              <a:rPr lang="en-US" b="1" dirty="0"/>
              <a:t>Envisioning Potential Futures</a:t>
            </a:r>
            <a:r>
              <a:rPr lang="en-US" dirty="0"/>
              <a:t>–-provides practice in thinking in time, strategic foresight.</a:t>
            </a:r>
          </a:p>
        </p:txBody>
      </p:sp>
      <p:sp>
        <p:nvSpPr>
          <p:cNvPr id="12" name="Slide Number Placeholder 11"/>
          <p:cNvSpPr>
            <a:spLocks noGrp="1"/>
          </p:cNvSpPr>
          <p:nvPr>
            <p:ph type="sldNum" sz="quarter" idx="12"/>
          </p:nvPr>
        </p:nvSpPr>
        <p:spPr/>
        <p:txBody>
          <a:bodyPr/>
          <a:lstStyle/>
          <a:p>
            <a:fld id="{3D655420-71EF-420E-A9A9-9AC0BEC985D2}" type="slidenum">
              <a:rPr lang="en-US" smtClean="0"/>
              <a:t>8</a:t>
            </a:fld>
            <a:endParaRPr lang="en-US"/>
          </a:p>
        </p:txBody>
      </p:sp>
    </p:spTree>
    <p:extLst>
      <p:ext uri="{BB962C8B-B14F-4D97-AF65-F5344CB8AC3E}">
        <p14:creationId xmlns:p14="http://schemas.microsoft.com/office/powerpoint/2010/main" val="3398757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157139" cy="830997"/>
          </a:xfrm>
          <a:prstGeom prst="rect">
            <a:avLst/>
          </a:prstGeom>
        </p:spPr>
        <p:txBody>
          <a:bodyPr wrap="square">
            <a:spAutoFit/>
          </a:bodyPr>
          <a:lstStyle/>
          <a:p>
            <a:r>
              <a:rPr lang="en-US" sz="2400" b="1" dirty="0">
                <a:solidFill>
                  <a:schemeClr val="accent3">
                    <a:lumMod val="50000"/>
                  </a:schemeClr>
                </a:solidFill>
              </a:rPr>
              <a:t>THINK OF THESE EXERCISES AS COMPARABLE TO AN ATHLETIC DRILL. </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60508" y="1295400"/>
            <a:ext cx="6559492" cy="2062103"/>
          </a:xfrm>
          <a:prstGeom prst="rect">
            <a:avLst/>
          </a:prstGeom>
        </p:spPr>
        <p:txBody>
          <a:bodyPr wrap="square">
            <a:spAutoFit/>
          </a:bodyPr>
          <a:lstStyle/>
          <a:p>
            <a:endParaRPr lang="en-US" sz="2000" dirty="0"/>
          </a:p>
          <a:p>
            <a:pPr marL="230188" indent="-230188">
              <a:buFont typeface="Arial" panose="020B0604020202020204" pitchFamily="34" charset="0"/>
              <a:buChar char="•"/>
            </a:pPr>
            <a:r>
              <a:rPr lang="en-US" sz="2000" dirty="0"/>
              <a:t>Professional basketball players don’t just play a lot of basketball.</a:t>
            </a:r>
          </a:p>
          <a:p>
            <a:r>
              <a:rPr lang="en-US" sz="800" dirty="0"/>
              <a:t> </a:t>
            </a:r>
          </a:p>
          <a:p>
            <a:pPr marL="230188" indent="-230188">
              <a:buFont typeface="Arial" panose="020B0604020202020204" pitchFamily="34" charset="0"/>
              <a:buChar char="•"/>
            </a:pPr>
            <a:r>
              <a:rPr lang="en-US" sz="2000" dirty="0"/>
              <a:t>They practice component skills –ball handling, shooting baskets, rebounding, and footwork. </a:t>
            </a:r>
          </a:p>
          <a:p>
            <a:endParaRPr lang="en-US" sz="2000" dirty="0"/>
          </a:p>
        </p:txBody>
      </p:sp>
      <p:sp>
        <p:nvSpPr>
          <p:cNvPr id="4" name="TextBox 3"/>
          <p:cNvSpPr txBox="1"/>
          <p:nvPr/>
        </p:nvSpPr>
        <p:spPr>
          <a:xfrm>
            <a:off x="1060508" y="3124200"/>
            <a:ext cx="3962400" cy="1631216"/>
          </a:xfrm>
          <a:prstGeom prst="rect">
            <a:avLst/>
          </a:prstGeom>
          <a:noFill/>
        </p:spPr>
        <p:txBody>
          <a:bodyPr wrap="square" rtlCol="0">
            <a:spAutoFit/>
          </a:bodyPr>
          <a:lstStyle/>
          <a:p>
            <a:pPr marL="230188" indent="-230188">
              <a:buFont typeface="Arial" panose="020B0604020202020204" pitchFamily="34" charset="0"/>
              <a:buChar char="•"/>
            </a:pPr>
            <a:r>
              <a:rPr lang="en-US" sz="2000" dirty="0"/>
              <a:t>Practicing these foundational skills –repeatedly and over time –is essential to becoming a skilled basketball player.</a:t>
            </a:r>
          </a:p>
          <a:p>
            <a:endParaRPr lang="en-US" sz="2000" dirty="0"/>
          </a:p>
        </p:txBody>
      </p:sp>
      <p:sp>
        <p:nvSpPr>
          <p:cNvPr id="12" name="Slide Number Placeholder 11"/>
          <p:cNvSpPr>
            <a:spLocks noGrp="1"/>
          </p:cNvSpPr>
          <p:nvPr>
            <p:ph type="sldNum" sz="quarter" idx="12"/>
          </p:nvPr>
        </p:nvSpPr>
        <p:spPr/>
        <p:txBody>
          <a:bodyPr/>
          <a:lstStyle/>
          <a:p>
            <a:fld id="{3D655420-71EF-420E-A9A9-9AC0BEC985D2}" type="slidenum">
              <a:rPr lang="en-US" smtClean="0"/>
              <a:t>9</a:t>
            </a:fld>
            <a:endParaRPr lang="en-US"/>
          </a:p>
        </p:txBody>
      </p:sp>
      <p:pic>
        <p:nvPicPr>
          <p:cNvPr id="16" name="Picture 2" descr="C:\Users\dlaufersweiler.ARA-US\Documents\Projects\03 - ARI Strategic Thinking\Images\May 2017 revised exercises\shutterstock_54829355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2687175"/>
            <a:ext cx="3124200" cy="2342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336452" y="5128901"/>
            <a:ext cx="1481496" cy="215444"/>
          </a:xfrm>
          <a:prstGeom prst="rect">
            <a:avLst/>
          </a:prstGeom>
          <a:noFill/>
        </p:spPr>
        <p:txBody>
          <a:bodyPr wrap="none" rtlCol="0">
            <a:spAutoFit/>
          </a:bodyPr>
          <a:lstStyle/>
          <a:p>
            <a:r>
              <a:rPr lang="en-US" sz="800" dirty="0">
                <a:solidFill>
                  <a:schemeClr val="bg1">
                    <a:lumMod val="75000"/>
                  </a:schemeClr>
                </a:solidFill>
              </a:rPr>
              <a:t>Image credit: shutterstock.com</a:t>
            </a:r>
          </a:p>
        </p:txBody>
      </p:sp>
    </p:spTree>
    <p:extLst>
      <p:ext uri="{BB962C8B-B14F-4D97-AF65-F5344CB8AC3E}">
        <p14:creationId xmlns:p14="http://schemas.microsoft.com/office/powerpoint/2010/main" val="658872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1130</TotalTime>
  <Words>3275</Words>
  <Application>Microsoft Office PowerPoint</Application>
  <PresentationFormat>On-screen Show (4:3)</PresentationFormat>
  <Paragraphs>382</Paragraphs>
  <Slides>30</Slides>
  <Notes>12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Enhancing Strategic Thinking   Skill Building Exercises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Strategic Thinking   Skill Building Exercises</dc:title>
  <dc:creator>361</dc:creator>
  <cp:lastModifiedBy>Dawn Laufersweiler</cp:lastModifiedBy>
  <cp:revision>99</cp:revision>
  <dcterms:created xsi:type="dcterms:W3CDTF">2017-04-18T00:52:35Z</dcterms:created>
  <dcterms:modified xsi:type="dcterms:W3CDTF">2017-06-12T15:25:19Z</dcterms:modified>
</cp:coreProperties>
</file>